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5"/>
  </p:notesMasterIdLst>
  <p:sldIdLst>
    <p:sldId id="513" r:id="rId2"/>
    <p:sldId id="523" r:id="rId3"/>
    <p:sldId id="258" r:id="rId4"/>
    <p:sldId id="302" r:id="rId5"/>
    <p:sldId id="329" r:id="rId6"/>
    <p:sldId id="330" r:id="rId7"/>
    <p:sldId id="304" r:id="rId8"/>
    <p:sldId id="305" r:id="rId9"/>
    <p:sldId id="331" r:id="rId10"/>
    <p:sldId id="306" r:id="rId11"/>
    <p:sldId id="332" r:id="rId12"/>
    <p:sldId id="480" r:id="rId13"/>
    <p:sldId id="257" r:id="rId14"/>
    <p:sldId id="524" r:id="rId15"/>
    <p:sldId id="277" r:id="rId16"/>
    <p:sldId id="333" r:id="rId17"/>
    <p:sldId id="309" r:id="rId18"/>
    <p:sldId id="308" r:id="rId19"/>
    <p:sldId id="378" r:id="rId20"/>
    <p:sldId id="379" r:id="rId21"/>
    <p:sldId id="377" r:id="rId22"/>
    <p:sldId id="430" r:id="rId23"/>
    <p:sldId id="431" r:id="rId24"/>
    <p:sldId id="334" r:id="rId25"/>
    <p:sldId id="432" r:id="rId26"/>
    <p:sldId id="376" r:id="rId27"/>
    <p:sldId id="278" r:id="rId28"/>
    <p:sldId id="515" r:id="rId29"/>
    <p:sldId id="527" r:id="rId30"/>
    <p:sldId id="360" r:id="rId31"/>
    <p:sldId id="361" r:id="rId32"/>
    <p:sldId id="364" r:id="rId33"/>
    <p:sldId id="365" r:id="rId34"/>
    <p:sldId id="375" r:id="rId35"/>
    <p:sldId id="275" r:id="rId36"/>
    <p:sldId id="362" r:id="rId37"/>
    <p:sldId id="280" r:id="rId38"/>
    <p:sldId id="281" r:id="rId39"/>
    <p:sldId id="380" r:id="rId40"/>
    <p:sldId id="381" r:id="rId41"/>
    <p:sldId id="382" r:id="rId42"/>
    <p:sldId id="383" r:id="rId43"/>
    <p:sldId id="384" r:id="rId44"/>
    <p:sldId id="525" r:id="rId45"/>
    <p:sldId id="433" r:id="rId46"/>
    <p:sldId id="256" r:id="rId47"/>
    <p:sldId id="447" r:id="rId48"/>
    <p:sldId id="448" r:id="rId49"/>
    <p:sldId id="441" r:id="rId50"/>
    <p:sldId id="481" r:id="rId51"/>
    <p:sldId id="482" r:id="rId52"/>
    <p:sldId id="483" r:id="rId53"/>
    <p:sldId id="446" r:id="rId54"/>
    <p:sldId id="450" r:id="rId55"/>
    <p:sldId id="493" r:id="rId56"/>
    <p:sldId id="484" r:id="rId57"/>
    <p:sldId id="485" r:id="rId58"/>
    <p:sldId id="486" r:id="rId59"/>
    <p:sldId id="487" r:id="rId60"/>
    <p:sldId id="466" r:id="rId61"/>
    <p:sldId id="488" r:id="rId62"/>
    <p:sldId id="489" r:id="rId63"/>
    <p:sldId id="454" r:id="rId64"/>
    <p:sldId id="494" r:id="rId65"/>
    <p:sldId id="455" r:id="rId66"/>
    <p:sldId id="516" r:id="rId67"/>
    <p:sldId id="456" r:id="rId68"/>
    <p:sldId id="462" r:id="rId69"/>
    <p:sldId id="463" r:id="rId70"/>
    <p:sldId id="464" r:id="rId71"/>
    <p:sldId id="459" r:id="rId72"/>
    <p:sldId id="465" r:id="rId73"/>
    <p:sldId id="476" r:id="rId74"/>
    <p:sldId id="470" r:id="rId75"/>
    <p:sldId id="506" r:id="rId76"/>
    <p:sldId id="507" r:id="rId77"/>
    <p:sldId id="508" r:id="rId78"/>
    <p:sldId id="509" r:id="rId79"/>
    <p:sldId id="510" r:id="rId80"/>
    <p:sldId id="511" r:id="rId81"/>
    <p:sldId id="526" r:id="rId82"/>
    <p:sldId id="310" r:id="rId83"/>
    <p:sldId id="514" r:id="rId84"/>
    <p:sldId id="354" r:id="rId85"/>
    <p:sldId id="269" r:id="rId86"/>
    <p:sldId id="311" r:id="rId87"/>
    <p:sldId id="320" r:id="rId88"/>
    <p:sldId id="319" r:id="rId89"/>
    <p:sldId id="356" r:id="rId90"/>
    <p:sldId id="355" r:id="rId91"/>
    <p:sldId id="357" r:id="rId92"/>
    <p:sldId id="358" r:id="rId93"/>
    <p:sldId id="316" r:id="rId94"/>
    <p:sldId id="292" r:id="rId95"/>
    <p:sldId id="396" r:id="rId96"/>
    <p:sldId id="408" r:id="rId97"/>
    <p:sldId id="397" r:id="rId98"/>
    <p:sldId id="406" r:id="rId99"/>
    <p:sldId id="298" r:id="rId100"/>
    <p:sldId id="407" r:id="rId101"/>
    <p:sldId id="398" r:id="rId102"/>
    <p:sldId id="399" r:id="rId103"/>
    <p:sldId id="409" r:id="rId104"/>
    <p:sldId id="410" r:id="rId105"/>
    <p:sldId id="477" r:id="rId106"/>
    <p:sldId id="299" r:id="rId107"/>
    <p:sldId id="478" r:id="rId108"/>
    <p:sldId id="303" r:id="rId109"/>
    <p:sldId id="471" r:id="rId110"/>
    <p:sldId id="490" r:id="rId111"/>
    <p:sldId id="491" r:id="rId112"/>
    <p:sldId id="492" r:id="rId113"/>
    <p:sldId id="479" r:id="rId114"/>
    <p:sldId id="300" r:id="rId115"/>
    <p:sldId id="405" r:id="rId116"/>
    <p:sldId id="474" r:id="rId117"/>
    <p:sldId id="475" r:id="rId118"/>
    <p:sldId id="518" r:id="rId119"/>
    <p:sldId id="495" r:id="rId120"/>
    <p:sldId id="504" r:id="rId121"/>
    <p:sldId id="496" r:id="rId122"/>
    <p:sldId id="497" r:id="rId123"/>
    <p:sldId id="498" r:id="rId124"/>
    <p:sldId id="499" r:id="rId125"/>
    <p:sldId id="500" r:id="rId126"/>
    <p:sldId id="505" r:id="rId127"/>
    <p:sldId id="501" r:id="rId128"/>
    <p:sldId id="502" r:id="rId129"/>
    <p:sldId id="503" r:id="rId130"/>
    <p:sldId id="301" r:id="rId131"/>
    <p:sldId id="321" r:id="rId132"/>
    <p:sldId id="324" r:id="rId133"/>
    <p:sldId id="393" r:id="rId134"/>
    <p:sldId id="392" r:id="rId135"/>
    <p:sldId id="394" r:id="rId136"/>
    <p:sldId id="395" r:id="rId137"/>
    <p:sldId id="519" r:id="rId138"/>
    <p:sldId id="434" r:id="rId139"/>
    <p:sldId id="435" r:id="rId140"/>
    <p:sldId id="436" r:id="rId141"/>
    <p:sldId id="437" r:id="rId142"/>
    <p:sldId id="438" r:id="rId143"/>
    <p:sldId id="439" r:id="rId144"/>
    <p:sldId id="386" r:id="rId145"/>
    <p:sldId id="322" r:id="rId146"/>
    <p:sldId id="387" r:id="rId147"/>
    <p:sldId id="388" r:id="rId148"/>
    <p:sldId id="389" r:id="rId149"/>
    <p:sldId id="390" r:id="rId150"/>
    <p:sldId id="391" r:id="rId151"/>
    <p:sldId id="520" r:id="rId152"/>
    <p:sldId id="521" r:id="rId153"/>
    <p:sldId id="522" r:id="rId1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25"/>
    <p:restoredTop sz="94663"/>
  </p:normalViewPr>
  <p:slideViewPr>
    <p:cSldViewPr snapToGrid="0" snapToObjects="1">
      <p:cViewPr varScale="1">
        <p:scale>
          <a:sx n="105" d="100"/>
          <a:sy n="105" d="100"/>
        </p:scale>
        <p:origin x="1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9DCE72-EFB0-2949-8489-5159D2CD7B0A}" type="datetimeFigureOut">
              <a:rPr lang="en-US" smtClean="0"/>
              <a:t>3/9/20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AE86B1-F1D5-3F48-8E24-FA21D963C75E}" type="slidenum">
              <a:rPr lang="en-US" smtClean="0"/>
              <a:t>‹#›</a:t>
            </a:fld>
            <a:endParaRPr lang="en-US"/>
          </a:p>
        </p:txBody>
      </p:sp>
    </p:spTree>
    <p:extLst>
      <p:ext uri="{BB962C8B-B14F-4D97-AF65-F5344CB8AC3E}">
        <p14:creationId xmlns:p14="http://schemas.microsoft.com/office/powerpoint/2010/main" val="1404251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
            <a:extLst>
              <a:ext uri="{FF2B5EF4-FFF2-40B4-BE49-F238E27FC236}">
                <a16:creationId xmlns:a16="http://schemas.microsoft.com/office/drawing/2014/main" id="{0F90EF9B-0862-CD47-AAA4-92FF3485CAC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4B82736-B359-2D45-A0BA-32C2ED9B8550}" type="slidenum">
              <a:rPr lang="en-US" altLang="en-US" sz="1200"/>
              <a:pPr/>
              <a:t>84</a:t>
            </a:fld>
            <a:endParaRPr lang="en-US" altLang="en-US" sz="1200" dirty="0"/>
          </a:p>
        </p:txBody>
      </p:sp>
      <p:sp>
        <p:nvSpPr>
          <p:cNvPr id="12290" name="Rectangle 2">
            <a:extLst>
              <a:ext uri="{FF2B5EF4-FFF2-40B4-BE49-F238E27FC236}">
                <a16:creationId xmlns:a16="http://schemas.microsoft.com/office/drawing/2014/main" id="{B0FBE3BB-636B-9541-AB3C-F78B27CFBBE1}"/>
              </a:ext>
            </a:extLst>
          </p:cNvPr>
          <p:cNvSpPr>
            <a:spLocks noGrp="1" noRot="1" noChangeAspect="1" noChangeArrowheads="1" noTextEdit="1"/>
          </p:cNvSpPr>
          <p:nvPr>
            <p:ph type="sldImg"/>
          </p:nvPr>
        </p:nvSpPr>
        <p:spPr>
          <a:ln/>
        </p:spPr>
      </p:sp>
      <p:sp>
        <p:nvSpPr>
          <p:cNvPr id="12291" name="Rectangle 3">
            <a:extLst>
              <a:ext uri="{FF2B5EF4-FFF2-40B4-BE49-F238E27FC236}">
                <a16:creationId xmlns:a16="http://schemas.microsoft.com/office/drawing/2014/main" id="{63B43B3C-95F3-DE44-A987-3B1653DE891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3804831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7F869C47-2D60-AD46-A5AA-CAC02A35FF7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167578-1C23-AB49-8915-787059D8F5F0}" type="slidenum">
              <a:rPr lang="en-US" altLang="en-US" sz="1200"/>
              <a:pPr/>
              <a:t>108</a:t>
            </a:fld>
            <a:endParaRPr lang="en-US" altLang="en-US" sz="1200"/>
          </a:p>
        </p:txBody>
      </p:sp>
      <p:sp>
        <p:nvSpPr>
          <p:cNvPr id="47106" name="Rectangle 2">
            <a:extLst>
              <a:ext uri="{FF2B5EF4-FFF2-40B4-BE49-F238E27FC236}">
                <a16:creationId xmlns:a16="http://schemas.microsoft.com/office/drawing/2014/main" id="{CFA096DA-A9E6-4F48-9D7B-32486F3A9BA0}"/>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D9658BA1-7121-5542-B1C3-1B217E4B4F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2939068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4D6AC21-668D-9445-807D-A45346770C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5D9E18-AB3D-734F-B809-DE14CADBFCA3}" type="slidenum">
              <a:rPr lang="en-US" altLang="en-US" sz="1200"/>
              <a:pPr/>
              <a:t>109</a:t>
            </a:fld>
            <a:endParaRPr lang="en-US" altLang="en-US" sz="1200"/>
          </a:p>
        </p:txBody>
      </p:sp>
      <p:sp>
        <p:nvSpPr>
          <p:cNvPr id="49154" name="Rectangle 2">
            <a:extLst>
              <a:ext uri="{FF2B5EF4-FFF2-40B4-BE49-F238E27FC236}">
                <a16:creationId xmlns:a16="http://schemas.microsoft.com/office/drawing/2014/main" id="{83759D7D-82C9-584E-9E0E-E8149F451FF8}"/>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11291EED-1181-2B4E-BB7D-AF3CBCE01C7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3880816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4D6AC21-668D-9445-807D-A45346770C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5D9E18-AB3D-734F-B809-DE14CADBFCA3}" type="slidenum">
              <a:rPr lang="en-US" altLang="en-US" sz="1200"/>
              <a:pPr/>
              <a:t>110</a:t>
            </a:fld>
            <a:endParaRPr lang="en-US" altLang="en-US" sz="1200"/>
          </a:p>
        </p:txBody>
      </p:sp>
      <p:sp>
        <p:nvSpPr>
          <p:cNvPr id="49154" name="Rectangle 2">
            <a:extLst>
              <a:ext uri="{FF2B5EF4-FFF2-40B4-BE49-F238E27FC236}">
                <a16:creationId xmlns:a16="http://schemas.microsoft.com/office/drawing/2014/main" id="{83759D7D-82C9-584E-9E0E-E8149F451FF8}"/>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11291EED-1181-2B4E-BB7D-AF3CBCE01C7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942252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4D6AC21-668D-9445-807D-A45346770C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5D9E18-AB3D-734F-B809-DE14CADBFCA3}" type="slidenum">
              <a:rPr lang="en-US" altLang="en-US" sz="1200"/>
              <a:pPr/>
              <a:t>111</a:t>
            </a:fld>
            <a:endParaRPr lang="en-US" altLang="en-US" sz="1200"/>
          </a:p>
        </p:txBody>
      </p:sp>
      <p:sp>
        <p:nvSpPr>
          <p:cNvPr id="49154" name="Rectangle 2">
            <a:extLst>
              <a:ext uri="{FF2B5EF4-FFF2-40B4-BE49-F238E27FC236}">
                <a16:creationId xmlns:a16="http://schemas.microsoft.com/office/drawing/2014/main" id="{83759D7D-82C9-584E-9E0E-E8149F451FF8}"/>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11291EED-1181-2B4E-BB7D-AF3CBCE01C7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978579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64D6AC21-668D-9445-807D-A45346770C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B5D9E18-AB3D-734F-B809-DE14CADBFCA3}" type="slidenum">
              <a:rPr lang="en-US" altLang="en-US" sz="1200"/>
              <a:pPr/>
              <a:t>112</a:t>
            </a:fld>
            <a:endParaRPr lang="en-US" altLang="en-US" sz="1200"/>
          </a:p>
        </p:txBody>
      </p:sp>
      <p:sp>
        <p:nvSpPr>
          <p:cNvPr id="49154" name="Rectangle 2">
            <a:extLst>
              <a:ext uri="{FF2B5EF4-FFF2-40B4-BE49-F238E27FC236}">
                <a16:creationId xmlns:a16="http://schemas.microsoft.com/office/drawing/2014/main" id="{83759D7D-82C9-584E-9E0E-E8149F451FF8}"/>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11291EED-1181-2B4E-BB7D-AF3CBCE01C7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702714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E00F3-CBC9-434D-90AF-88948FF9C8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1FF9E2-B58C-2F4F-B491-DE49EE9BC9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624536-421D-B347-9228-86A3A1A4BF05}"/>
              </a:ext>
            </a:extLst>
          </p:cNvPr>
          <p:cNvSpPr>
            <a:spLocks noGrp="1"/>
          </p:cNvSpPr>
          <p:nvPr>
            <p:ph type="dt" sz="half" idx="10"/>
          </p:nvPr>
        </p:nvSpPr>
        <p:spPr/>
        <p:txBody>
          <a:bodyPr/>
          <a:lstStyle/>
          <a:p>
            <a:fld id="{FB560869-7AA9-D54E-AD52-34DEFD1D2525}" type="datetimeFigureOut">
              <a:rPr lang="en-US" smtClean="0"/>
              <a:t>3/9/20</a:t>
            </a:fld>
            <a:endParaRPr lang="en-US"/>
          </a:p>
        </p:txBody>
      </p:sp>
      <p:sp>
        <p:nvSpPr>
          <p:cNvPr id="5" name="Footer Placeholder 4">
            <a:extLst>
              <a:ext uri="{FF2B5EF4-FFF2-40B4-BE49-F238E27FC236}">
                <a16:creationId xmlns:a16="http://schemas.microsoft.com/office/drawing/2014/main" id="{BC064EAB-75D0-E047-A16E-1FE4B4BB3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F514D3-7B75-1C47-BA10-10DACF120E6C}"/>
              </a:ext>
            </a:extLst>
          </p:cNvPr>
          <p:cNvSpPr>
            <a:spLocks noGrp="1"/>
          </p:cNvSpPr>
          <p:nvPr>
            <p:ph type="sldNum" sz="quarter" idx="12"/>
          </p:nvPr>
        </p:nvSpPr>
        <p:spPr/>
        <p:txBody>
          <a:bodyPr/>
          <a:lstStyle/>
          <a:p>
            <a:fld id="{41EADF08-DD0E-1C43-ABB1-B6014DA2249F}" type="slidenum">
              <a:rPr lang="en-US" smtClean="0"/>
              <a:t>‹#›</a:t>
            </a:fld>
            <a:endParaRPr lang="en-US"/>
          </a:p>
        </p:txBody>
      </p:sp>
    </p:spTree>
    <p:extLst>
      <p:ext uri="{BB962C8B-B14F-4D97-AF65-F5344CB8AC3E}">
        <p14:creationId xmlns:p14="http://schemas.microsoft.com/office/powerpoint/2010/main" val="2978706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BEEE2-2CD9-9748-BD64-F569BAF503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FCC67A-8A0F-D446-8CDC-DB4227043A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273A70-3232-8949-95F2-2BC1419AC8B0}"/>
              </a:ext>
            </a:extLst>
          </p:cNvPr>
          <p:cNvSpPr>
            <a:spLocks noGrp="1"/>
          </p:cNvSpPr>
          <p:nvPr>
            <p:ph type="dt" sz="half" idx="10"/>
          </p:nvPr>
        </p:nvSpPr>
        <p:spPr/>
        <p:txBody>
          <a:bodyPr/>
          <a:lstStyle/>
          <a:p>
            <a:fld id="{FB560869-7AA9-D54E-AD52-34DEFD1D2525}" type="datetimeFigureOut">
              <a:rPr lang="en-US" smtClean="0"/>
              <a:t>3/9/20</a:t>
            </a:fld>
            <a:endParaRPr lang="en-US"/>
          </a:p>
        </p:txBody>
      </p:sp>
      <p:sp>
        <p:nvSpPr>
          <p:cNvPr id="5" name="Footer Placeholder 4">
            <a:extLst>
              <a:ext uri="{FF2B5EF4-FFF2-40B4-BE49-F238E27FC236}">
                <a16:creationId xmlns:a16="http://schemas.microsoft.com/office/drawing/2014/main" id="{92234117-76B2-E24E-86BB-1539687AA8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87C1CA-3230-D149-A23E-CED19D345B1B}"/>
              </a:ext>
            </a:extLst>
          </p:cNvPr>
          <p:cNvSpPr>
            <a:spLocks noGrp="1"/>
          </p:cNvSpPr>
          <p:nvPr>
            <p:ph type="sldNum" sz="quarter" idx="12"/>
          </p:nvPr>
        </p:nvSpPr>
        <p:spPr/>
        <p:txBody>
          <a:bodyPr/>
          <a:lstStyle/>
          <a:p>
            <a:fld id="{41EADF08-DD0E-1C43-ABB1-B6014DA2249F}" type="slidenum">
              <a:rPr lang="en-US" smtClean="0"/>
              <a:t>‹#›</a:t>
            </a:fld>
            <a:endParaRPr lang="en-US"/>
          </a:p>
        </p:txBody>
      </p:sp>
    </p:spTree>
    <p:extLst>
      <p:ext uri="{BB962C8B-B14F-4D97-AF65-F5344CB8AC3E}">
        <p14:creationId xmlns:p14="http://schemas.microsoft.com/office/powerpoint/2010/main" val="344914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3AEB75-E9D5-0E41-949B-815231643E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B75CAF-943E-8344-9303-F42D7C92BB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34-B81D-564B-A057-5C8E36023F3D}"/>
              </a:ext>
            </a:extLst>
          </p:cNvPr>
          <p:cNvSpPr>
            <a:spLocks noGrp="1"/>
          </p:cNvSpPr>
          <p:nvPr>
            <p:ph type="dt" sz="half" idx="10"/>
          </p:nvPr>
        </p:nvSpPr>
        <p:spPr/>
        <p:txBody>
          <a:bodyPr/>
          <a:lstStyle/>
          <a:p>
            <a:fld id="{FB560869-7AA9-D54E-AD52-34DEFD1D2525}" type="datetimeFigureOut">
              <a:rPr lang="en-US" smtClean="0"/>
              <a:t>3/9/20</a:t>
            </a:fld>
            <a:endParaRPr lang="en-US"/>
          </a:p>
        </p:txBody>
      </p:sp>
      <p:sp>
        <p:nvSpPr>
          <p:cNvPr id="5" name="Footer Placeholder 4">
            <a:extLst>
              <a:ext uri="{FF2B5EF4-FFF2-40B4-BE49-F238E27FC236}">
                <a16:creationId xmlns:a16="http://schemas.microsoft.com/office/drawing/2014/main" id="{92851C29-EB85-B24C-9A32-B327AB75F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2C66C6-0337-C947-B449-AC2A4AC1C6EF}"/>
              </a:ext>
            </a:extLst>
          </p:cNvPr>
          <p:cNvSpPr>
            <a:spLocks noGrp="1"/>
          </p:cNvSpPr>
          <p:nvPr>
            <p:ph type="sldNum" sz="quarter" idx="12"/>
          </p:nvPr>
        </p:nvSpPr>
        <p:spPr/>
        <p:txBody>
          <a:bodyPr/>
          <a:lstStyle/>
          <a:p>
            <a:fld id="{41EADF08-DD0E-1C43-ABB1-B6014DA2249F}" type="slidenum">
              <a:rPr lang="en-US" smtClean="0"/>
              <a:t>‹#›</a:t>
            </a:fld>
            <a:endParaRPr lang="en-US"/>
          </a:p>
        </p:txBody>
      </p:sp>
    </p:spTree>
    <p:extLst>
      <p:ext uri="{BB962C8B-B14F-4D97-AF65-F5344CB8AC3E}">
        <p14:creationId xmlns:p14="http://schemas.microsoft.com/office/powerpoint/2010/main" val="3750538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608AA-6904-9841-9D20-25890BF69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06AF7C-F9FA-D64A-A7F1-AA5772FDF1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A2A597-ABD6-FE48-904E-015E352C8D49}"/>
              </a:ext>
            </a:extLst>
          </p:cNvPr>
          <p:cNvSpPr>
            <a:spLocks noGrp="1"/>
          </p:cNvSpPr>
          <p:nvPr>
            <p:ph type="dt" sz="half" idx="10"/>
          </p:nvPr>
        </p:nvSpPr>
        <p:spPr/>
        <p:txBody>
          <a:bodyPr/>
          <a:lstStyle/>
          <a:p>
            <a:fld id="{FB560869-7AA9-D54E-AD52-34DEFD1D2525}" type="datetimeFigureOut">
              <a:rPr lang="en-US" smtClean="0"/>
              <a:t>3/9/20</a:t>
            </a:fld>
            <a:endParaRPr lang="en-US"/>
          </a:p>
        </p:txBody>
      </p:sp>
      <p:sp>
        <p:nvSpPr>
          <p:cNvPr id="5" name="Footer Placeholder 4">
            <a:extLst>
              <a:ext uri="{FF2B5EF4-FFF2-40B4-BE49-F238E27FC236}">
                <a16:creationId xmlns:a16="http://schemas.microsoft.com/office/drawing/2014/main" id="{11630A0F-5E76-3B4B-9D92-BEAE06DFA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C8E63F-4F10-424F-89D3-BA91DEA5C70D}"/>
              </a:ext>
            </a:extLst>
          </p:cNvPr>
          <p:cNvSpPr>
            <a:spLocks noGrp="1"/>
          </p:cNvSpPr>
          <p:nvPr>
            <p:ph type="sldNum" sz="quarter" idx="12"/>
          </p:nvPr>
        </p:nvSpPr>
        <p:spPr/>
        <p:txBody>
          <a:bodyPr/>
          <a:lstStyle/>
          <a:p>
            <a:fld id="{41EADF08-DD0E-1C43-ABB1-B6014DA2249F}" type="slidenum">
              <a:rPr lang="en-US" smtClean="0"/>
              <a:t>‹#›</a:t>
            </a:fld>
            <a:endParaRPr lang="en-US"/>
          </a:p>
        </p:txBody>
      </p:sp>
    </p:spTree>
    <p:extLst>
      <p:ext uri="{BB962C8B-B14F-4D97-AF65-F5344CB8AC3E}">
        <p14:creationId xmlns:p14="http://schemas.microsoft.com/office/powerpoint/2010/main" val="3320078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82040-DFFE-DA41-865C-986D14BBF2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86A5FA-5B20-224F-9BAF-8A2D8C97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F62F60-9356-184B-AAAF-ACE846B30D1B}"/>
              </a:ext>
            </a:extLst>
          </p:cNvPr>
          <p:cNvSpPr>
            <a:spLocks noGrp="1"/>
          </p:cNvSpPr>
          <p:nvPr>
            <p:ph type="dt" sz="half" idx="10"/>
          </p:nvPr>
        </p:nvSpPr>
        <p:spPr/>
        <p:txBody>
          <a:bodyPr/>
          <a:lstStyle/>
          <a:p>
            <a:fld id="{FB560869-7AA9-D54E-AD52-34DEFD1D2525}" type="datetimeFigureOut">
              <a:rPr lang="en-US" smtClean="0"/>
              <a:t>3/9/20</a:t>
            </a:fld>
            <a:endParaRPr lang="en-US"/>
          </a:p>
        </p:txBody>
      </p:sp>
      <p:sp>
        <p:nvSpPr>
          <p:cNvPr id="5" name="Footer Placeholder 4">
            <a:extLst>
              <a:ext uri="{FF2B5EF4-FFF2-40B4-BE49-F238E27FC236}">
                <a16:creationId xmlns:a16="http://schemas.microsoft.com/office/drawing/2014/main" id="{FCF978B4-6122-244F-9224-A7F140E44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D2F9C-2009-424F-B55F-CB3EAA77233A}"/>
              </a:ext>
            </a:extLst>
          </p:cNvPr>
          <p:cNvSpPr>
            <a:spLocks noGrp="1"/>
          </p:cNvSpPr>
          <p:nvPr>
            <p:ph type="sldNum" sz="quarter" idx="12"/>
          </p:nvPr>
        </p:nvSpPr>
        <p:spPr/>
        <p:txBody>
          <a:bodyPr/>
          <a:lstStyle/>
          <a:p>
            <a:fld id="{41EADF08-DD0E-1C43-ABB1-B6014DA2249F}" type="slidenum">
              <a:rPr lang="en-US" smtClean="0"/>
              <a:t>‹#›</a:t>
            </a:fld>
            <a:endParaRPr lang="en-US"/>
          </a:p>
        </p:txBody>
      </p:sp>
    </p:spTree>
    <p:extLst>
      <p:ext uri="{BB962C8B-B14F-4D97-AF65-F5344CB8AC3E}">
        <p14:creationId xmlns:p14="http://schemas.microsoft.com/office/powerpoint/2010/main" val="407393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A07D-D4B9-7F4C-BD79-E34CF15759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BE7A25-7657-5842-8EC1-77F7518F2E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BE2300-E0DD-0340-B0FF-4C56B5D47F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6CBA52-5EF7-4E4C-A10B-088B1EEC9378}"/>
              </a:ext>
            </a:extLst>
          </p:cNvPr>
          <p:cNvSpPr>
            <a:spLocks noGrp="1"/>
          </p:cNvSpPr>
          <p:nvPr>
            <p:ph type="dt" sz="half" idx="10"/>
          </p:nvPr>
        </p:nvSpPr>
        <p:spPr/>
        <p:txBody>
          <a:bodyPr/>
          <a:lstStyle/>
          <a:p>
            <a:fld id="{FB560869-7AA9-D54E-AD52-34DEFD1D2525}" type="datetimeFigureOut">
              <a:rPr lang="en-US" smtClean="0"/>
              <a:t>3/9/20</a:t>
            </a:fld>
            <a:endParaRPr lang="en-US"/>
          </a:p>
        </p:txBody>
      </p:sp>
      <p:sp>
        <p:nvSpPr>
          <p:cNvPr id="6" name="Footer Placeholder 5">
            <a:extLst>
              <a:ext uri="{FF2B5EF4-FFF2-40B4-BE49-F238E27FC236}">
                <a16:creationId xmlns:a16="http://schemas.microsoft.com/office/drawing/2014/main" id="{9B6BC17F-385F-3747-9246-C9C889CAFF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0D0146-764F-3545-9642-E4B5B29F858C}"/>
              </a:ext>
            </a:extLst>
          </p:cNvPr>
          <p:cNvSpPr>
            <a:spLocks noGrp="1"/>
          </p:cNvSpPr>
          <p:nvPr>
            <p:ph type="sldNum" sz="quarter" idx="12"/>
          </p:nvPr>
        </p:nvSpPr>
        <p:spPr/>
        <p:txBody>
          <a:bodyPr/>
          <a:lstStyle/>
          <a:p>
            <a:fld id="{41EADF08-DD0E-1C43-ABB1-B6014DA2249F}" type="slidenum">
              <a:rPr lang="en-US" smtClean="0"/>
              <a:t>‹#›</a:t>
            </a:fld>
            <a:endParaRPr lang="en-US"/>
          </a:p>
        </p:txBody>
      </p:sp>
    </p:spTree>
    <p:extLst>
      <p:ext uri="{BB962C8B-B14F-4D97-AF65-F5344CB8AC3E}">
        <p14:creationId xmlns:p14="http://schemas.microsoft.com/office/powerpoint/2010/main" val="592790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FBCBA-7C58-564F-AD52-9754554F73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E75B8C-21BC-AB44-A200-E0CF20AA1E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2A401F-BCDA-124C-A2B7-46BC9A21E8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A1FA39-72E1-664C-B5CE-A75E409BF1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2665FF-C6B1-8145-AABE-5C52C06BCF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55104E-7397-9B48-A527-8C7B58C9A3D3}"/>
              </a:ext>
            </a:extLst>
          </p:cNvPr>
          <p:cNvSpPr>
            <a:spLocks noGrp="1"/>
          </p:cNvSpPr>
          <p:nvPr>
            <p:ph type="dt" sz="half" idx="10"/>
          </p:nvPr>
        </p:nvSpPr>
        <p:spPr/>
        <p:txBody>
          <a:bodyPr/>
          <a:lstStyle/>
          <a:p>
            <a:fld id="{FB560869-7AA9-D54E-AD52-34DEFD1D2525}" type="datetimeFigureOut">
              <a:rPr lang="en-US" smtClean="0"/>
              <a:t>3/9/20</a:t>
            </a:fld>
            <a:endParaRPr lang="en-US"/>
          </a:p>
        </p:txBody>
      </p:sp>
      <p:sp>
        <p:nvSpPr>
          <p:cNvPr id="8" name="Footer Placeholder 7">
            <a:extLst>
              <a:ext uri="{FF2B5EF4-FFF2-40B4-BE49-F238E27FC236}">
                <a16:creationId xmlns:a16="http://schemas.microsoft.com/office/drawing/2014/main" id="{6721C6AE-D5DB-0640-B6AB-FF5BB42698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973FE5-E1C5-FE44-8102-98886807A37E}"/>
              </a:ext>
            </a:extLst>
          </p:cNvPr>
          <p:cNvSpPr>
            <a:spLocks noGrp="1"/>
          </p:cNvSpPr>
          <p:nvPr>
            <p:ph type="sldNum" sz="quarter" idx="12"/>
          </p:nvPr>
        </p:nvSpPr>
        <p:spPr/>
        <p:txBody>
          <a:bodyPr/>
          <a:lstStyle/>
          <a:p>
            <a:fld id="{41EADF08-DD0E-1C43-ABB1-B6014DA2249F}" type="slidenum">
              <a:rPr lang="en-US" smtClean="0"/>
              <a:t>‹#›</a:t>
            </a:fld>
            <a:endParaRPr lang="en-US"/>
          </a:p>
        </p:txBody>
      </p:sp>
    </p:spTree>
    <p:extLst>
      <p:ext uri="{BB962C8B-B14F-4D97-AF65-F5344CB8AC3E}">
        <p14:creationId xmlns:p14="http://schemas.microsoft.com/office/powerpoint/2010/main" val="2230596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BDFFB-7B0C-0A41-9697-13704DA9F0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05D342-A385-8F41-B143-9FAECDF43795}"/>
              </a:ext>
            </a:extLst>
          </p:cNvPr>
          <p:cNvSpPr>
            <a:spLocks noGrp="1"/>
          </p:cNvSpPr>
          <p:nvPr>
            <p:ph type="dt" sz="half" idx="10"/>
          </p:nvPr>
        </p:nvSpPr>
        <p:spPr/>
        <p:txBody>
          <a:bodyPr/>
          <a:lstStyle/>
          <a:p>
            <a:fld id="{FB560869-7AA9-D54E-AD52-34DEFD1D2525}" type="datetimeFigureOut">
              <a:rPr lang="en-US" smtClean="0"/>
              <a:t>3/9/20</a:t>
            </a:fld>
            <a:endParaRPr lang="en-US"/>
          </a:p>
        </p:txBody>
      </p:sp>
      <p:sp>
        <p:nvSpPr>
          <p:cNvPr id="4" name="Footer Placeholder 3">
            <a:extLst>
              <a:ext uri="{FF2B5EF4-FFF2-40B4-BE49-F238E27FC236}">
                <a16:creationId xmlns:a16="http://schemas.microsoft.com/office/drawing/2014/main" id="{EBB7B8C1-EBDD-4848-9199-5C63258723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3007C2-5DD8-C941-8B74-DEAB7B205459}"/>
              </a:ext>
            </a:extLst>
          </p:cNvPr>
          <p:cNvSpPr>
            <a:spLocks noGrp="1"/>
          </p:cNvSpPr>
          <p:nvPr>
            <p:ph type="sldNum" sz="quarter" idx="12"/>
          </p:nvPr>
        </p:nvSpPr>
        <p:spPr/>
        <p:txBody>
          <a:bodyPr/>
          <a:lstStyle/>
          <a:p>
            <a:fld id="{41EADF08-DD0E-1C43-ABB1-B6014DA2249F}" type="slidenum">
              <a:rPr lang="en-US" smtClean="0"/>
              <a:t>‹#›</a:t>
            </a:fld>
            <a:endParaRPr lang="en-US"/>
          </a:p>
        </p:txBody>
      </p:sp>
    </p:spTree>
    <p:extLst>
      <p:ext uri="{BB962C8B-B14F-4D97-AF65-F5344CB8AC3E}">
        <p14:creationId xmlns:p14="http://schemas.microsoft.com/office/powerpoint/2010/main" val="4185764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62623F-71B7-0040-B748-468551E40E75}"/>
              </a:ext>
            </a:extLst>
          </p:cNvPr>
          <p:cNvSpPr>
            <a:spLocks noGrp="1"/>
          </p:cNvSpPr>
          <p:nvPr>
            <p:ph type="dt" sz="half" idx="10"/>
          </p:nvPr>
        </p:nvSpPr>
        <p:spPr/>
        <p:txBody>
          <a:bodyPr/>
          <a:lstStyle/>
          <a:p>
            <a:fld id="{FB560869-7AA9-D54E-AD52-34DEFD1D2525}" type="datetimeFigureOut">
              <a:rPr lang="en-US" smtClean="0"/>
              <a:t>3/9/20</a:t>
            </a:fld>
            <a:endParaRPr lang="en-US"/>
          </a:p>
        </p:txBody>
      </p:sp>
      <p:sp>
        <p:nvSpPr>
          <p:cNvPr id="3" name="Footer Placeholder 2">
            <a:extLst>
              <a:ext uri="{FF2B5EF4-FFF2-40B4-BE49-F238E27FC236}">
                <a16:creationId xmlns:a16="http://schemas.microsoft.com/office/drawing/2014/main" id="{A0AF2FF5-F86D-854E-B9CE-61CE07F380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C72E81-2F2D-EB4C-B294-A540DCD443BF}"/>
              </a:ext>
            </a:extLst>
          </p:cNvPr>
          <p:cNvSpPr>
            <a:spLocks noGrp="1"/>
          </p:cNvSpPr>
          <p:nvPr>
            <p:ph type="sldNum" sz="quarter" idx="12"/>
          </p:nvPr>
        </p:nvSpPr>
        <p:spPr/>
        <p:txBody>
          <a:bodyPr/>
          <a:lstStyle/>
          <a:p>
            <a:fld id="{41EADF08-DD0E-1C43-ABB1-B6014DA2249F}" type="slidenum">
              <a:rPr lang="en-US" smtClean="0"/>
              <a:t>‹#›</a:t>
            </a:fld>
            <a:endParaRPr lang="en-US"/>
          </a:p>
        </p:txBody>
      </p:sp>
    </p:spTree>
    <p:extLst>
      <p:ext uri="{BB962C8B-B14F-4D97-AF65-F5344CB8AC3E}">
        <p14:creationId xmlns:p14="http://schemas.microsoft.com/office/powerpoint/2010/main" val="2477946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2E1A6-961A-8D46-9DFB-D6E47F206A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3C0FE2-B5D7-6C43-948D-D9B882961C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25E42E-9178-794F-A276-1877123237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FC13F-8086-D344-AA7D-6FEF620FBCCB}"/>
              </a:ext>
            </a:extLst>
          </p:cNvPr>
          <p:cNvSpPr>
            <a:spLocks noGrp="1"/>
          </p:cNvSpPr>
          <p:nvPr>
            <p:ph type="dt" sz="half" idx="10"/>
          </p:nvPr>
        </p:nvSpPr>
        <p:spPr/>
        <p:txBody>
          <a:bodyPr/>
          <a:lstStyle/>
          <a:p>
            <a:fld id="{FB560869-7AA9-D54E-AD52-34DEFD1D2525}" type="datetimeFigureOut">
              <a:rPr lang="en-US" smtClean="0"/>
              <a:t>3/9/20</a:t>
            </a:fld>
            <a:endParaRPr lang="en-US"/>
          </a:p>
        </p:txBody>
      </p:sp>
      <p:sp>
        <p:nvSpPr>
          <p:cNvPr id="6" name="Footer Placeholder 5">
            <a:extLst>
              <a:ext uri="{FF2B5EF4-FFF2-40B4-BE49-F238E27FC236}">
                <a16:creationId xmlns:a16="http://schemas.microsoft.com/office/drawing/2014/main" id="{12011C97-CE77-7645-A95B-5BEE9265B5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A3F409-362B-A94D-813B-B2B8EE91BBCA}"/>
              </a:ext>
            </a:extLst>
          </p:cNvPr>
          <p:cNvSpPr>
            <a:spLocks noGrp="1"/>
          </p:cNvSpPr>
          <p:nvPr>
            <p:ph type="sldNum" sz="quarter" idx="12"/>
          </p:nvPr>
        </p:nvSpPr>
        <p:spPr/>
        <p:txBody>
          <a:bodyPr/>
          <a:lstStyle/>
          <a:p>
            <a:fld id="{41EADF08-DD0E-1C43-ABB1-B6014DA2249F}" type="slidenum">
              <a:rPr lang="en-US" smtClean="0"/>
              <a:t>‹#›</a:t>
            </a:fld>
            <a:endParaRPr lang="en-US"/>
          </a:p>
        </p:txBody>
      </p:sp>
    </p:spTree>
    <p:extLst>
      <p:ext uri="{BB962C8B-B14F-4D97-AF65-F5344CB8AC3E}">
        <p14:creationId xmlns:p14="http://schemas.microsoft.com/office/powerpoint/2010/main" val="4054435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47268-6EE4-4749-AAF3-1C68C838C4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940708-3E96-A94F-8581-B8C124FE91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859836-9C45-9C40-A827-D15B58FC7D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A85E41-8C92-2A4E-981A-B935B33B3D9F}"/>
              </a:ext>
            </a:extLst>
          </p:cNvPr>
          <p:cNvSpPr>
            <a:spLocks noGrp="1"/>
          </p:cNvSpPr>
          <p:nvPr>
            <p:ph type="dt" sz="half" idx="10"/>
          </p:nvPr>
        </p:nvSpPr>
        <p:spPr/>
        <p:txBody>
          <a:bodyPr/>
          <a:lstStyle/>
          <a:p>
            <a:fld id="{FB560869-7AA9-D54E-AD52-34DEFD1D2525}" type="datetimeFigureOut">
              <a:rPr lang="en-US" smtClean="0"/>
              <a:t>3/9/20</a:t>
            </a:fld>
            <a:endParaRPr lang="en-US"/>
          </a:p>
        </p:txBody>
      </p:sp>
      <p:sp>
        <p:nvSpPr>
          <p:cNvPr id="6" name="Footer Placeholder 5">
            <a:extLst>
              <a:ext uri="{FF2B5EF4-FFF2-40B4-BE49-F238E27FC236}">
                <a16:creationId xmlns:a16="http://schemas.microsoft.com/office/drawing/2014/main" id="{FDF3BFBD-F627-9543-88A4-2108C71E3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26252C-3655-DF42-A63C-67E77F29D29F}"/>
              </a:ext>
            </a:extLst>
          </p:cNvPr>
          <p:cNvSpPr>
            <a:spLocks noGrp="1"/>
          </p:cNvSpPr>
          <p:nvPr>
            <p:ph type="sldNum" sz="quarter" idx="12"/>
          </p:nvPr>
        </p:nvSpPr>
        <p:spPr/>
        <p:txBody>
          <a:bodyPr/>
          <a:lstStyle/>
          <a:p>
            <a:fld id="{41EADF08-DD0E-1C43-ABB1-B6014DA2249F}" type="slidenum">
              <a:rPr lang="en-US" smtClean="0"/>
              <a:t>‹#›</a:t>
            </a:fld>
            <a:endParaRPr lang="en-US"/>
          </a:p>
        </p:txBody>
      </p:sp>
    </p:spTree>
    <p:extLst>
      <p:ext uri="{BB962C8B-B14F-4D97-AF65-F5344CB8AC3E}">
        <p14:creationId xmlns:p14="http://schemas.microsoft.com/office/powerpoint/2010/main" val="3643585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283BFA-BC5F-C643-B426-1CDAC5F5D9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60A616-A54D-5E43-B80E-6F979E6125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FCDC3-73B0-0143-A48E-D8436AF4C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60869-7AA9-D54E-AD52-34DEFD1D2525}" type="datetimeFigureOut">
              <a:rPr lang="en-US" smtClean="0"/>
              <a:t>3/9/20</a:t>
            </a:fld>
            <a:endParaRPr lang="en-US"/>
          </a:p>
        </p:txBody>
      </p:sp>
      <p:sp>
        <p:nvSpPr>
          <p:cNvPr id="5" name="Footer Placeholder 4">
            <a:extLst>
              <a:ext uri="{FF2B5EF4-FFF2-40B4-BE49-F238E27FC236}">
                <a16:creationId xmlns:a16="http://schemas.microsoft.com/office/drawing/2014/main" id="{140C6A44-E03B-8F4E-96DC-4D326451A1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D8136AB-5B88-4B47-891B-FBE2B670EE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ADF08-DD0E-1C43-ABB1-B6014DA2249F}" type="slidenum">
              <a:rPr lang="en-US" smtClean="0"/>
              <a:t>‹#›</a:t>
            </a:fld>
            <a:endParaRPr lang="en-US"/>
          </a:p>
        </p:txBody>
      </p:sp>
    </p:spTree>
    <p:extLst>
      <p:ext uri="{BB962C8B-B14F-4D97-AF65-F5344CB8AC3E}">
        <p14:creationId xmlns:p14="http://schemas.microsoft.com/office/powerpoint/2010/main" val="3990845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books.google.com/books?id=0GwyAQAAMAAJ&amp;pg=PR163&amp;lpg=PR163&amp;dq=The+Presbyterian+way+has+ever+appeared+to+me+most+agreeable+to+the+word+of+God+and+the+reason+and+nature+of+things.&amp;source=bl&amp;ots=0gi8qt7AS9&amp;sig=ACfU3U3o6ssPk3OShZRiBuLUoM5HX8-qqQ&amp;hl=en&amp;sa=X&amp;ved=2ahUKEwji1_eJq-vnAhWLhXIEHQypBjsQ6AEwAXoECAoQAQ" TargetMode="Externa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1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1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63.jpg"/><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42393b.lineart.large                                           00027A46Macintosh HD                   B74677AA:">
            <a:extLst>
              <a:ext uri="{FF2B5EF4-FFF2-40B4-BE49-F238E27FC236}">
                <a16:creationId xmlns:a16="http://schemas.microsoft.com/office/drawing/2014/main" id="{771A9669-710E-D44B-8C00-6B737C5255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56" b="5826"/>
          <a:stretch/>
        </p:blipFill>
        <p:spPr>
          <a:xfrm>
            <a:off x="124006" y="10"/>
            <a:ext cx="12191980" cy="6857990"/>
          </a:xfrm>
          <a:prstGeom prst="rect">
            <a:avLst/>
          </a:prstGeom>
          <a:extLst>
            <a:ext uri="{909E8E84-426E-40DD-AFC4-6F175D3DCCD1}">
              <a14:hiddenFill xmlns:a14="http://schemas.microsoft.com/office/drawing/2010/main">
                <a:solidFill>
                  <a:schemeClr val="folHlink">
                    <a:alpha val="55000"/>
                  </a:schemeClr>
                </a:solidFill>
              </a14:hiddenFill>
            </a:ext>
            <a:ext uri="{91240B29-F687-4F45-9708-019B960494DF}">
              <a14:hiddenLine xmlns:a14="http://schemas.microsoft.com/office/drawing/2010/main" w="9525">
                <a:solidFill>
                  <a:schemeClr val="folHlink">
                    <a:alpha val="77000"/>
                  </a:schemeClr>
                </a:solidFill>
                <a:miter lim="800000"/>
                <a:headEnd/>
                <a:tailEnd/>
              </a14:hiddenLine>
            </a:ext>
          </a:extLst>
        </p:spPr>
      </p:pic>
      <p:sp>
        <p:nvSpPr>
          <p:cNvPr id="4" name="Title 3">
            <a:extLst>
              <a:ext uri="{FF2B5EF4-FFF2-40B4-BE49-F238E27FC236}">
                <a16:creationId xmlns:a16="http://schemas.microsoft.com/office/drawing/2014/main" id="{534A2FFB-C3AE-C840-957E-E592EABC346E}"/>
              </a:ext>
            </a:extLst>
          </p:cNvPr>
          <p:cNvSpPr>
            <a:spLocks noGrp="1"/>
          </p:cNvSpPr>
          <p:nvPr>
            <p:ph type="ctrTitle"/>
          </p:nvPr>
        </p:nvSpPr>
        <p:spPr>
          <a:xfrm>
            <a:off x="1276027" y="0"/>
            <a:ext cx="9144000" cy="2387600"/>
          </a:xfrm>
        </p:spPr>
        <p:txBody>
          <a:bodyPr>
            <a:normAutofit/>
          </a:bodyPr>
          <a:lstStyle/>
          <a:p>
            <a:r>
              <a:rPr lang="en-US" sz="8000" b="1" dirty="0"/>
              <a:t>Membership </a:t>
            </a:r>
            <a:br>
              <a:rPr lang="en-US" sz="8000" b="1" dirty="0"/>
            </a:br>
            <a:r>
              <a:rPr lang="en-US" sz="8000" b="1" dirty="0"/>
              <a:t>Seminar</a:t>
            </a:r>
          </a:p>
        </p:txBody>
      </p:sp>
      <p:sp>
        <p:nvSpPr>
          <p:cNvPr id="5" name="Subtitle 4">
            <a:extLst>
              <a:ext uri="{FF2B5EF4-FFF2-40B4-BE49-F238E27FC236}">
                <a16:creationId xmlns:a16="http://schemas.microsoft.com/office/drawing/2014/main" id="{530DC7FD-9BF6-334B-9D78-EEE37756822C}"/>
              </a:ext>
            </a:extLst>
          </p:cNvPr>
          <p:cNvSpPr>
            <a:spLocks noGrp="1"/>
          </p:cNvSpPr>
          <p:nvPr>
            <p:ph type="subTitle" idx="1"/>
          </p:nvPr>
        </p:nvSpPr>
        <p:spPr>
          <a:xfrm>
            <a:off x="1524000" y="6030109"/>
            <a:ext cx="9144000" cy="1655762"/>
          </a:xfrm>
        </p:spPr>
        <p:txBody>
          <a:bodyPr>
            <a:normAutofit/>
          </a:bodyPr>
          <a:lstStyle/>
          <a:p>
            <a:r>
              <a:rPr lang="en-US" sz="4000" b="1" dirty="0"/>
              <a:t>Christ Presbyterian Church, New Haven </a:t>
            </a:r>
          </a:p>
        </p:txBody>
      </p:sp>
    </p:spTree>
    <p:extLst>
      <p:ext uri="{BB962C8B-B14F-4D97-AF65-F5344CB8AC3E}">
        <p14:creationId xmlns:p14="http://schemas.microsoft.com/office/powerpoint/2010/main" val="100253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4609" r="12673"/>
          <a:stretch/>
        </p:blipFill>
        <p:spPr>
          <a:xfrm>
            <a:off x="0" y="0"/>
            <a:ext cx="3989005" cy="6858000"/>
          </a:xfrm>
          <a:prstGeom prst="rect">
            <a:avLst/>
          </a:prstGeom>
        </p:spPr>
      </p:pic>
      <p:sp>
        <p:nvSpPr>
          <p:cNvPr id="2" name="TextBox 1">
            <a:extLst>
              <a:ext uri="{FF2B5EF4-FFF2-40B4-BE49-F238E27FC236}">
                <a16:creationId xmlns:a16="http://schemas.microsoft.com/office/drawing/2014/main" id="{F237C8B8-794B-AE41-9A0C-718F23957C17}"/>
              </a:ext>
            </a:extLst>
          </p:cNvPr>
          <p:cNvSpPr txBox="1"/>
          <p:nvPr/>
        </p:nvSpPr>
        <p:spPr>
          <a:xfrm>
            <a:off x="3989005" y="270861"/>
            <a:ext cx="1094862" cy="10679847"/>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2009</a:t>
            </a:r>
          </a:p>
          <a:p>
            <a:endParaRPr lang="en-US" sz="1600">
              <a:latin typeface="Arial" panose="020B0604020202020204" pitchFamily="34" charset="0"/>
              <a:cs typeface="Arial" panose="020B0604020202020204" pitchFamily="34" charset="0"/>
            </a:endParaRPr>
          </a:p>
          <a:p>
            <a:endParaRPr lang="en-US" sz="1600">
              <a:latin typeface="Arial" panose="020B0604020202020204" pitchFamily="34" charset="0"/>
              <a:cs typeface="Arial" panose="020B0604020202020204" pitchFamily="34" charset="0"/>
            </a:endParaRPr>
          </a:p>
          <a:p>
            <a:endParaRPr lang="en-US" sz="1600">
              <a:latin typeface="Arial" panose="020B0604020202020204" pitchFamily="34" charset="0"/>
              <a:cs typeface="Arial" panose="020B0604020202020204" pitchFamily="34" charset="0"/>
            </a:endParaRPr>
          </a:p>
          <a:p>
            <a:endParaRPr lang="en-US" sz="1600">
              <a:latin typeface="Arial" panose="020B0604020202020204" pitchFamily="34" charset="0"/>
              <a:cs typeface="Arial" panose="020B0604020202020204" pitchFamily="34" charset="0"/>
            </a:endParaRPr>
          </a:p>
          <a:p>
            <a:r>
              <a:rPr lang="en-US" sz="1600">
                <a:latin typeface="Arial" panose="020B0604020202020204" pitchFamily="34" charset="0"/>
                <a:cs typeface="Arial" panose="020B0604020202020204" pitchFamily="34" charset="0"/>
              </a:rPr>
              <a:t>2011-”20</a:t>
            </a: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a:p>
          <a:p>
            <a:endParaRPr lang="en-US"/>
          </a:p>
          <a:p>
            <a:endParaRPr lang="en-US"/>
          </a:p>
          <a:p>
            <a:endParaRPr lang="en-US"/>
          </a:p>
          <a:p>
            <a:endParaRPr lang="en-US"/>
          </a:p>
          <a:p>
            <a:r>
              <a:rPr lang="en-US"/>
              <a:t>‘</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 name="TextBox 2">
            <a:extLst>
              <a:ext uri="{FF2B5EF4-FFF2-40B4-BE49-F238E27FC236}">
                <a16:creationId xmlns:a16="http://schemas.microsoft.com/office/drawing/2014/main" id="{98685EC8-DA46-D241-B40E-10A040259791}"/>
              </a:ext>
            </a:extLst>
          </p:cNvPr>
          <p:cNvSpPr txBox="1"/>
          <p:nvPr/>
        </p:nvSpPr>
        <p:spPr>
          <a:xfrm>
            <a:off x="4912895" y="270861"/>
            <a:ext cx="7279105" cy="3308598"/>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Inspired by God’s provision, 2nd campaign for God to raise up another 3.5 mil was initiated with the ambition of it all being dedicated to planting Total Christ, Five Mark churches both in S. CT and beyond with the strategy of 10-10-10 (10 churches locally, 10 church globally, in 10 years). </a:t>
            </a:r>
          </a:p>
          <a:p>
            <a:endParaRPr lang="en-US" sz="1600">
              <a:latin typeface="Arial" panose="020B0604020202020204" pitchFamily="34" charset="0"/>
              <a:cs typeface="Arial" panose="020B0604020202020204" pitchFamily="34" charset="0"/>
            </a:endParaRPr>
          </a:p>
          <a:p>
            <a:r>
              <a:rPr lang="en-US" sz="1600">
                <a:latin typeface="Arial" panose="020B0604020202020204" pitchFamily="34" charset="0"/>
                <a:cs typeface="Arial" panose="020B0604020202020204" pitchFamily="34" charset="0"/>
              </a:rPr>
              <a:t>God answered prayer with 3.5 mil “cash in hand” and the organizational formation of  </a:t>
            </a:r>
            <a:r>
              <a:rPr lang="en-US" sz="1600" i="1">
                <a:latin typeface="Arial" panose="020B0604020202020204" pitchFamily="34" charset="0"/>
                <a:cs typeface="Arial" panose="020B0604020202020204" pitchFamily="34" charset="0"/>
              </a:rPr>
              <a:t>Mission </a:t>
            </a:r>
            <a:r>
              <a:rPr lang="en-US" sz="1600" i="1" err="1">
                <a:latin typeface="Arial" panose="020B0604020202020204" pitchFamily="34" charset="0"/>
                <a:cs typeface="Arial" panose="020B0604020202020204" pitchFamily="34" charset="0"/>
              </a:rPr>
              <a:t>Anabaino</a:t>
            </a:r>
            <a:r>
              <a:rPr lang="en-US" sz="1600" i="1">
                <a:latin typeface="Arial" panose="020B0604020202020204" pitchFamily="34" charset="0"/>
                <a:cs typeface="Arial" panose="020B0604020202020204" pitchFamily="34" charset="0"/>
              </a:rPr>
              <a:t> 10-10-10--  </a:t>
            </a:r>
            <a:r>
              <a:rPr lang="en-US" sz="1600">
                <a:latin typeface="Arial" panose="020B0604020202020204" pitchFamily="34" charset="0"/>
                <a:cs typeface="Arial" panose="020B0604020202020204" pitchFamily="34" charset="0"/>
              </a:rPr>
              <a:t>a ministry of Christ Presbyterian Church New Haven committed to gathering, energizing, deploying, and coaching a collaborative effort to plant churches in locations where Christ’s five mark presence is not geographically or socio-culturally accessible- 10 churches locally, 10 churches globally in 10 years.  As of 2020- 6 churches locally, 15 churches globally, </a:t>
            </a:r>
          </a:p>
          <a:p>
            <a:pPr algn="ctr"/>
            <a:endParaRPr lang="en-US" sz="1700">
              <a:latin typeface="Arial" panose="020B0604020202020204" pitchFamily="34" charset="0"/>
              <a:cs typeface="Arial" panose="020B0604020202020204" pitchFamily="34" charset="0"/>
            </a:endParaRPr>
          </a:p>
        </p:txBody>
      </p:sp>
      <p:pic>
        <p:nvPicPr>
          <p:cNvPr id="5" name="Content Placeholder 3">
            <a:extLst>
              <a:ext uri="{FF2B5EF4-FFF2-40B4-BE49-F238E27FC236}">
                <a16:creationId xmlns:a16="http://schemas.microsoft.com/office/drawing/2014/main" id="{FEA02186-92A4-3045-9FC5-00BD4D545B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0329" y="3429001"/>
            <a:ext cx="6192721" cy="3273014"/>
          </a:xfrm>
          <a:prstGeom prst="rect">
            <a:avLst/>
          </a:prstGeom>
        </p:spPr>
      </p:pic>
    </p:spTree>
    <p:extLst>
      <p:ext uri="{BB962C8B-B14F-4D97-AF65-F5344CB8AC3E}">
        <p14:creationId xmlns:p14="http://schemas.microsoft.com/office/powerpoint/2010/main" val="31651828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014213" y="0"/>
            <a:ext cx="8395501" cy="1325563"/>
          </a:xfrm>
        </p:spPr>
        <p:txBody>
          <a:bodyPr/>
          <a:lstStyle/>
          <a:p>
            <a:r>
              <a:rPr lang="en-US" b="1"/>
              <a:t>Saving Repentance</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014213" y="1253330"/>
            <a:ext cx="8275551" cy="5604669"/>
          </a:xfrm>
        </p:spPr>
        <p:txBody>
          <a:bodyPr/>
          <a:lstStyle/>
          <a:p>
            <a:pPr marL="0" indent="0">
              <a:buNone/>
            </a:pPr>
            <a:r>
              <a:rPr lang="en-US" sz="2600" b="1" dirty="0"/>
              <a:t>Repentance unto life </a:t>
            </a:r>
            <a:r>
              <a:rPr lang="en-US" sz="2600" dirty="0"/>
              <a:t>is an evangelical grace wherein…so grieves for, and hates his sins, as to turn from them all unto God, purposing and endeavoring to walk with him in all the ways of his commandments. (WCF 15.2)</a:t>
            </a:r>
          </a:p>
          <a:p>
            <a:pPr marL="0" indent="0">
              <a:buNone/>
            </a:pPr>
            <a:endParaRPr lang="en-US" sz="700" dirty="0"/>
          </a:p>
          <a:p>
            <a:pPr lvl="1"/>
            <a:r>
              <a:rPr lang="en-US" dirty="0"/>
              <a:t>Confession and Turning– e.g. Confessing ones guilt and turning away from trusting in him/herself to attain abundant life and whatsoever idols he/she has trusted. </a:t>
            </a:r>
          </a:p>
          <a:p>
            <a:pPr lvl="1"/>
            <a:r>
              <a:rPr lang="en-US" dirty="0"/>
              <a:t>Repentance is not “stop sinning” but endeavoring to stop sinning</a:t>
            </a:r>
          </a:p>
          <a:p>
            <a:pPr lvl="1"/>
            <a:r>
              <a:rPr lang="en-US" dirty="0"/>
              <a:t>Repentance is turning away from self reliance as to put our faith and hope in God’s mercy</a:t>
            </a:r>
          </a:p>
          <a:p>
            <a:pPr marL="457200" lvl="1" indent="0">
              <a:buNone/>
            </a:pPr>
            <a:endParaRPr lang="en-US" sz="1800" dirty="0"/>
          </a:p>
          <a:p>
            <a:pPr marL="457200" lvl="1" indent="0">
              <a:buNone/>
            </a:pPr>
            <a:r>
              <a:rPr lang="en-US" sz="2000" i="1" dirty="0"/>
              <a:t>1 John 1:8  If we say we have no sin, we deceive ourselves, and  the truth is not in us. 9  If we confess our sins, he is  faithful and just to forgive us our sins and  to cleanse us from all unrighteousness.</a:t>
            </a:r>
          </a:p>
          <a:p>
            <a:pPr marL="0" indent="0">
              <a:buNone/>
            </a:pPr>
            <a:endParaRPr lang="en-US" sz="2200" dirty="0"/>
          </a:p>
        </p:txBody>
      </p:sp>
      <p:pic>
        <p:nvPicPr>
          <p:cNvPr id="5" name="Picture 4">
            <a:extLst>
              <a:ext uri="{FF2B5EF4-FFF2-40B4-BE49-F238E27FC236}">
                <a16:creationId xmlns:a16="http://schemas.microsoft.com/office/drawing/2014/main" id="{F2181022-BAA8-3A43-8D69-E0FE28C1173D}"/>
              </a:ext>
            </a:extLst>
          </p:cNvPr>
          <p:cNvPicPr>
            <a:picLocks noChangeAspect="1"/>
          </p:cNvPicPr>
          <p:nvPr/>
        </p:nvPicPr>
        <p:blipFill rotWithShape="1">
          <a:blip r:embed="rId2">
            <a:extLst>
              <a:ext uri="{28A0092B-C50C-407E-A947-70E740481C1C}">
                <a14:useLocalDpi xmlns:a14="http://schemas.microsoft.com/office/drawing/2010/main" val="0"/>
              </a:ext>
            </a:extLst>
          </a:blip>
          <a:srcRect r="66857"/>
          <a:stretch/>
        </p:blipFill>
        <p:spPr>
          <a:xfrm>
            <a:off x="0" y="0"/>
            <a:ext cx="4040743" cy="6858000"/>
          </a:xfrm>
          <a:prstGeom prst="rect">
            <a:avLst/>
          </a:prstGeom>
        </p:spPr>
      </p:pic>
    </p:spTree>
    <p:extLst>
      <p:ext uri="{BB962C8B-B14F-4D97-AF65-F5344CB8AC3E}">
        <p14:creationId xmlns:p14="http://schemas.microsoft.com/office/powerpoint/2010/main" val="11829357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069976" y="304165"/>
            <a:ext cx="8122024" cy="1325563"/>
          </a:xfrm>
        </p:spPr>
        <p:txBody>
          <a:bodyPr/>
          <a:lstStyle/>
          <a:p>
            <a:r>
              <a:rPr lang="en-US" b="1" dirty="0"/>
              <a:t>The Gospel: By Faith Alone!</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318000" y="1629728"/>
            <a:ext cx="7552267" cy="5634672"/>
          </a:xfrm>
        </p:spPr>
        <p:txBody>
          <a:bodyPr>
            <a:normAutofit/>
          </a:bodyPr>
          <a:lstStyle/>
          <a:p>
            <a:r>
              <a:rPr lang="en-US" sz="2400" dirty="0">
                <a:latin typeface="+mj-lt"/>
              </a:rPr>
              <a:t>By this faith, a Christian believeth to be true whatsoever is revealed in the Word… </a:t>
            </a:r>
            <a:r>
              <a:rPr lang="en-US" sz="2400" dirty="0" err="1">
                <a:latin typeface="+mj-lt"/>
              </a:rPr>
              <a:t>andembracing</a:t>
            </a:r>
            <a:r>
              <a:rPr lang="en-US" sz="2400" dirty="0">
                <a:latin typeface="+mj-lt"/>
              </a:rPr>
              <a:t> the promises of God for this life, and that which is to come. But the principal acts of saving faith are </a:t>
            </a:r>
            <a:r>
              <a:rPr lang="en-US" sz="2400" b="1" dirty="0">
                <a:latin typeface="+mj-lt"/>
              </a:rPr>
              <a:t>accepting, receiving, and resting </a:t>
            </a:r>
            <a:r>
              <a:rPr lang="en-US" sz="2400" dirty="0">
                <a:latin typeface="+mj-lt"/>
              </a:rPr>
              <a:t>upon Christ alone for justification, sanctification, and eternal life, by virtue of the covenant of grace. (WCF 14:2)</a:t>
            </a:r>
          </a:p>
          <a:p>
            <a:pPr lvl="1"/>
            <a:r>
              <a:rPr lang="en-US" sz="2000" b="1" dirty="0">
                <a:latin typeface="+mj-lt"/>
              </a:rPr>
              <a:t>Ascent</a:t>
            </a:r>
            <a:r>
              <a:rPr lang="en-US" sz="2000" dirty="0">
                <a:latin typeface="+mj-lt"/>
              </a:rPr>
              <a:t>–Understanding the gospel- Knowledge</a:t>
            </a:r>
          </a:p>
          <a:p>
            <a:pPr lvl="1"/>
            <a:r>
              <a:rPr lang="en-US" sz="2000" b="1" dirty="0" err="1">
                <a:latin typeface="+mj-lt"/>
              </a:rPr>
              <a:t>Receivr</a:t>
            </a:r>
            <a:r>
              <a:rPr lang="en-US" sz="2000" dirty="0">
                <a:latin typeface="+mj-lt"/>
              </a:rPr>
              <a:t>– Discerning in ourselves that we need and want the gospel—Will </a:t>
            </a:r>
          </a:p>
          <a:p>
            <a:pPr lvl="1"/>
            <a:r>
              <a:rPr lang="en-US" sz="2000" b="1" dirty="0">
                <a:latin typeface="+mj-lt"/>
              </a:rPr>
              <a:t>Rest</a:t>
            </a:r>
            <a:r>
              <a:rPr lang="en-US" sz="2000" dirty="0">
                <a:latin typeface="+mj-lt"/>
              </a:rPr>
              <a:t>– Putting Our trust in the gospel wherein we are live with the assurance that I am right with God by grace through faith in Christ alone wherein I know  longer live under the fear of rejection, condemnation or punishment and receive all things whatsoever that happens as from God who is for me and not against me, even as it may be His discipline (vs. punishment) unto our training in righteousness and greater flourishing in Him-- Assurance</a:t>
            </a:r>
          </a:p>
        </p:txBody>
      </p:sp>
      <p:pic>
        <p:nvPicPr>
          <p:cNvPr id="5" name="Picture 4">
            <a:extLst>
              <a:ext uri="{FF2B5EF4-FFF2-40B4-BE49-F238E27FC236}">
                <a16:creationId xmlns:a16="http://schemas.microsoft.com/office/drawing/2014/main" id="{F2181022-BAA8-3A43-8D69-E0FE28C1173D}"/>
              </a:ext>
            </a:extLst>
          </p:cNvPr>
          <p:cNvPicPr>
            <a:picLocks noChangeAspect="1"/>
          </p:cNvPicPr>
          <p:nvPr/>
        </p:nvPicPr>
        <p:blipFill rotWithShape="1">
          <a:blip r:embed="rId2">
            <a:extLst>
              <a:ext uri="{28A0092B-C50C-407E-A947-70E740481C1C}">
                <a14:useLocalDpi xmlns:a14="http://schemas.microsoft.com/office/drawing/2010/main" val="0"/>
              </a:ext>
            </a:extLst>
          </a:blip>
          <a:srcRect r="66857"/>
          <a:stretch/>
        </p:blipFill>
        <p:spPr>
          <a:xfrm>
            <a:off x="0" y="0"/>
            <a:ext cx="4069976" cy="6907613"/>
          </a:xfrm>
          <a:prstGeom prst="rect">
            <a:avLst/>
          </a:prstGeom>
        </p:spPr>
      </p:pic>
    </p:spTree>
    <p:extLst>
      <p:ext uri="{BB962C8B-B14F-4D97-AF65-F5344CB8AC3E}">
        <p14:creationId xmlns:p14="http://schemas.microsoft.com/office/powerpoint/2010/main" val="5395995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040744" y="0"/>
            <a:ext cx="7876954" cy="1325563"/>
          </a:xfrm>
        </p:spPr>
        <p:txBody>
          <a:bodyPr/>
          <a:lstStyle/>
          <a:p>
            <a:r>
              <a:rPr lang="en-US" b="1"/>
              <a:t>The Gospel: God’s Justice Satisfied On Christ For US</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230363" y="1916112"/>
            <a:ext cx="7764413" cy="4351338"/>
          </a:xfrm>
        </p:spPr>
        <p:txBody>
          <a:bodyPr>
            <a:noAutofit/>
          </a:bodyPr>
          <a:lstStyle/>
          <a:p>
            <a:pPr marL="0" indent="0">
              <a:buNone/>
            </a:pPr>
            <a:r>
              <a:rPr lang="en-US" sz="2400" i="1">
                <a:latin typeface="+mj-lt"/>
              </a:rPr>
              <a:t>Rom. 3:21   But now  the righteousness of God  has been manifested apart from the law, although  the Law and the Prophets bear witness to it— 22 </a:t>
            </a:r>
            <a:r>
              <a:rPr lang="en-US" sz="2400" b="1" i="1">
                <a:latin typeface="+mj-lt"/>
              </a:rPr>
              <a:t>the righteousness of God  through faith in Jesus Christ for all who believ</a:t>
            </a:r>
            <a:r>
              <a:rPr lang="en-US" sz="2400" i="1">
                <a:latin typeface="+mj-lt"/>
              </a:rPr>
              <a:t>e.  </a:t>
            </a:r>
          </a:p>
          <a:p>
            <a:pPr marL="0" indent="0">
              <a:buNone/>
            </a:pPr>
            <a:r>
              <a:rPr lang="en-US" sz="2400" i="1">
                <a:latin typeface="+mj-lt"/>
              </a:rPr>
              <a:t>For there is no distinction: 23 for  all have sinned and fall short of the glory of God, 24  and are justified  by his grace as a gift,  through the redemption that is in Christ Jesus, 25 whom God  put forward as  a </a:t>
            </a:r>
            <a:r>
              <a:rPr lang="en-US" sz="2400" b="1" i="1">
                <a:latin typeface="+mj-lt"/>
              </a:rPr>
              <a:t>propitiation</a:t>
            </a:r>
            <a:r>
              <a:rPr lang="en-US" sz="2400" i="1">
                <a:latin typeface="+mj-lt"/>
              </a:rPr>
              <a:t>  by his blood, to be received by faith. </a:t>
            </a:r>
          </a:p>
          <a:p>
            <a:pPr marL="0" indent="0">
              <a:buNone/>
            </a:pPr>
            <a:r>
              <a:rPr lang="en-US" sz="2400" i="1">
                <a:latin typeface="+mj-lt"/>
              </a:rPr>
              <a:t>This was to show God’s righteousness, because in  his divine forbearance he had passed over  former sins. 26 It was to show his righteousness at the present time, so that </a:t>
            </a:r>
            <a:r>
              <a:rPr lang="en-US" sz="2400" b="1" i="1">
                <a:latin typeface="+mj-lt"/>
              </a:rPr>
              <a:t>he might be just and the justifier of the one who has faith in Jesus</a:t>
            </a:r>
            <a:r>
              <a:rPr lang="en-US" b="1" i="1">
                <a:latin typeface="+mj-lt"/>
              </a:rPr>
              <a:t>.</a:t>
            </a:r>
          </a:p>
        </p:txBody>
      </p:sp>
      <p:pic>
        <p:nvPicPr>
          <p:cNvPr id="5" name="Picture 4">
            <a:extLst>
              <a:ext uri="{FF2B5EF4-FFF2-40B4-BE49-F238E27FC236}">
                <a16:creationId xmlns:a16="http://schemas.microsoft.com/office/drawing/2014/main" id="{F2181022-BAA8-3A43-8D69-E0FE28C1173D}"/>
              </a:ext>
            </a:extLst>
          </p:cNvPr>
          <p:cNvPicPr>
            <a:picLocks noChangeAspect="1"/>
          </p:cNvPicPr>
          <p:nvPr/>
        </p:nvPicPr>
        <p:blipFill rotWithShape="1">
          <a:blip r:embed="rId2">
            <a:extLst>
              <a:ext uri="{28A0092B-C50C-407E-A947-70E740481C1C}">
                <a14:useLocalDpi xmlns:a14="http://schemas.microsoft.com/office/drawing/2010/main" val="0"/>
              </a:ext>
            </a:extLst>
          </a:blip>
          <a:srcRect r="66857"/>
          <a:stretch/>
        </p:blipFill>
        <p:spPr>
          <a:xfrm>
            <a:off x="0" y="0"/>
            <a:ext cx="4040743" cy="6858000"/>
          </a:xfrm>
          <a:prstGeom prst="rect">
            <a:avLst/>
          </a:prstGeom>
        </p:spPr>
      </p:pic>
    </p:spTree>
    <p:extLst>
      <p:ext uri="{BB962C8B-B14F-4D97-AF65-F5344CB8AC3E}">
        <p14:creationId xmlns:p14="http://schemas.microsoft.com/office/powerpoint/2010/main" val="36152811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297187" y="0"/>
            <a:ext cx="7924800" cy="1325563"/>
          </a:xfrm>
        </p:spPr>
        <p:txBody>
          <a:bodyPr>
            <a:noAutofit/>
          </a:bodyPr>
          <a:lstStyle/>
          <a:p>
            <a:r>
              <a:rPr lang="en-US" sz="4000" b="1" dirty="0"/>
              <a:t>The Gospel: Even while We Continue to Sin!   No Condemnation!</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327175" y="1651499"/>
            <a:ext cx="7864825" cy="5713314"/>
          </a:xfrm>
        </p:spPr>
        <p:txBody>
          <a:bodyPr>
            <a:noAutofit/>
          </a:bodyPr>
          <a:lstStyle/>
          <a:p>
            <a:pPr marL="0" indent="0">
              <a:buNone/>
            </a:pPr>
            <a:r>
              <a:rPr lang="en-US" sz="2200" b="1" dirty="0">
                <a:latin typeface="+mj-lt"/>
              </a:rPr>
              <a:t>Rom. 5:6</a:t>
            </a:r>
            <a:r>
              <a:rPr lang="en-US" sz="2200" dirty="0">
                <a:latin typeface="+mj-lt"/>
              </a:rPr>
              <a:t>   For  while we were still weak, at the right time  Christ died for the ungodly. … 8 but  God shows his love for us in that  </a:t>
            </a:r>
            <a:r>
              <a:rPr lang="en-US" sz="2200" b="1" dirty="0">
                <a:latin typeface="+mj-lt"/>
              </a:rPr>
              <a:t>while we were still sinners, Christ died for us</a:t>
            </a:r>
            <a:r>
              <a:rPr lang="en-US" sz="2200" dirty="0">
                <a:latin typeface="+mj-lt"/>
              </a:rPr>
              <a:t>. </a:t>
            </a:r>
          </a:p>
          <a:p>
            <a:pPr marL="0" indent="0">
              <a:buNone/>
            </a:pPr>
            <a:r>
              <a:rPr lang="en-US" sz="2200" b="1" dirty="0">
                <a:latin typeface="+mj-lt"/>
              </a:rPr>
              <a:t>Rom 5:11 </a:t>
            </a:r>
            <a:r>
              <a:rPr lang="en-US" sz="2200" dirty="0">
                <a:latin typeface="+mj-lt"/>
              </a:rPr>
              <a:t>More than that, we also rejoice in God through our Lord Jesus Christ, through whom we have </a:t>
            </a:r>
            <a:r>
              <a:rPr lang="en-US" sz="2200" b="1" dirty="0">
                <a:latin typeface="+mj-lt"/>
              </a:rPr>
              <a:t>now received  reconciliation.</a:t>
            </a:r>
          </a:p>
          <a:p>
            <a:pPr marL="0" indent="0">
              <a:buNone/>
            </a:pPr>
            <a:r>
              <a:rPr lang="en-US" sz="2200" b="1" dirty="0">
                <a:latin typeface="+mj-lt"/>
              </a:rPr>
              <a:t>Rom. 8:1   There is therefore now no condemnation for those who are in Christ Jesus.. </a:t>
            </a:r>
            <a:r>
              <a:rPr lang="en-US" sz="2200" dirty="0">
                <a:latin typeface="+mj-lt"/>
              </a:rPr>
              <a:t>Rom. 8:31   What then shall we say to these things?  If God is for us, who can be  against us? 32  He who did not spare his own Son but  gave him up for us all, how will he not also with him graciously give us all things? 33 Who shall bring any charge against God’s elect?  It is God who justifies. 34  Who is to condemn? Christ Jesus is the one who died—more than that, who was raised— who is at the right hand of God,  who indeed is interceding for us…, nor anything else in all creation, will be able to separate us from the love of God in Christ Jesus our Lord.</a:t>
            </a:r>
          </a:p>
        </p:txBody>
      </p:sp>
      <p:pic>
        <p:nvPicPr>
          <p:cNvPr id="4" name="Picture 3">
            <a:extLst>
              <a:ext uri="{FF2B5EF4-FFF2-40B4-BE49-F238E27FC236}">
                <a16:creationId xmlns:a16="http://schemas.microsoft.com/office/drawing/2014/main" id="{F2181022-BAA8-3A43-8D69-E0FE28C1173D}"/>
              </a:ext>
            </a:extLst>
          </p:cNvPr>
          <p:cNvPicPr>
            <a:picLocks noChangeAspect="1"/>
          </p:cNvPicPr>
          <p:nvPr/>
        </p:nvPicPr>
        <p:blipFill rotWithShape="1">
          <a:blip r:embed="rId2">
            <a:extLst>
              <a:ext uri="{28A0092B-C50C-407E-A947-70E740481C1C}">
                <a14:useLocalDpi xmlns:a14="http://schemas.microsoft.com/office/drawing/2010/main" val="0"/>
              </a:ext>
            </a:extLst>
          </a:blip>
          <a:srcRect r="66857"/>
          <a:stretch/>
        </p:blipFill>
        <p:spPr>
          <a:xfrm>
            <a:off x="0" y="0"/>
            <a:ext cx="4069976" cy="6907613"/>
          </a:xfrm>
          <a:prstGeom prst="rect">
            <a:avLst/>
          </a:prstGeom>
        </p:spPr>
      </p:pic>
    </p:spTree>
    <p:extLst>
      <p:ext uri="{BB962C8B-B14F-4D97-AF65-F5344CB8AC3E}">
        <p14:creationId xmlns:p14="http://schemas.microsoft.com/office/powerpoint/2010/main" val="11269679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267200" y="304165"/>
            <a:ext cx="7924800" cy="1325563"/>
          </a:xfrm>
        </p:spPr>
        <p:txBody>
          <a:bodyPr>
            <a:normAutofit fontScale="90000"/>
          </a:bodyPr>
          <a:lstStyle/>
          <a:p>
            <a:r>
              <a:rPr lang="en-US"/>
              <a:t>The Gospel: the Forensic Nature of Grace by Federal Representation</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267200" y="2080138"/>
            <a:ext cx="7924800" cy="4351338"/>
          </a:xfrm>
        </p:spPr>
        <p:txBody>
          <a:bodyPr>
            <a:normAutofit lnSpcReduction="10000"/>
          </a:bodyPr>
          <a:lstStyle/>
          <a:p>
            <a:pPr marL="0" indent="0">
              <a:buNone/>
            </a:pPr>
            <a:r>
              <a:rPr lang="en-US" b="1" dirty="0">
                <a:latin typeface="+mj-lt"/>
              </a:rPr>
              <a:t>WCF 11.1.</a:t>
            </a:r>
            <a:r>
              <a:rPr lang="en-US" dirty="0">
                <a:latin typeface="+mj-lt"/>
              </a:rPr>
              <a:t> Those whom God effectually </a:t>
            </a:r>
            <a:r>
              <a:rPr lang="en-US" dirty="0" err="1">
                <a:latin typeface="+mj-lt"/>
              </a:rPr>
              <a:t>calleth</a:t>
            </a:r>
            <a:r>
              <a:rPr lang="en-US" dirty="0">
                <a:latin typeface="+mj-lt"/>
              </a:rPr>
              <a:t>, he also freely </a:t>
            </a:r>
            <a:r>
              <a:rPr lang="en-US" dirty="0" err="1">
                <a:latin typeface="+mj-lt"/>
              </a:rPr>
              <a:t>justifieth</a:t>
            </a:r>
            <a:r>
              <a:rPr lang="en-US" dirty="0">
                <a:latin typeface="+mj-lt"/>
              </a:rPr>
              <a:t>: not by infusing righteousness into them, but by pardoning their sins, and by accounting and accepting their persons as righteous; not for anything wrought in them, or done by them, but for Christ's sake alone; nor by imputing faith itself, the act of believing, or any other evangelical obedience to them, as their righteousness; but by imputing the obedience and satisfaction of Christ unto them, they receiving and resting on him and his righteousness, by faith; which faith they have not of themselves, it is the gift of God.</a:t>
            </a:r>
          </a:p>
        </p:txBody>
      </p:sp>
      <p:pic>
        <p:nvPicPr>
          <p:cNvPr id="5" name="Picture 4">
            <a:extLst>
              <a:ext uri="{FF2B5EF4-FFF2-40B4-BE49-F238E27FC236}">
                <a16:creationId xmlns:a16="http://schemas.microsoft.com/office/drawing/2014/main" id="{F2181022-BAA8-3A43-8D69-E0FE28C1173D}"/>
              </a:ext>
            </a:extLst>
          </p:cNvPr>
          <p:cNvPicPr>
            <a:picLocks noChangeAspect="1"/>
          </p:cNvPicPr>
          <p:nvPr/>
        </p:nvPicPr>
        <p:blipFill rotWithShape="1">
          <a:blip r:embed="rId2">
            <a:extLst>
              <a:ext uri="{28A0092B-C50C-407E-A947-70E740481C1C}">
                <a14:useLocalDpi xmlns:a14="http://schemas.microsoft.com/office/drawing/2010/main" val="0"/>
              </a:ext>
            </a:extLst>
          </a:blip>
          <a:srcRect r="66857"/>
          <a:stretch/>
        </p:blipFill>
        <p:spPr>
          <a:xfrm>
            <a:off x="0" y="0"/>
            <a:ext cx="4069976" cy="6907613"/>
          </a:xfrm>
          <a:prstGeom prst="rect">
            <a:avLst/>
          </a:prstGeom>
        </p:spPr>
      </p:pic>
    </p:spTree>
    <p:extLst>
      <p:ext uri="{BB962C8B-B14F-4D97-AF65-F5344CB8AC3E}">
        <p14:creationId xmlns:p14="http://schemas.microsoft.com/office/powerpoint/2010/main" val="24786279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257727" y="304165"/>
            <a:ext cx="8395501" cy="1325563"/>
          </a:xfrm>
        </p:spPr>
        <p:txBody>
          <a:bodyPr/>
          <a:lstStyle/>
          <a:p>
            <a:r>
              <a:rPr lang="en-US" b="1"/>
              <a:t>The Gospel: For everyone who wants it! </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379758" y="2048933"/>
            <a:ext cx="7484535" cy="5046133"/>
          </a:xfrm>
        </p:spPr>
        <p:txBody>
          <a:bodyPr>
            <a:normAutofit/>
          </a:bodyPr>
          <a:lstStyle/>
          <a:p>
            <a:pPr marL="0" indent="0">
              <a:buNone/>
            </a:pPr>
            <a:r>
              <a:rPr lang="en-US" sz="2000" dirty="0">
                <a:latin typeface="+mj-lt"/>
              </a:rPr>
              <a:t>Luke 11:9 And I tell you, </a:t>
            </a:r>
            <a:r>
              <a:rPr lang="en-US" sz="2000" i="1" dirty="0">
                <a:latin typeface="+mj-lt"/>
              </a:rPr>
              <a:t> </a:t>
            </a:r>
            <a:r>
              <a:rPr lang="en-US" sz="2000" dirty="0">
                <a:latin typeface="+mj-lt"/>
              </a:rPr>
              <a:t>ask, and </a:t>
            </a:r>
            <a:r>
              <a:rPr lang="en-US" sz="2000" i="1" dirty="0">
                <a:latin typeface="+mj-lt"/>
              </a:rPr>
              <a:t> </a:t>
            </a:r>
            <a:r>
              <a:rPr lang="en-US" sz="2000" dirty="0">
                <a:latin typeface="+mj-lt"/>
              </a:rPr>
              <a:t>it will be given to you; </a:t>
            </a:r>
            <a:r>
              <a:rPr lang="en-US" sz="2000" i="1" dirty="0">
                <a:latin typeface="+mj-lt"/>
              </a:rPr>
              <a:t> </a:t>
            </a:r>
            <a:r>
              <a:rPr lang="en-US" sz="2000" dirty="0">
                <a:latin typeface="+mj-lt"/>
              </a:rPr>
              <a:t>seek, and </a:t>
            </a:r>
            <a:r>
              <a:rPr lang="en-US" sz="2000" u="sng" dirty="0">
                <a:latin typeface="+mj-lt"/>
              </a:rPr>
              <a:t>you will find</a:t>
            </a:r>
            <a:r>
              <a:rPr lang="en-US" sz="2000" dirty="0">
                <a:latin typeface="+mj-lt"/>
              </a:rPr>
              <a:t>; </a:t>
            </a:r>
            <a:r>
              <a:rPr lang="en-US" sz="2000" i="1" dirty="0">
                <a:latin typeface="+mj-lt"/>
              </a:rPr>
              <a:t> </a:t>
            </a:r>
            <a:r>
              <a:rPr lang="en-US" sz="2000" dirty="0">
                <a:latin typeface="+mj-lt"/>
              </a:rPr>
              <a:t>knock, and </a:t>
            </a:r>
            <a:r>
              <a:rPr lang="en-US" sz="2000" u="sng" dirty="0">
                <a:latin typeface="+mj-lt"/>
              </a:rPr>
              <a:t>it will be opened</a:t>
            </a:r>
            <a:r>
              <a:rPr lang="en-US" sz="2000" dirty="0">
                <a:latin typeface="+mj-lt"/>
              </a:rPr>
              <a:t> to you. </a:t>
            </a:r>
            <a:r>
              <a:rPr lang="en-US" sz="2000" b="1" dirty="0">
                <a:latin typeface="+mj-lt"/>
              </a:rPr>
              <a:t>10</a:t>
            </a:r>
            <a:r>
              <a:rPr lang="en-US" sz="2000" dirty="0">
                <a:latin typeface="+mj-lt"/>
              </a:rPr>
              <a:t> For everyone who asks receives, and the one who seeks finds, and to the one who knocks </a:t>
            </a:r>
            <a:r>
              <a:rPr lang="en-US" sz="2000" u="sng" dirty="0">
                <a:latin typeface="+mj-lt"/>
              </a:rPr>
              <a:t>it will be </a:t>
            </a:r>
            <a:r>
              <a:rPr lang="en-US" sz="2000" dirty="0">
                <a:latin typeface="+mj-lt"/>
              </a:rPr>
              <a:t>opened.</a:t>
            </a:r>
          </a:p>
          <a:p>
            <a:pPr marL="0" indent="0">
              <a:buNone/>
            </a:pPr>
            <a:r>
              <a:rPr lang="en-US" sz="2000" b="1" dirty="0">
                <a:latin typeface="+mj-lt"/>
              </a:rPr>
              <a:t>1 John 1:8 </a:t>
            </a:r>
            <a:r>
              <a:rPr lang="en-US" sz="2000" b="1" i="1" dirty="0">
                <a:latin typeface="+mj-lt"/>
              </a:rPr>
              <a:t> </a:t>
            </a:r>
            <a:r>
              <a:rPr lang="en-US" sz="2000" dirty="0">
                <a:latin typeface="+mj-lt"/>
              </a:rPr>
              <a:t>If we say we have no sin, we deceive ourselves, and </a:t>
            </a:r>
            <a:r>
              <a:rPr lang="en-US" sz="2000" i="1" dirty="0">
                <a:latin typeface="+mj-lt"/>
              </a:rPr>
              <a:t> </a:t>
            </a:r>
            <a:r>
              <a:rPr lang="en-US" sz="2000" dirty="0">
                <a:latin typeface="+mj-lt"/>
              </a:rPr>
              <a:t>the truth is not in us</a:t>
            </a:r>
            <a:r>
              <a:rPr lang="en-US" sz="2000" b="1" dirty="0">
                <a:latin typeface="+mj-lt"/>
              </a:rPr>
              <a:t>. </a:t>
            </a:r>
            <a:r>
              <a:rPr lang="en-US" sz="2000" b="1" u="sng" dirty="0">
                <a:latin typeface="+mj-lt"/>
              </a:rPr>
              <a:t>9</a:t>
            </a:r>
            <a:r>
              <a:rPr lang="en-US" sz="2000" u="sng" dirty="0">
                <a:latin typeface="+mj-lt"/>
              </a:rPr>
              <a:t> </a:t>
            </a:r>
            <a:r>
              <a:rPr lang="en-US" sz="2000" i="1" u="sng" dirty="0">
                <a:latin typeface="+mj-lt"/>
              </a:rPr>
              <a:t> </a:t>
            </a:r>
            <a:r>
              <a:rPr lang="en-US" sz="2000" u="sng" dirty="0">
                <a:latin typeface="+mj-lt"/>
              </a:rPr>
              <a:t>If we confess our sins, he is </a:t>
            </a:r>
            <a:r>
              <a:rPr lang="en-US" sz="2000" i="1" u="sng" dirty="0">
                <a:latin typeface="+mj-lt"/>
              </a:rPr>
              <a:t> </a:t>
            </a:r>
            <a:r>
              <a:rPr lang="en-US" sz="2000" u="sng" dirty="0">
                <a:latin typeface="+mj-lt"/>
              </a:rPr>
              <a:t>faithful and just to forgive us our sins and </a:t>
            </a:r>
            <a:r>
              <a:rPr lang="en-US" sz="2000" i="1" u="sng" dirty="0">
                <a:latin typeface="+mj-lt"/>
              </a:rPr>
              <a:t> </a:t>
            </a:r>
            <a:r>
              <a:rPr lang="en-US" sz="2000" u="sng" dirty="0">
                <a:latin typeface="+mj-lt"/>
              </a:rPr>
              <a:t>to cleanse us from all unrighteousness. </a:t>
            </a:r>
            <a:endParaRPr lang="en-US" u="sng" dirty="0">
              <a:latin typeface="+mj-lt"/>
            </a:endParaRPr>
          </a:p>
          <a:p>
            <a:pPr marL="0" indent="0" algn="ctr">
              <a:buNone/>
            </a:pPr>
            <a:r>
              <a:rPr lang="en-US" sz="3200" i="1" dirty="0">
                <a:latin typeface="+mj-lt"/>
              </a:rPr>
              <a:t>It’s really that simple!</a:t>
            </a:r>
          </a:p>
          <a:p>
            <a:pPr marL="0" indent="0" algn="ctr">
              <a:buNone/>
            </a:pPr>
            <a:r>
              <a:rPr lang="en-US" sz="3200" i="1" dirty="0">
                <a:latin typeface="+mj-lt"/>
              </a:rPr>
              <a:t>Emphatic and Unqualified!!  </a:t>
            </a:r>
            <a:endParaRPr lang="en-US" u="sng" dirty="0"/>
          </a:p>
          <a:p>
            <a:pPr marL="0" indent="0">
              <a:buNone/>
            </a:pPr>
            <a:r>
              <a:rPr lang="en-US" sz="2000" b="1" dirty="0">
                <a:latin typeface="+mj-lt"/>
              </a:rPr>
              <a:t>Eph 2:8 </a:t>
            </a:r>
            <a:r>
              <a:rPr lang="en-US" sz="2000" dirty="0">
                <a:latin typeface="+mj-lt"/>
              </a:rPr>
              <a:t>For </a:t>
            </a:r>
            <a:r>
              <a:rPr lang="en-US" sz="2000" i="1" dirty="0">
                <a:latin typeface="+mj-lt"/>
              </a:rPr>
              <a:t> </a:t>
            </a:r>
            <a:r>
              <a:rPr lang="en-US" sz="2000" dirty="0">
                <a:latin typeface="+mj-lt"/>
              </a:rPr>
              <a:t>by grace you have been saved </a:t>
            </a:r>
            <a:r>
              <a:rPr lang="en-US" sz="2000" i="1" dirty="0">
                <a:latin typeface="+mj-lt"/>
              </a:rPr>
              <a:t> </a:t>
            </a:r>
            <a:r>
              <a:rPr lang="en-US" sz="2000" dirty="0">
                <a:latin typeface="+mj-lt"/>
              </a:rPr>
              <a:t>through faith. And this is </a:t>
            </a:r>
            <a:r>
              <a:rPr lang="en-US" sz="2000" i="1" dirty="0">
                <a:latin typeface="+mj-lt"/>
              </a:rPr>
              <a:t> </a:t>
            </a:r>
            <a:r>
              <a:rPr lang="en-US" sz="2000" dirty="0">
                <a:latin typeface="+mj-lt"/>
              </a:rPr>
              <a:t>not your own doing; </a:t>
            </a:r>
            <a:r>
              <a:rPr lang="en-US" sz="2000" i="1" dirty="0">
                <a:latin typeface="+mj-lt"/>
              </a:rPr>
              <a:t> </a:t>
            </a:r>
            <a:r>
              <a:rPr lang="en-US" sz="2000" dirty="0">
                <a:latin typeface="+mj-lt"/>
              </a:rPr>
              <a:t>it is the gift of God, 9 </a:t>
            </a:r>
            <a:r>
              <a:rPr lang="en-US" sz="2000" i="1" dirty="0">
                <a:latin typeface="+mj-lt"/>
              </a:rPr>
              <a:t> </a:t>
            </a:r>
            <a:r>
              <a:rPr lang="en-US" sz="2000" dirty="0">
                <a:latin typeface="+mj-lt"/>
              </a:rPr>
              <a:t>not a result of works, </a:t>
            </a:r>
            <a:r>
              <a:rPr lang="en-US" sz="2000" i="1" dirty="0">
                <a:latin typeface="+mj-lt"/>
              </a:rPr>
              <a:t> </a:t>
            </a:r>
            <a:r>
              <a:rPr lang="en-US" sz="2000" dirty="0">
                <a:latin typeface="+mj-lt"/>
              </a:rPr>
              <a:t>so that no one may boast. </a:t>
            </a:r>
          </a:p>
          <a:p>
            <a:endParaRPr lang="en-US" u="sng" dirty="0"/>
          </a:p>
          <a:p>
            <a:endParaRPr lang="en-US" sz="2000" dirty="0"/>
          </a:p>
        </p:txBody>
      </p:sp>
      <p:pic>
        <p:nvPicPr>
          <p:cNvPr id="5" name="Picture 4">
            <a:extLst>
              <a:ext uri="{FF2B5EF4-FFF2-40B4-BE49-F238E27FC236}">
                <a16:creationId xmlns:a16="http://schemas.microsoft.com/office/drawing/2014/main" id="{F2181022-BAA8-3A43-8D69-E0FE28C1173D}"/>
              </a:ext>
            </a:extLst>
          </p:cNvPr>
          <p:cNvPicPr>
            <a:picLocks noChangeAspect="1"/>
          </p:cNvPicPr>
          <p:nvPr/>
        </p:nvPicPr>
        <p:blipFill rotWithShape="1">
          <a:blip r:embed="rId2">
            <a:extLst>
              <a:ext uri="{28A0092B-C50C-407E-A947-70E740481C1C}">
                <a14:useLocalDpi xmlns:a14="http://schemas.microsoft.com/office/drawing/2010/main" val="0"/>
              </a:ext>
            </a:extLst>
          </a:blip>
          <a:srcRect r="66857"/>
          <a:stretch/>
        </p:blipFill>
        <p:spPr>
          <a:xfrm>
            <a:off x="0" y="0"/>
            <a:ext cx="4069976" cy="6907613"/>
          </a:xfrm>
          <a:prstGeom prst="rect">
            <a:avLst/>
          </a:prstGeom>
        </p:spPr>
      </p:pic>
    </p:spTree>
    <p:extLst>
      <p:ext uri="{BB962C8B-B14F-4D97-AF65-F5344CB8AC3E}">
        <p14:creationId xmlns:p14="http://schemas.microsoft.com/office/powerpoint/2010/main" val="42909328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0" y="826870"/>
            <a:ext cx="12192000" cy="959890"/>
          </a:xfrm>
        </p:spPr>
        <p:txBody>
          <a:bodyPr/>
          <a:lstStyle/>
          <a:p>
            <a:pPr algn="ctr"/>
            <a:r>
              <a:rPr lang="en-US">
                <a:solidFill>
                  <a:schemeClr val="bg1"/>
                </a:solidFill>
                <a:latin typeface="Century Gothic" charset="0"/>
                <a:ea typeface="Century Gothic" charset="0"/>
                <a:cs typeface="Century Gothic" charset="0"/>
              </a:rPr>
              <a:t>VOW THREE</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1240221" y="5062429"/>
            <a:ext cx="9785132" cy="1500187"/>
          </a:xfrm>
        </p:spPr>
        <p:txBody>
          <a:bodyPr>
            <a:normAutofit fontScale="77500" lnSpcReduction="20000"/>
          </a:bodyPr>
          <a:lstStyle/>
          <a:p>
            <a:pPr algn="ctr"/>
            <a:r>
              <a:rPr lang="en-US" sz="4100">
                <a:solidFill>
                  <a:schemeClr val="bg1"/>
                </a:solidFill>
                <a:latin typeface="Franklin Gothic Book" charset="0"/>
                <a:ea typeface="Franklin Gothic Book" charset="0"/>
                <a:cs typeface="Franklin Gothic Book" charset="0"/>
              </a:rPr>
              <a:t>Do you now resolve and promise, in humble reliance upon the grace of the Holy Spirit, that you will endeavor to live as becomes the followers of Christ?</a:t>
            </a:r>
            <a:endParaRPr lang="en-US" sz="3200">
              <a:solidFill>
                <a:schemeClr val="bg1"/>
              </a:solidFill>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1805503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4120056" y="106760"/>
            <a:ext cx="7977350" cy="706931"/>
          </a:xfrm>
        </p:spPr>
        <p:txBody>
          <a:bodyPr>
            <a:noAutofit/>
          </a:bodyPr>
          <a:lstStyle/>
          <a:p>
            <a:r>
              <a:rPr lang="en-US" sz="3200" b="1" dirty="0"/>
              <a:t>The Grace of Stop Sinning and Good Works</a:t>
            </a:r>
          </a:p>
        </p:txBody>
      </p:sp>
      <p:sp>
        <p:nvSpPr>
          <p:cNvPr id="2" name="TextBox 1">
            <a:extLst>
              <a:ext uri="{FF2B5EF4-FFF2-40B4-BE49-F238E27FC236}">
                <a16:creationId xmlns:a16="http://schemas.microsoft.com/office/drawing/2014/main" id="{A912200D-A9F0-D04C-BB8A-9CDFD8FD9598}"/>
              </a:ext>
            </a:extLst>
          </p:cNvPr>
          <p:cNvSpPr txBox="1"/>
          <p:nvPr/>
        </p:nvSpPr>
        <p:spPr>
          <a:xfrm>
            <a:off x="4120056" y="813691"/>
            <a:ext cx="7977350" cy="8863965"/>
          </a:xfrm>
          <a:prstGeom prst="rect">
            <a:avLst/>
          </a:prstGeom>
          <a:noFill/>
        </p:spPr>
        <p:txBody>
          <a:bodyPr wrap="square" rtlCol="0">
            <a:spAutoFit/>
          </a:bodyPr>
          <a:lstStyle/>
          <a:p>
            <a:pPr lvl="1"/>
            <a:r>
              <a:rPr lang="en-US" b="1" i="1" dirty="0">
                <a:latin typeface="+mj-lt"/>
              </a:rPr>
              <a:t>Titus 2:11   </a:t>
            </a:r>
            <a:r>
              <a:rPr lang="en-US" i="1" dirty="0">
                <a:latin typeface="+mj-lt"/>
              </a:rPr>
              <a:t>For  </a:t>
            </a:r>
            <a:r>
              <a:rPr lang="en-US" b="1" i="1" dirty="0">
                <a:latin typeface="+mj-lt"/>
              </a:rPr>
              <a:t>the grace of God</a:t>
            </a:r>
            <a:r>
              <a:rPr lang="en-US" i="1" dirty="0">
                <a:latin typeface="+mj-lt"/>
              </a:rPr>
              <a:t>  has appeared, bringing </a:t>
            </a:r>
            <a:r>
              <a:rPr lang="en-US" b="1" i="1" dirty="0">
                <a:latin typeface="+mj-lt"/>
              </a:rPr>
              <a:t>salvation</a:t>
            </a:r>
            <a:r>
              <a:rPr lang="en-US" i="1" dirty="0">
                <a:latin typeface="+mj-lt"/>
              </a:rPr>
              <a:t>  for all people, </a:t>
            </a:r>
            <a:r>
              <a:rPr lang="en-US" i="1" u="sng" dirty="0">
                <a:latin typeface="+mj-lt"/>
              </a:rPr>
              <a:t>12 training us to renounce ungodliness and  worldly passions, and  to live self-controlled, upright, and godly lives in  the present age, </a:t>
            </a:r>
            <a:r>
              <a:rPr lang="en-US" i="1" dirty="0">
                <a:latin typeface="+mj-lt"/>
              </a:rPr>
              <a:t>…redeem us from all lawlessness and  to purify for himself  a people for his own possession who are  zealous for good works.</a:t>
            </a:r>
          </a:p>
          <a:p>
            <a:endParaRPr lang="en-US" sz="2000" dirty="0">
              <a:latin typeface="+mj-lt"/>
            </a:endParaRPr>
          </a:p>
          <a:p>
            <a:r>
              <a:rPr lang="en-US" b="1" dirty="0">
                <a:latin typeface="+mj-lt"/>
              </a:rPr>
              <a:t>Set Free </a:t>
            </a:r>
            <a:r>
              <a:rPr lang="en-US" dirty="0">
                <a:latin typeface="+mj-lt"/>
              </a:rPr>
              <a:t>To Flourish in the rediscovery of who we REALLY are and what REALLY syncs with the reality that God created</a:t>
            </a:r>
          </a:p>
          <a:p>
            <a:pPr lvl="1"/>
            <a:r>
              <a:rPr lang="en-US" b="1" dirty="0">
                <a:latin typeface="+mj-lt"/>
              </a:rPr>
              <a:t>John 10:10 </a:t>
            </a:r>
            <a:r>
              <a:rPr lang="en-US" dirty="0">
                <a:latin typeface="+mj-lt"/>
              </a:rPr>
              <a:t>The thief comes only to steal and </a:t>
            </a:r>
            <a:r>
              <a:rPr lang="en-US" i="1" dirty="0">
                <a:latin typeface="+mj-lt"/>
              </a:rPr>
              <a:t> </a:t>
            </a:r>
            <a:r>
              <a:rPr lang="en-US" dirty="0">
                <a:latin typeface="+mj-lt"/>
              </a:rPr>
              <a:t>kill and destroy. I came that they may have life and have it abundantly.</a:t>
            </a:r>
          </a:p>
          <a:p>
            <a:pPr lvl="1"/>
            <a:endParaRPr lang="en-US" sz="1050" dirty="0">
              <a:latin typeface="+mj-lt"/>
            </a:endParaRPr>
          </a:p>
          <a:p>
            <a:r>
              <a:rPr lang="en-US" b="1" dirty="0">
                <a:latin typeface="+mj-lt"/>
              </a:rPr>
              <a:t>Set Free </a:t>
            </a:r>
            <a:r>
              <a:rPr lang="en-US" dirty="0">
                <a:latin typeface="+mj-lt"/>
              </a:rPr>
              <a:t>From the oppressive bondage of idolatry (</a:t>
            </a:r>
            <a:r>
              <a:rPr lang="en-US" b="1" dirty="0">
                <a:latin typeface="+mj-lt"/>
              </a:rPr>
              <a:t>S Cycle Restoration)</a:t>
            </a:r>
          </a:p>
          <a:p>
            <a:pPr lvl="1"/>
            <a:r>
              <a:rPr lang="en-US" u="sng" dirty="0">
                <a:latin typeface="+mj-lt"/>
              </a:rPr>
              <a:t>Sin</a:t>
            </a:r>
            <a:r>
              <a:rPr lang="en-US" dirty="0">
                <a:latin typeface="+mj-lt"/>
              </a:rPr>
              <a:t> (Giving Ourselves to Idolatry) /</a:t>
            </a:r>
            <a:r>
              <a:rPr lang="en-US" u="sng" dirty="0">
                <a:latin typeface="+mj-lt"/>
              </a:rPr>
              <a:t>Servitude</a:t>
            </a:r>
            <a:r>
              <a:rPr lang="en-US" dirty="0">
                <a:latin typeface="+mj-lt"/>
              </a:rPr>
              <a:t>( Idol can’t satisfy and when don’t blame us and asks for more) /</a:t>
            </a:r>
            <a:r>
              <a:rPr lang="en-US" u="sng" dirty="0">
                <a:latin typeface="+mj-lt"/>
              </a:rPr>
              <a:t>Supplication</a:t>
            </a:r>
            <a:r>
              <a:rPr lang="en-US" dirty="0">
                <a:latin typeface="+mj-lt"/>
              </a:rPr>
              <a:t>: (Repentance and Faith)/</a:t>
            </a:r>
            <a:r>
              <a:rPr lang="en-US" u="sng" dirty="0">
                <a:latin typeface="+mj-lt"/>
              </a:rPr>
              <a:t>’Salvation</a:t>
            </a:r>
          </a:p>
          <a:p>
            <a:pPr marL="742950" lvl="1" indent="-285750">
              <a:buFont typeface="Arial" panose="020B0604020202020204" pitchFamily="34" charset="0"/>
              <a:buChar char="•"/>
            </a:pPr>
            <a:endParaRPr lang="en-US" sz="1050" dirty="0">
              <a:latin typeface="+mj-lt"/>
            </a:endParaRPr>
          </a:p>
          <a:p>
            <a:r>
              <a:rPr lang="en-US" b="1" dirty="0">
                <a:latin typeface="+mj-lt"/>
              </a:rPr>
              <a:t>Set Fre</a:t>
            </a:r>
            <a:r>
              <a:rPr lang="en-US" dirty="0">
                <a:latin typeface="+mj-lt"/>
              </a:rPr>
              <a:t>e to Participate with Christ In Kingdom Work</a:t>
            </a:r>
          </a:p>
          <a:p>
            <a:pPr lvl="1"/>
            <a:r>
              <a:rPr lang="en-US" b="1" dirty="0">
                <a:latin typeface="+mj-lt"/>
              </a:rPr>
              <a:t>John 20:21 </a:t>
            </a:r>
            <a:r>
              <a:rPr lang="en-US" dirty="0">
                <a:latin typeface="+mj-lt"/>
              </a:rPr>
              <a:t>Jesus said to them again, “Peace be with you. As </a:t>
            </a:r>
            <a:r>
              <a:rPr lang="en-US" i="1" dirty="0">
                <a:latin typeface="+mj-lt"/>
              </a:rPr>
              <a:t> </a:t>
            </a:r>
            <a:r>
              <a:rPr lang="en-US" dirty="0">
                <a:latin typeface="+mj-lt"/>
              </a:rPr>
              <a:t>the Father has sent me, </a:t>
            </a:r>
            <a:r>
              <a:rPr lang="en-US" i="1" dirty="0">
                <a:latin typeface="+mj-lt"/>
              </a:rPr>
              <a:t> </a:t>
            </a:r>
            <a:r>
              <a:rPr lang="en-US" dirty="0">
                <a:latin typeface="+mj-lt"/>
              </a:rPr>
              <a:t>even so I am sending you.”</a:t>
            </a:r>
          </a:p>
          <a:p>
            <a:pPr lvl="1"/>
            <a:endParaRPr lang="en-US" sz="1100" dirty="0">
              <a:latin typeface="+mj-lt"/>
            </a:endParaRPr>
          </a:p>
          <a:p>
            <a:r>
              <a:rPr lang="en-US" b="1" dirty="0">
                <a:latin typeface="+mj-lt"/>
              </a:rPr>
              <a:t>Set Free </a:t>
            </a:r>
            <a:r>
              <a:rPr lang="en-US" dirty="0">
                <a:latin typeface="+mj-lt"/>
              </a:rPr>
              <a:t>to partake of the divine nature in growing intimacy with Christ. </a:t>
            </a:r>
          </a:p>
          <a:p>
            <a:pPr lvl="1"/>
            <a:r>
              <a:rPr lang="en-US" b="1" dirty="0">
                <a:latin typeface="+mj-lt"/>
              </a:rPr>
              <a:t>John 14:23</a:t>
            </a:r>
            <a:r>
              <a:rPr lang="en-US" dirty="0">
                <a:latin typeface="+mj-lt"/>
              </a:rPr>
              <a:t> Jesus answered him, </a:t>
            </a:r>
            <a:r>
              <a:rPr lang="en-US" i="1" dirty="0">
                <a:latin typeface="+mj-lt"/>
              </a:rPr>
              <a:t> </a:t>
            </a:r>
            <a:r>
              <a:rPr lang="en-US" dirty="0">
                <a:latin typeface="+mj-lt"/>
              </a:rPr>
              <a:t>“If anyone</a:t>
            </a:r>
            <a:r>
              <a:rPr lang="en-US" b="1" dirty="0">
                <a:latin typeface="+mj-lt"/>
              </a:rPr>
              <a:t> loves me</a:t>
            </a:r>
            <a:r>
              <a:rPr lang="en-US" dirty="0">
                <a:latin typeface="+mj-lt"/>
              </a:rPr>
              <a:t>, he will keep my word, and my Father will </a:t>
            </a:r>
            <a:r>
              <a:rPr lang="en-US" b="1" dirty="0">
                <a:latin typeface="+mj-lt"/>
              </a:rPr>
              <a:t>love</a:t>
            </a:r>
            <a:r>
              <a:rPr lang="en-US" dirty="0">
                <a:latin typeface="+mj-lt"/>
              </a:rPr>
              <a:t> him, and </a:t>
            </a:r>
            <a:r>
              <a:rPr lang="en-US" i="1" dirty="0">
                <a:latin typeface="+mj-lt"/>
              </a:rPr>
              <a:t> </a:t>
            </a:r>
            <a:r>
              <a:rPr lang="en-US" dirty="0">
                <a:latin typeface="+mj-lt"/>
              </a:rPr>
              <a:t>we will come to him and </a:t>
            </a:r>
            <a:r>
              <a:rPr lang="en-US" i="1" dirty="0">
                <a:latin typeface="+mj-lt"/>
              </a:rPr>
              <a:t> </a:t>
            </a:r>
            <a:r>
              <a:rPr lang="en-US" dirty="0">
                <a:latin typeface="+mj-lt"/>
              </a:rPr>
              <a:t>make our home with him. </a:t>
            </a:r>
          </a:p>
          <a:p>
            <a:endParaRPr lang="en-US" dirty="0">
              <a:latin typeface="+mj-lt"/>
            </a:endParaRPr>
          </a:p>
          <a:p>
            <a:endParaRPr lang="en-US" dirty="0">
              <a:latin typeface="+mj-lt"/>
            </a:endParaRPr>
          </a:p>
          <a:p>
            <a:endParaRPr lang="en-US" dirty="0">
              <a:latin typeface="+mj-lt"/>
            </a:endParaRPr>
          </a:p>
          <a:p>
            <a:endParaRPr lang="en-US" dirty="0">
              <a:latin typeface="+mj-lt"/>
            </a:endParaRPr>
          </a:p>
          <a:p>
            <a:pPr algn="r"/>
            <a:r>
              <a:rPr lang="en-US" sz="3200" dirty="0">
                <a:latin typeface="+mj-lt"/>
              </a:rPr>
              <a:t>:</a:t>
            </a:r>
          </a:p>
          <a:p>
            <a:pPr algn="r"/>
            <a:r>
              <a:rPr lang="en-US" sz="3200" dirty="0">
                <a:latin typeface="+mj-lt"/>
              </a:rPr>
              <a:t>:</a:t>
            </a:r>
          </a:p>
          <a:p>
            <a:endParaRPr lang="en-US" dirty="0"/>
          </a:p>
        </p:txBody>
      </p:sp>
      <p:pic>
        <p:nvPicPr>
          <p:cNvPr id="6" name="Picture 5">
            <a:extLst>
              <a:ext uri="{FF2B5EF4-FFF2-40B4-BE49-F238E27FC236}">
                <a16:creationId xmlns:a16="http://schemas.microsoft.com/office/drawing/2014/main" id="{9AB8EC73-F1B5-8643-8EB7-EF5BA0D5D047}"/>
              </a:ext>
            </a:extLst>
          </p:cNvPr>
          <p:cNvPicPr>
            <a:picLocks noChangeAspect="1"/>
          </p:cNvPicPr>
          <p:nvPr/>
        </p:nvPicPr>
        <p:blipFill rotWithShape="1">
          <a:blip r:embed="rId2">
            <a:extLst>
              <a:ext uri="{28A0092B-C50C-407E-A947-70E740481C1C}">
                <a14:useLocalDpi xmlns:a14="http://schemas.microsoft.com/office/drawing/2010/main" val="0"/>
              </a:ext>
            </a:extLst>
          </a:blip>
          <a:srcRect r="67439"/>
          <a:stretch/>
        </p:blipFill>
        <p:spPr>
          <a:xfrm>
            <a:off x="-7365" y="10"/>
            <a:ext cx="3969765" cy="6857990"/>
          </a:xfrm>
          <a:custGeom>
            <a:avLst/>
            <a:gdLst/>
            <a:ahLst/>
            <a:cxnLst/>
            <a:rect l="l" t="t" r="r" b="b"/>
            <a:pathLst>
              <a:path w="4636517" h="6858000">
                <a:moveTo>
                  <a:pt x="0" y="0"/>
                </a:moveTo>
                <a:lnTo>
                  <a:pt x="4636517" y="0"/>
                </a:lnTo>
                <a:lnTo>
                  <a:pt x="4636517" y="6858000"/>
                </a:lnTo>
                <a:lnTo>
                  <a:pt x="0" y="6858000"/>
                </a:lnTo>
                <a:close/>
              </a:path>
            </a:pathLst>
          </a:custGeom>
        </p:spPr>
      </p:pic>
    </p:spTree>
    <p:extLst>
      <p:ext uri="{BB962C8B-B14F-4D97-AF65-F5344CB8AC3E}">
        <p14:creationId xmlns:p14="http://schemas.microsoft.com/office/powerpoint/2010/main" val="34489868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198080AA-092F-414A-BE84-A21C89C9F11C}"/>
              </a:ext>
            </a:extLst>
          </p:cNvPr>
          <p:cNvSpPr>
            <a:spLocks noGrp="1" noChangeArrowheads="1"/>
          </p:cNvSpPr>
          <p:nvPr>
            <p:ph type="body" sz="half" idx="1"/>
          </p:nvPr>
        </p:nvSpPr>
        <p:spPr>
          <a:xfrm>
            <a:off x="4177550" y="1752608"/>
            <a:ext cx="3810000" cy="1828800"/>
          </a:xfrm>
          <a:ln>
            <a:solidFill>
              <a:schemeClr val="tx1"/>
            </a:solidFill>
            <a:miter lim="800000"/>
            <a:headEnd/>
            <a:tailEnd/>
          </a:ln>
        </p:spPr>
        <p:txBody>
          <a:bodyPr/>
          <a:lstStyle/>
          <a:p>
            <a:pPr algn="ctr" eaLnBrk="1" hangingPunct="1">
              <a:lnSpc>
                <a:spcPct val="90000"/>
              </a:lnSpc>
              <a:buFontTx/>
              <a:buNone/>
            </a:pPr>
            <a:r>
              <a:rPr lang="en-US" altLang="en-US" b="1" dirty="0"/>
              <a:t>High Law /Low Grace</a:t>
            </a:r>
            <a:r>
              <a:rPr lang="en-US" altLang="en-US" dirty="0"/>
              <a:t> </a:t>
            </a:r>
          </a:p>
          <a:p>
            <a:pPr algn="ctr" eaLnBrk="1" hangingPunct="1">
              <a:lnSpc>
                <a:spcPct val="90000"/>
              </a:lnSpc>
              <a:buFontTx/>
              <a:buNone/>
            </a:pPr>
            <a:endParaRPr lang="en-US" altLang="en-US" sz="2000" dirty="0"/>
          </a:p>
          <a:p>
            <a:pPr algn="ctr" eaLnBrk="1" hangingPunct="1">
              <a:lnSpc>
                <a:spcPct val="90000"/>
              </a:lnSpc>
              <a:buFontTx/>
              <a:buNone/>
            </a:pPr>
            <a:r>
              <a:rPr lang="en-US" altLang="en-US" sz="2000" dirty="0"/>
              <a:t>Moral</a:t>
            </a:r>
            <a:r>
              <a:rPr lang="en-US" altLang="en-US" sz="2000" i="1" dirty="0"/>
              <a:t>istic</a:t>
            </a:r>
            <a:endParaRPr lang="en-US" altLang="en-US" sz="2000" dirty="0"/>
          </a:p>
          <a:p>
            <a:pPr algn="ctr" eaLnBrk="1" hangingPunct="1">
              <a:lnSpc>
                <a:spcPct val="90000"/>
              </a:lnSpc>
              <a:buFontTx/>
              <a:buNone/>
            </a:pPr>
            <a:endParaRPr lang="en-US" altLang="en-US" sz="2000" dirty="0"/>
          </a:p>
          <a:p>
            <a:pPr eaLnBrk="1" hangingPunct="1">
              <a:lnSpc>
                <a:spcPct val="90000"/>
              </a:lnSpc>
              <a:buFontTx/>
              <a:buNone/>
            </a:pPr>
            <a:endParaRPr lang="en-US" altLang="en-US" sz="2000" dirty="0"/>
          </a:p>
        </p:txBody>
      </p:sp>
      <p:sp>
        <p:nvSpPr>
          <p:cNvPr id="46083" name="Rectangle 4">
            <a:extLst>
              <a:ext uri="{FF2B5EF4-FFF2-40B4-BE49-F238E27FC236}">
                <a16:creationId xmlns:a16="http://schemas.microsoft.com/office/drawing/2014/main" id="{EE9F8070-D652-2A43-A181-6E4F61DF1BB5}"/>
              </a:ext>
            </a:extLst>
          </p:cNvPr>
          <p:cNvSpPr>
            <a:spLocks noGrp="1" noChangeArrowheads="1"/>
          </p:cNvSpPr>
          <p:nvPr>
            <p:ph type="body" sz="half" idx="2"/>
          </p:nvPr>
        </p:nvSpPr>
        <p:spPr>
          <a:xfrm>
            <a:off x="8063750" y="1752608"/>
            <a:ext cx="3810000" cy="1828800"/>
          </a:xfrm>
          <a:ln>
            <a:solidFill>
              <a:schemeClr val="tx1"/>
            </a:solidFill>
            <a:miter lim="800000"/>
            <a:headEnd/>
            <a:tailEnd/>
          </a:ln>
        </p:spPr>
        <p:txBody>
          <a:bodyPr/>
          <a:lstStyle/>
          <a:p>
            <a:pPr algn="ctr" eaLnBrk="1" hangingPunct="1">
              <a:buFontTx/>
              <a:buNone/>
            </a:pPr>
            <a:r>
              <a:rPr lang="en-US" altLang="en-US" b="1"/>
              <a:t>Low Law /Low Grace</a:t>
            </a:r>
            <a:r>
              <a:rPr lang="en-US" altLang="en-US"/>
              <a:t> </a:t>
            </a:r>
          </a:p>
          <a:p>
            <a:pPr algn="ctr" eaLnBrk="1" hangingPunct="1">
              <a:buFontTx/>
              <a:buNone/>
            </a:pPr>
            <a:endParaRPr lang="en-US" altLang="en-US" sz="2000"/>
          </a:p>
          <a:p>
            <a:pPr algn="ctr" eaLnBrk="1" hangingPunct="1">
              <a:buFontTx/>
              <a:buNone/>
            </a:pPr>
            <a:r>
              <a:rPr lang="en-US" altLang="en-US" sz="2000"/>
              <a:t>Pharise</a:t>
            </a:r>
            <a:r>
              <a:rPr lang="en-US" altLang="en-US" sz="2000" i="1"/>
              <a:t>istic</a:t>
            </a:r>
            <a:endParaRPr lang="en-US" altLang="en-US" sz="2000"/>
          </a:p>
        </p:txBody>
      </p:sp>
      <p:sp>
        <p:nvSpPr>
          <p:cNvPr id="46084" name="Rectangle 5">
            <a:extLst>
              <a:ext uri="{FF2B5EF4-FFF2-40B4-BE49-F238E27FC236}">
                <a16:creationId xmlns:a16="http://schemas.microsoft.com/office/drawing/2014/main" id="{E8190A39-4896-7B47-A75E-54500EE96BD3}"/>
              </a:ext>
            </a:extLst>
          </p:cNvPr>
          <p:cNvSpPr>
            <a:spLocks noChangeArrowheads="1"/>
          </p:cNvSpPr>
          <p:nvPr/>
        </p:nvSpPr>
        <p:spPr bwMode="auto">
          <a:xfrm>
            <a:off x="4177550" y="3581408"/>
            <a:ext cx="3810000" cy="1828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buFontTx/>
              <a:buNone/>
            </a:pPr>
            <a:r>
              <a:rPr lang="en-US" altLang="en-US" sz="2800" b="1">
                <a:latin typeface="Times New Roman" panose="02020603050405020304" pitchFamily="18" charset="0"/>
              </a:rPr>
              <a:t>High Grace /Low Law</a:t>
            </a:r>
            <a:r>
              <a:rPr lang="en-US" altLang="en-US" sz="2800">
                <a:latin typeface="Times New Roman" panose="02020603050405020304" pitchFamily="18" charset="0"/>
              </a:rPr>
              <a:t> </a:t>
            </a:r>
          </a:p>
          <a:p>
            <a:pPr algn="ctr" eaLnBrk="1" hangingPunct="1">
              <a:buFontTx/>
              <a:buNone/>
            </a:pPr>
            <a:endParaRPr lang="en-US" altLang="en-US" sz="2000">
              <a:latin typeface="Times New Roman" panose="02020603050405020304" pitchFamily="18" charset="0"/>
            </a:endParaRPr>
          </a:p>
          <a:p>
            <a:pPr algn="ctr" eaLnBrk="1" hangingPunct="1">
              <a:buFontTx/>
              <a:buNone/>
            </a:pPr>
            <a:r>
              <a:rPr lang="en-US" altLang="en-US" sz="2000">
                <a:latin typeface="Times New Roman" panose="02020603050405020304" pitchFamily="18" charset="0"/>
              </a:rPr>
              <a:t>Heden</a:t>
            </a:r>
            <a:r>
              <a:rPr lang="en-US" altLang="en-US" sz="2000" i="1">
                <a:latin typeface="Times New Roman" panose="02020603050405020304" pitchFamily="18" charset="0"/>
              </a:rPr>
              <a:t>istic </a:t>
            </a:r>
            <a:endParaRPr lang="en-US" altLang="en-US" sz="2000">
              <a:latin typeface="Times New Roman" panose="02020603050405020304" pitchFamily="18" charset="0"/>
            </a:endParaRPr>
          </a:p>
          <a:p>
            <a:pPr algn="ctr" eaLnBrk="1" hangingPunct="1">
              <a:buFontTx/>
              <a:buNone/>
            </a:pPr>
            <a:endParaRPr lang="en-US" altLang="en-US" sz="2800">
              <a:latin typeface="Times New Roman" panose="02020603050405020304" pitchFamily="18" charset="0"/>
            </a:endParaRPr>
          </a:p>
        </p:txBody>
      </p:sp>
      <p:sp>
        <p:nvSpPr>
          <p:cNvPr id="75782" name="Rectangle 6">
            <a:extLst>
              <a:ext uri="{FF2B5EF4-FFF2-40B4-BE49-F238E27FC236}">
                <a16:creationId xmlns:a16="http://schemas.microsoft.com/office/drawing/2014/main" id="{0A38CC52-AA50-3D45-858C-11CF808EA95E}"/>
              </a:ext>
            </a:extLst>
          </p:cNvPr>
          <p:cNvSpPr>
            <a:spLocks noChangeArrowheads="1"/>
          </p:cNvSpPr>
          <p:nvPr/>
        </p:nvSpPr>
        <p:spPr bwMode="auto">
          <a:xfrm>
            <a:off x="8063750" y="3581408"/>
            <a:ext cx="3810000" cy="1828800"/>
          </a:xfrm>
          <a:prstGeom prst="rect">
            <a:avLst/>
          </a:prstGeom>
          <a:solidFill>
            <a:schemeClr val="bg2">
              <a:lumMod val="75000"/>
            </a:schemeClr>
          </a:solidFill>
          <a:ln w="9525">
            <a:solidFill>
              <a:schemeClr val="tx1"/>
            </a:solidFill>
            <a:miter lim="800000"/>
            <a:headEnd/>
            <a:tailEnd/>
          </a:ln>
          <a:effectLst>
            <a:outerShdw dist="35921" dir="2700000" algn="ctr" rotWithShape="0">
              <a:srgbClr val="808080"/>
            </a:outerShdw>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defRPr/>
            </a:pPr>
            <a:r>
              <a:rPr lang="en-US" altLang="en-US" sz="2800" b="1" i="1" dirty="0">
                <a:solidFill>
                  <a:schemeClr val="bg1"/>
                </a:solidFill>
                <a:latin typeface="Times New Roman" panose="02020603050405020304" pitchFamily="18" charset="0"/>
              </a:rPr>
              <a:t>High Grace /High Law</a:t>
            </a:r>
          </a:p>
          <a:p>
            <a:pPr algn="ctr" eaLnBrk="1" hangingPunct="1">
              <a:spcBef>
                <a:spcPct val="20000"/>
              </a:spcBef>
              <a:defRPr/>
            </a:pPr>
            <a:r>
              <a:rPr lang="en-US" altLang="en-US" sz="3600" dirty="0">
                <a:solidFill>
                  <a:schemeClr val="bg1"/>
                </a:solidFill>
                <a:effectLst>
                  <a:outerShdw blurRad="38100" dist="38100" dir="2700000" algn="tl">
                    <a:srgbClr val="000000"/>
                  </a:outerShdw>
                </a:effectLst>
                <a:latin typeface="Times New Roman" panose="02020603050405020304" pitchFamily="18" charset="0"/>
              </a:rPr>
              <a:t>Gospel</a:t>
            </a:r>
            <a:r>
              <a:rPr lang="en-US" altLang="en-US" sz="3600" i="1" dirty="0">
                <a:solidFill>
                  <a:schemeClr val="bg1"/>
                </a:solidFill>
                <a:effectLst>
                  <a:outerShdw blurRad="38100" dist="38100" dir="2700000" algn="tl">
                    <a:srgbClr val="000000"/>
                  </a:outerShdw>
                </a:effectLst>
                <a:latin typeface="Times New Roman" panose="02020603050405020304" pitchFamily="18" charset="0"/>
              </a:rPr>
              <a:t> </a:t>
            </a:r>
            <a:endParaRPr lang="en-US" altLang="en-US" sz="3600" dirty="0">
              <a:solidFill>
                <a:schemeClr val="bg1"/>
              </a:solidFill>
              <a:effectLst>
                <a:outerShdw blurRad="38100" dist="38100" dir="2700000" algn="tl">
                  <a:srgbClr val="000000"/>
                </a:outerShdw>
              </a:effectLst>
              <a:latin typeface="Times New Roman" panose="02020603050405020304" pitchFamily="18" charset="0"/>
            </a:endParaRPr>
          </a:p>
          <a:p>
            <a:pPr algn="ctr" eaLnBrk="1" hangingPunct="1">
              <a:spcBef>
                <a:spcPct val="20000"/>
              </a:spcBef>
              <a:defRPr/>
            </a:pPr>
            <a:endParaRPr lang="en-US" altLang="en-US" sz="3600" dirty="0">
              <a:effectLst>
                <a:outerShdw blurRad="38100" dist="38100" dir="2700000" algn="tl">
                  <a:srgbClr val="FFFFFF"/>
                </a:outerShdw>
              </a:effectLst>
              <a:latin typeface="Times New Roman" panose="02020603050405020304" pitchFamily="18" charset="0"/>
            </a:endParaRPr>
          </a:p>
        </p:txBody>
      </p:sp>
      <p:sp>
        <p:nvSpPr>
          <p:cNvPr id="7" name="Title 4">
            <a:extLst>
              <a:ext uri="{FF2B5EF4-FFF2-40B4-BE49-F238E27FC236}">
                <a16:creationId xmlns:a16="http://schemas.microsoft.com/office/drawing/2014/main" id="{077AD40C-12FD-E24D-9099-640DD460AFA1}"/>
              </a:ext>
            </a:extLst>
          </p:cNvPr>
          <p:cNvSpPr txBox="1">
            <a:spLocks/>
          </p:cNvSpPr>
          <p:nvPr/>
        </p:nvSpPr>
        <p:spPr>
          <a:xfrm>
            <a:off x="3962400" y="561575"/>
            <a:ext cx="8803341" cy="7069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900" b="1" dirty="0"/>
              <a:t>The Gospel Relation of “Law and Grace”</a:t>
            </a:r>
          </a:p>
        </p:txBody>
      </p:sp>
      <p:pic>
        <p:nvPicPr>
          <p:cNvPr id="9" name="Picture 8">
            <a:extLst>
              <a:ext uri="{FF2B5EF4-FFF2-40B4-BE49-F238E27FC236}">
                <a16:creationId xmlns:a16="http://schemas.microsoft.com/office/drawing/2014/main" id="{9AB8EC73-F1B5-8643-8EB7-EF5BA0D5D047}"/>
              </a:ext>
            </a:extLst>
          </p:cNvPr>
          <p:cNvPicPr>
            <a:picLocks noChangeAspect="1"/>
          </p:cNvPicPr>
          <p:nvPr/>
        </p:nvPicPr>
        <p:blipFill rotWithShape="1">
          <a:blip r:embed="rId3">
            <a:extLst>
              <a:ext uri="{28A0092B-C50C-407E-A947-70E740481C1C}">
                <a14:useLocalDpi xmlns:a14="http://schemas.microsoft.com/office/drawing/2010/main" val="0"/>
              </a:ext>
            </a:extLst>
          </a:blip>
          <a:srcRect r="67439"/>
          <a:stretch/>
        </p:blipFill>
        <p:spPr>
          <a:xfrm>
            <a:off x="-7365" y="10"/>
            <a:ext cx="3969765" cy="6857990"/>
          </a:xfrm>
          <a:custGeom>
            <a:avLst/>
            <a:gdLst/>
            <a:ahLst/>
            <a:cxnLst/>
            <a:rect l="l" t="t" r="r" b="b"/>
            <a:pathLst>
              <a:path w="4636517" h="6858000">
                <a:moveTo>
                  <a:pt x="0" y="0"/>
                </a:moveTo>
                <a:lnTo>
                  <a:pt x="4636517" y="0"/>
                </a:lnTo>
                <a:lnTo>
                  <a:pt x="4636517" y="6858000"/>
                </a:lnTo>
                <a:lnTo>
                  <a:pt x="0" y="6858000"/>
                </a:lnTo>
                <a:close/>
              </a:path>
            </a:pathLst>
          </a:custGeom>
        </p:spPr>
      </p:pic>
    </p:spTree>
    <p:extLst>
      <p:ext uri="{BB962C8B-B14F-4D97-AF65-F5344CB8AC3E}">
        <p14:creationId xmlns:p14="http://schemas.microsoft.com/office/powerpoint/2010/main" val="28318757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AB8EC73-F1B5-8643-8EB7-EF5BA0D5D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188" y="0"/>
            <a:ext cx="12207330" cy="6866623"/>
          </a:xfrm>
          <a:prstGeom prst="rect">
            <a:avLst/>
          </a:prstGeom>
          <a:effectLst>
            <a:outerShdw blurRad="50800" dist="50800" dir="5400000" algn="ctr" rotWithShape="0">
              <a:srgbClr val="000000"/>
            </a:outerShdw>
          </a:effectLst>
        </p:spPr>
      </p:pic>
      <p:sp>
        <p:nvSpPr>
          <p:cNvPr id="73" name="Rectangle 72">
            <a:extLst>
              <a:ext uri="{FF2B5EF4-FFF2-40B4-BE49-F238E27FC236}">
                <a16:creationId xmlns:a16="http://schemas.microsoft.com/office/drawing/2014/main" id="{382E71F4-D030-4BB1-A3CF-F05B47099B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3D93209-E710-4E24-8089-E79FAB8B8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376" y="891540"/>
            <a:ext cx="610019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29" name="Rectangle 2">
            <a:extLst>
              <a:ext uri="{FF2B5EF4-FFF2-40B4-BE49-F238E27FC236}">
                <a16:creationId xmlns:a16="http://schemas.microsoft.com/office/drawing/2014/main" id="{0124A2AA-E9D4-3948-B749-65D29060F750}"/>
              </a:ext>
            </a:extLst>
          </p:cNvPr>
          <p:cNvSpPr>
            <a:spLocks noGrp="1" noChangeArrowheads="1"/>
          </p:cNvSpPr>
          <p:nvPr>
            <p:ph type="title"/>
          </p:nvPr>
        </p:nvSpPr>
        <p:spPr>
          <a:xfrm>
            <a:off x="1078752" y="1054121"/>
            <a:ext cx="5067537" cy="1184112"/>
          </a:xfrm>
        </p:spPr>
        <p:txBody>
          <a:bodyPr>
            <a:normAutofit/>
          </a:bodyPr>
          <a:lstStyle/>
          <a:p>
            <a:pPr eaLnBrk="1" hangingPunct="1"/>
            <a:r>
              <a:rPr lang="en-US" altLang="en-US" sz="2500" b="1" dirty="0"/>
              <a:t>Vs. Moralism</a:t>
            </a:r>
            <a:br>
              <a:rPr lang="en-US" altLang="en-US" sz="2500" b="1" dirty="0"/>
            </a:br>
            <a:r>
              <a:rPr lang="en-US" altLang="en-US" sz="2500" b="1" i="1" dirty="0"/>
              <a:t>High Law /Low Grace</a:t>
            </a:r>
            <a:br>
              <a:rPr lang="en-US" altLang="en-US" sz="2500" b="1" i="1" dirty="0"/>
            </a:br>
            <a:r>
              <a:rPr lang="en-US" altLang="en-US" sz="2500" b="1" i="1" dirty="0"/>
              <a:t>“law  obeying and law relying”</a:t>
            </a:r>
          </a:p>
        </p:txBody>
      </p:sp>
      <p:sp>
        <p:nvSpPr>
          <p:cNvPr id="48130" name="Rectangle 3">
            <a:extLst>
              <a:ext uri="{FF2B5EF4-FFF2-40B4-BE49-F238E27FC236}">
                <a16:creationId xmlns:a16="http://schemas.microsoft.com/office/drawing/2014/main" id="{0DEE7821-5E2C-9447-BD67-7172648783EA}"/>
              </a:ext>
            </a:extLst>
          </p:cNvPr>
          <p:cNvSpPr>
            <a:spLocks noGrp="1" noChangeArrowheads="1"/>
          </p:cNvSpPr>
          <p:nvPr>
            <p:ph type="body" idx="1"/>
          </p:nvPr>
        </p:nvSpPr>
        <p:spPr>
          <a:xfrm>
            <a:off x="1078992" y="2399100"/>
            <a:ext cx="5067294" cy="3400968"/>
          </a:xfrm>
        </p:spPr>
        <p:txBody>
          <a:bodyPr>
            <a:normAutofit/>
          </a:bodyPr>
          <a:lstStyle/>
          <a:p>
            <a:pPr eaLnBrk="1" hangingPunct="1"/>
            <a:r>
              <a:rPr lang="en-US" altLang="en-US" sz="1700" i="1">
                <a:latin typeface="+mj-lt"/>
              </a:rPr>
              <a:t>Works Righteousness</a:t>
            </a:r>
          </a:p>
          <a:p>
            <a:pPr eaLnBrk="1" hangingPunct="1"/>
            <a:r>
              <a:rPr lang="en-US" altLang="en-US" sz="1700" i="1">
                <a:latin typeface="+mj-lt"/>
              </a:rPr>
              <a:t>Feelings of guilt  all the time</a:t>
            </a:r>
            <a:r>
              <a:rPr lang="en-US" altLang="en-US" sz="1700" b="1" i="1">
                <a:latin typeface="+mj-lt"/>
              </a:rPr>
              <a:t> </a:t>
            </a:r>
          </a:p>
          <a:p>
            <a:pPr eaLnBrk="1" hangingPunct="1"/>
            <a:r>
              <a:rPr lang="en-US" altLang="en-US" sz="1700" i="1">
                <a:latin typeface="+mj-lt"/>
              </a:rPr>
              <a:t>People are too big God is too small</a:t>
            </a:r>
          </a:p>
          <a:p>
            <a:pPr eaLnBrk="1" hangingPunct="1"/>
            <a:r>
              <a:rPr lang="en-US" altLang="en-US" sz="1700" i="1">
                <a:latin typeface="+mj-lt"/>
              </a:rPr>
              <a:t>Afraid of Religion and Religious Topics</a:t>
            </a:r>
          </a:p>
          <a:p>
            <a:pPr eaLnBrk="1" hangingPunct="1"/>
            <a:r>
              <a:rPr lang="en-US" altLang="en-US" sz="1700" i="1">
                <a:latin typeface="+mj-lt"/>
              </a:rPr>
              <a:t>Tends to stay away from church. (“When I get my life altogether I will go back to church)</a:t>
            </a:r>
          </a:p>
          <a:p>
            <a:pPr eaLnBrk="1" hangingPunct="1"/>
            <a:r>
              <a:rPr lang="en-US" altLang="en-US" sz="1700" i="1">
                <a:latin typeface="+mj-lt"/>
              </a:rPr>
              <a:t>If in church, will stay in the margins.  Won’t get too close to center because will make them feel  guilty if they do.</a:t>
            </a:r>
          </a:p>
          <a:p>
            <a:pPr eaLnBrk="1" hangingPunct="1"/>
            <a:r>
              <a:rPr lang="en-US" altLang="en-US" sz="1700" i="1">
                <a:latin typeface="+mj-lt"/>
              </a:rPr>
              <a:t>Within Christendom but not a happy Christian</a:t>
            </a:r>
          </a:p>
          <a:p>
            <a:pPr eaLnBrk="1" hangingPunct="1"/>
            <a:endParaRPr lang="en-US" altLang="en-US" sz="1700" i="1"/>
          </a:p>
        </p:txBody>
      </p:sp>
    </p:spTree>
    <p:extLst>
      <p:ext uri="{BB962C8B-B14F-4D97-AF65-F5344CB8AC3E}">
        <p14:creationId xmlns:p14="http://schemas.microsoft.com/office/powerpoint/2010/main" val="455495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4609" r="12673"/>
          <a:stretch/>
        </p:blipFill>
        <p:spPr>
          <a:xfrm>
            <a:off x="0" y="0"/>
            <a:ext cx="3989005" cy="6858000"/>
          </a:xfrm>
          <a:prstGeom prst="rect">
            <a:avLst/>
          </a:prstGeom>
        </p:spPr>
      </p:pic>
      <p:sp>
        <p:nvSpPr>
          <p:cNvPr id="2" name="TextBox 1">
            <a:extLst>
              <a:ext uri="{FF2B5EF4-FFF2-40B4-BE49-F238E27FC236}">
                <a16:creationId xmlns:a16="http://schemas.microsoft.com/office/drawing/2014/main" id="{F237C8B8-794B-AE41-9A0C-718F23957C17}"/>
              </a:ext>
            </a:extLst>
          </p:cNvPr>
          <p:cNvSpPr txBox="1"/>
          <p:nvPr/>
        </p:nvSpPr>
        <p:spPr>
          <a:xfrm>
            <a:off x="3989005" y="270861"/>
            <a:ext cx="1094862" cy="10187404"/>
          </a:xfrm>
          <a:prstGeom prst="rect">
            <a:avLst/>
          </a:prstGeom>
          <a:noFill/>
        </p:spPr>
        <p:txBody>
          <a:bodyPr wrap="square" rtlCol="0">
            <a:spAutoFit/>
          </a:bodyPr>
          <a:lstStyle/>
          <a:p>
            <a:endParaRPr lang="en-US" sz="1600">
              <a:latin typeface="Arial" panose="020B0604020202020204" pitchFamily="34" charset="0"/>
              <a:cs typeface="Arial" panose="020B0604020202020204" pitchFamily="34" charset="0"/>
            </a:endParaRPr>
          </a:p>
          <a:p>
            <a:endParaRPr lang="en-US" sz="1600">
              <a:latin typeface="Arial" panose="020B0604020202020204" pitchFamily="34" charset="0"/>
              <a:cs typeface="Arial" panose="020B0604020202020204" pitchFamily="34" charset="0"/>
            </a:endParaRPr>
          </a:p>
          <a:p>
            <a:endParaRPr lang="en-US" sz="1600">
              <a:latin typeface="Arial" panose="020B0604020202020204" pitchFamily="34" charset="0"/>
              <a:cs typeface="Arial" panose="020B0604020202020204" pitchFamily="34" charset="0"/>
            </a:endParaRPr>
          </a:p>
          <a:p>
            <a:endParaRPr lang="en-US" sz="16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a:p>
          <a:p>
            <a:endParaRPr lang="en-US"/>
          </a:p>
          <a:p>
            <a:endParaRPr lang="en-US"/>
          </a:p>
          <a:p>
            <a:endParaRPr lang="en-US"/>
          </a:p>
          <a:p>
            <a:endParaRPr lang="en-US"/>
          </a:p>
          <a:p>
            <a:r>
              <a:rPr lang="en-US"/>
              <a:t>‘</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 name="TextBox 2">
            <a:extLst>
              <a:ext uri="{FF2B5EF4-FFF2-40B4-BE49-F238E27FC236}">
                <a16:creationId xmlns:a16="http://schemas.microsoft.com/office/drawing/2014/main" id="{98685EC8-DA46-D241-B40E-10A040259791}"/>
              </a:ext>
            </a:extLst>
          </p:cNvPr>
          <p:cNvSpPr txBox="1"/>
          <p:nvPr/>
        </p:nvSpPr>
        <p:spPr>
          <a:xfrm>
            <a:off x="4178301" y="270861"/>
            <a:ext cx="8013700" cy="6555641"/>
          </a:xfrm>
          <a:prstGeom prst="rect">
            <a:avLst/>
          </a:prstGeom>
          <a:noFill/>
        </p:spPr>
        <p:txBody>
          <a:bodyPr wrap="square" rtlCol="0">
            <a:spAutoFit/>
          </a:bodyPr>
          <a:lstStyle/>
          <a:p>
            <a:pPr algn="ctr"/>
            <a:r>
              <a:rPr lang="en-US" sz="1700" u="sng">
                <a:latin typeface="Arial" panose="020B0604020202020204" pitchFamily="34" charset="0"/>
                <a:cs typeface="Arial" panose="020B0604020202020204" pitchFamily="34" charset="0"/>
              </a:rPr>
              <a:t>A Historical Perspective</a:t>
            </a:r>
          </a:p>
          <a:p>
            <a:pPr algn="ctr"/>
            <a:endParaRPr lang="en-US" sz="1700" i="1">
              <a:latin typeface="Arial" panose="020B0604020202020204" pitchFamily="34" charset="0"/>
              <a:cs typeface="Arial" panose="020B0604020202020204" pitchFamily="34" charset="0"/>
            </a:endParaRPr>
          </a:p>
          <a:p>
            <a:r>
              <a:rPr lang="en-US" sz="1600">
                <a:latin typeface="Arial" panose="020B0604020202020204" pitchFamily="34" charset="0"/>
                <a:cs typeface="Arial" panose="020B0604020202020204" pitchFamily="34" charset="0"/>
              </a:rPr>
              <a:t>The great 18th century Congregationalist pastor, scholar and revivalist Jonathan Edwards once wrote to a friend that "the Presbyterian way has ever appeared to me most agreeable to the word of God and the reason and nature of things."* </a:t>
            </a:r>
          </a:p>
          <a:p>
            <a:endParaRPr lang="en-US" sz="1600">
              <a:latin typeface="Arial" panose="020B0604020202020204" pitchFamily="34" charset="0"/>
              <a:cs typeface="Arial" panose="020B0604020202020204" pitchFamily="34" charset="0"/>
            </a:endParaRPr>
          </a:p>
          <a:p>
            <a:r>
              <a:rPr lang="en-US" sz="1600">
                <a:latin typeface="Arial" panose="020B0604020202020204" pitchFamily="34" charset="0"/>
                <a:cs typeface="Arial" panose="020B0604020202020204" pitchFamily="34" charset="0"/>
              </a:rPr>
              <a:t>At the time Edwards would never have imagined a high gospel and high church “Presbyterian” congregation in Congregationalist saturated New Haven right across the street from his alma mater. Such was the dream that was begun on October 11, 1992 at 9:30 AM. </a:t>
            </a:r>
          </a:p>
          <a:p>
            <a:endParaRPr lang="en-US" sz="1600">
              <a:latin typeface="Arial" panose="020B0604020202020204" pitchFamily="34" charset="0"/>
              <a:cs typeface="Arial" panose="020B0604020202020204" pitchFamily="34" charset="0"/>
            </a:endParaRPr>
          </a:p>
          <a:p>
            <a:r>
              <a:rPr lang="en-US" sz="1600">
                <a:latin typeface="Arial" panose="020B0604020202020204" pitchFamily="34" charset="0"/>
                <a:cs typeface="Arial" panose="020B0604020202020204" pitchFamily="34" charset="0"/>
              </a:rPr>
              <a:t>To be sure, CPC utilizes the same Westminster Shorter Catechism used by Edwards and printed in New Haven in 1786.  And yet it seeks to express the same elements of faith in progressive and socially relevant forms that fits the 21st century. To date,  Christ Presbyterian Church worships in downtown New Haven while continuing to make history in church planting around the globe.  </a:t>
            </a:r>
          </a:p>
          <a:p>
            <a:endParaRPr lang="en-US" sz="1600">
              <a:latin typeface="Arial" panose="020B0604020202020204" pitchFamily="34" charset="0"/>
              <a:cs typeface="Arial" panose="020B0604020202020204" pitchFamily="34" charset="0"/>
            </a:endParaRPr>
          </a:p>
          <a:p>
            <a:r>
              <a:rPr lang="en-US" sz="1600">
                <a:latin typeface="Arial" panose="020B0604020202020204" pitchFamily="34" charset="0"/>
                <a:cs typeface="Arial" panose="020B0604020202020204" pitchFamily="34" charset="0"/>
              </a:rPr>
              <a:t>Most especially our story begs yet yet a greater story, how it is that Christ’s promise that started it all can be trusted and inspires us to this day.</a:t>
            </a:r>
          </a:p>
          <a:p>
            <a:endParaRPr lang="en-US" sz="1700">
              <a:latin typeface="Arial" panose="020B0604020202020204" pitchFamily="34" charset="0"/>
              <a:cs typeface="Arial" panose="020B0604020202020204" pitchFamily="34" charset="0"/>
            </a:endParaRPr>
          </a:p>
          <a:p>
            <a:pPr lvl="1"/>
            <a:r>
              <a:rPr lang="en-US" sz="1700" i="1">
                <a:latin typeface="Arial" panose="020B0604020202020204" pitchFamily="34" charset="0"/>
                <a:cs typeface="Arial" panose="020B0604020202020204" pitchFamily="34" charset="0"/>
              </a:rPr>
              <a:t>I will build my church, and  the gates of  hell  shall not prevail against it.  I will give you  the keys of the kingdom of heaven, and  whatever you bind on earth shall be bound in heaven, and whatever you loose on earth shall be loosed  in heaven.”    (Mt. 16:18-19)</a:t>
            </a:r>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*T</a:t>
            </a:r>
            <a:r>
              <a:rPr lang="en-US" sz="1200">
                <a:latin typeface="Arial" panose="020B0604020202020204" pitchFamily="34" charset="0"/>
                <a:cs typeface="Arial" panose="020B0604020202020204" pitchFamily="34" charset="0"/>
                <a:hlinkClick r:id="rId3"/>
              </a:rPr>
              <a:t>h</a:t>
            </a:r>
            <a:r>
              <a:rPr lang="en-US" sz="1200">
                <a:latin typeface="Arial" panose="020B0604020202020204" pitchFamily="34" charset="0"/>
                <a:cs typeface="Arial" panose="020B0604020202020204" pitchFamily="34" charset="0"/>
              </a:rPr>
              <a:t>e Works of Jonathan Edwards, Volume 1, p. </a:t>
            </a:r>
            <a:r>
              <a:rPr lang="en-US" sz="1200" err="1">
                <a:latin typeface="Arial" panose="020B0604020202020204" pitchFamily="34" charset="0"/>
                <a:cs typeface="Arial" panose="020B0604020202020204" pitchFamily="34" charset="0"/>
              </a:rPr>
              <a:t>cixiii</a:t>
            </a:r>
            <a:r>
              <a:rPr lang="en-US" sz="1200">
                <a:latin typeface="Arial" panose="020B0604020202020204" pitchFamily="34" charset="0"/>
                <a:cs typeface="Arial" panose="020B0604020202020204" pitchFamily="34" charset="0"/>
              </a:rPr>
              <a:t> (Letter to Timothy Dwight) </a:t>
            </a:r>
            <a:endParaRPr lang="en-US" sz="170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018707CA-062A-5742-8232-E82BB6D24B11}"/>
              </a:ext>
            </a:extLst>
          </p:cNvPr>
          <p:cNvSpPr/>
          <p:nvPr/>
        </p:nvSpPr>
        <p:spPr>
          <a:xfrm>
            <a:off x="885566" y="646841"/>
            <a:ext cx="2376617" cy="5139869"/>
          </a:xfrm>
          <a:prstGeom prst="rect">
            <a:avLst/>
          </a:prstGeom>
        </p:spPr>
        <p:txBody>
          <a:bodyPr wrap="square">
            <a:spAutoFit/>
          </a:bodyPr>
          <a:lstStyle/>
          <a:p>
            <a:r>
              <a:rPr lang="en-US" sz="2800" b="1" i="1"/>
              <a:t>The Presbyterian way has ever appeared to me most agreeable to the word of </a:t>
            </a:r>
            <a:r>
              <a:rPr lang="en-US" sz="2800" b="1" i="1">
                <a:solidFill>
                  <a:schemeClr val="bg1"/>
                </a:solidFill>
              </a:rPr>
              <a:t>God and the reason and nature of things. </a:t>
            </a:r>
          </a:p>
          <a:p>
            <a:pPr algn="r"/>
            <a:r>
              <a:rPr lang="en-US" sz="2000">
                <a:solidFill>
                  <a:schemeClr val="bg1"/>
                </a:solidFill>
              </a:rPr>
              <a:t>Jonathan Edwards </a:t>
            </a:r>
          </a:p>
        </p:txBody>
      </p:sp>
    </p:spTree>
    <p:extLst>
      <p:ext uri="{BB962C8B-B14F-4D97-AF65-F5344CB8AC3E}">
        <p14:creationId xmlns:p14="http://schemas.microsoft.com/office/powerpoint/2010/main" val="27439107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AB8EC73-F1B5-8643-8EB7-EF5BA0D5D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188" y="0"/>
            <a:ext cx="12207330" cy="6866623"/>
          </a:xfrm>
          <a:prstGeom prst="rect">
            <a:avLst/>
          </a:prstGeom>
          <a:effectLst>
            <a:outerShdw blurRad="50800" dist="50800" dir="5400000" algn="ctr" rotWithShape="0">
              <a:srgbClr val="000000"/>
            </a:outerShdw>
          </a:effectLst>
        </p:spPr>
      </p:pic>
      <p:sp>
        <p:nvSpPr>
          <p:cNvPr id="73" name="Rectangle 72">
            <a:extLst>
              <a:ext uri="{FF2B5EF4-FFF2-40B4-BE49-F238E27FC236}">
                <a16:creationId xmlns:a16="http://schemas.microsoft.com/office/drawing/2014/main" id="{382E71F4-D030-4BB1-A3CF-F05B47099B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3D93209-E710-4E24-8089-E79FAB8B8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376" y="891540"/>
            <a:ext cx="610019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29" name="Rectangle 2">
            <a:extLst>
              <a:ext uri="{FF2B5EF4-FFF2-40B4-BE49-F238E27FC236}">
                <a16:creationId xmlns:a16="http://schemas.microsoft.com/office/drawing/2014/main" id="{0124A2AA-E9D4-3948-B749-65D29060F750}"/>
              </a:ext>
            </a:extLst>
          </p:cNvPr>
          <p:cNvSpPr>
            <a:spLocks noGrp="1" noChangeArrowheads="1"/>
          </p:cNvSpPr>
          <p:nvPr>
            <p:ph type="title"/>
          </p:nvPr>
        </p:nvSpPr>
        <p:spPr>
          <a:xfrm>
            <a:off x="1078752" y="1054121"/>
            <a:ext cx="5067537" cy="1184112"/>
          </a:xfrm>
        </p:spPr>
        <p:txBody>
          <a:bodyPr>
            <a:normAutofit/>
          </a:bodyPr>
          <a:lstStyle/>
          <a:p>
            <a:r>
              <a:rPr lang="en-US" altLang="en-US" sz="2500" b="1" dirty="0"/>
              <a:t>Vs. </a:t>
            </a:r>
            <a:r>
              <a:rPr lang="en-US" altLang="en-US" sz="2500" b="1" dirty="0" err="1"/>
              <a:t>Phariseeism</a:t>
            </a:r>
            <a:br>
              <a:rPr lang="en-US" altLang="en-US" sz="2500" b="1" dirty="0"/>
            </a:br>
            <a:r>
              <a:rPr lang="en-US" altLang="en-US" sz="2500" b="1" i="1" dirty="0"/>
              <a:t>Low Law/Low Grace </a:t>
            </a:r>
            <a:br>
              <a:rPr lang="en-US" altLang="en-US" sz="2500" b="1" i="1" dirty="0"/>
            </a:br>
            <a:r>
              <a:rPr lang="en-US" altLang="en-US" sz="2500" b="1" i="1" dirty="0"/>
              <a:t>“reduced law obeying and law relying”</a:t>
            </a:r>
          </a:p>
        </p:txBody>
      </p:sp>
      <p:sp>
        <p:nvSpPr>
          <p:cNvPr id="48130" name="Rectangle 3">
            <a:extLst>
              <a:ext uri="{FF2B5EF4-FFF2-40B4-BE49-F238E27FC236}">
                <a16:creationId xmlns:a16="http://schemas.microsoft.com/office/drawing/2014/main" id="{0DEE7821-5E2C-9447-BD67-7172648783EA}"/>
              </a:ext>
            </a:extLst>
          </p:cNvPr>
          <p:cNvSpPr>
            <a:spLocks noGrp="1" noChangeArrowheads="1"/>
          </p:cNvSpPr>
          <p:nvPr>
            <p:ph type="body" idx="1"/>
          </p:nvPr>
        </p:nvSpPr>
        <p:spPr>
          <a:xfrm>
            <a:off x="1078992" y="2399100"/>
            <a:ext cx="5743576" cy="3400968"/>
          </a:xfrm>
        </p:spPr>
        <p:txBody>
          <a:bodyPr>
            <a:normAutofit fontScale="77500" lnSpcReduction="20000"/>
          </a:bodyPr>
          <a:lstStyle/>
          <a:p>
            <a:r>
              <a:rPr lang="en-US" altLang="en-US" sz="1800" i="1" dirty="0"/>
              <a:t>Very works righteousness centered </a:t>
            </a:r>
          </a:p>
          <a:p>
            <a:r>
              <a:rPr lang="en-US" altLang="en-US" sz="1800" i="1" dirty="0"/>
              <a:t>Externally project confidence of being right all of the time </a:t>
            </a:r>
          </a:p>
          <a:p>
            <a:r>
              <a:rPr lang="en-US" altLang="en-US" sz="1800" i="1" dirty="0"/>
              <a:t>On the surface they are law obeying but in reality they are law disobeying</a:t>
            </a:r>
          </a:p>
          <a:p>
            <a:r>
              <a:rPr lang="en-US" altLang="en-US" sz="1800" i="1" dirty="0"/>
              <a:t>Emphasis personal ethics vs. communal ethics as per the needs of others</a:t>
            </a:r>
          </a:p>
          <a:p>
            <a:r>
              <a:rPr lang="en-US" altLang="en-US" sz="1800" i="1" dirty="0"/>
              <a:t>Internally lots of insecurity,  reacts aggressively to criticism </a:t>
            </a:r>
          </a:p>
          <a:p>
            <a:r>
              <a:rPr lang="en-US" altLang="en-US" sz="1800" i="1" dirty="0"/>
              <a:t>Judgmental &amp; condemning to others in order to make themselves feel more secure </a:t>
            </a:r>
          </a:p>
          <a:p>
            <a:r>
              <a:rPr lang="en-US" altLang="en-US" sz="1800" i="1" dirty="0"/>
              <a:t>Seems to be law-keeping but really reduced the law after their own image while denying the ultimate goal of love</a:t>
            </a:r>
          </a:p>
          <a:p>
            <a:r>
              <a:rPr lang="en-US" altLang="en-US" sz="1800" i="1" dirty="0"/>
              <a:t>Mainly consists of people who go to church </a:t>
            </a:r>
          </a:p>
          <a:p>
            <a:r>
              <a:rPr lang="en-US" altLang="en-US" sz="1800" i="1" dirty="0"/>
              <a:t>Self-righteous and a “them vs. us” orientation</a:t>
            </a:r>
          </a:p>
          <a:p>
            <a:r>
              <a:rPr lang="en-US" altLang="en-US" sz="1800" i="1" dirty="0"/>
              <a:t>It is a kind of Christendom without Christ</a:t>
            </a:r>
          </a:p>
          <a:p>
            <a:pPr eaLnBrk="1" hangingPunct="1"/>
            <a:endParaRPr lang="en-US" altLang="en-US" sz="1700" i="1" dirty="0"/>
          </a:p>
        </p:txBody>
      </p:sp>
    </p:spTree>
    <p:extLst>
      <p:ext uri="{BB962C8B-B14F-4D97-AF65-F5344CB8AC3E}">
        <p14:creationId xmlns:p14="http://schemas.microsoft.com/office/powerpoint/2010/main" val="2301755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AB8EC73-F1B5-8643-8EB7-EF5BA0D5D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188" y="0"/>
            <a:ext cx="12207330" cy="6866623"/>
          </a:xfrm>
          <a:prstGeom prst="rect">
            <a:avLst/>
          </a:prstGeom>
          <a:effectLst>
            <a:outerShdw blurRad="50800" dist="50800" dir="5400000" algn="ctr" rotWithShape="0">
              <a:srgbClr val="000000"/>
            </a:outerShdw>
          </a:effectLst>
        </p:spPr>
      </p:pic>
      <p:sp>
        <p:nvSpPr>
          <p:cNvPr id="73" name="Rectangle 72">
            <a:extLst>
              <a:ext uri="{FF2B5EF4-FFF2-40B4-BE49-F238E27FC236}">
                <a16:creationId xmlns:a16="http://schemas.microsoft.com/office/drawing/2014/main" id="{382E71F4-D030-4BB1-A3CF-F05B47099B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3D93209-E710-4E24-8089-E79FAB8B8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376" y="891540"/>
            <a:ext cx="610019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29" name="Rectangle 2">
            <a:extLst>
              <a:ext uri="{FF2B5EF4-FFF2-40B4-BE49-F238E27FC236}">
                <a16:creationId xmlns:a16="http://schemas.microsoft.com/office/drawing/2014/main" id="{0124A2AA-E9D4-3948-B749-65D29060F750}"/>
              </a:ext>
            </a:extLst>
          </p:cNvPr>
          <p:cNvSpPr>
            <a:spLocks noGrp="1" noChangeArrowheads="1"/>
          </p:cNvSpPr>
          <p:nvPr>
            <p:ph type="title"/>
          </p:nvPr>
        </p:nvSpPr>
        <p:spPr>
          <a:xfrm>
            <a:off x="1078752" y="1054121"/>
            <a:ext cx="5067537" cy="1184112"/>
          </a:xfrm>
        </p:spPr>
        <p:txBody>
          <a:bodyPr>
            <a:normAutofit/>
          </a:bodyPr>
          <a:lstStyle/>
          <a:p>
            <a:r>
              <a:rPr lang="en-US" altLang="en-US" sz="2500" b="1" dirty="0"/>
              <a:t>Vs. Hedonism</a:t>
            </a:r>
            <a:br>
              <a:rPr lang="en-US" altLang="en-US" sz="2500" b="1" dirty="0"/>
            </a:br>
            <a:r>
              <a:rPr lang="en-US" altLang="en-US" sz="2500" b="1" i="1" dirty="0"/>
              <a:t>Low Law /High Grace </a:t>
            </a:r>
            <a:br>
              <a:rPr lang="en-US" altLang="en-US" sz="2500" b="1" dirty="0"/>
            </a:br>
            <a:r>
              <a:rPr lang="en-US" altLang="en-US" sz="2500" b="1" i="1" dirty="0"/>
              <a:t>“law disobeying and not law relying”</a:t>
            </a:r>
          </a:p>
        </p:txBody>
      </p:sp>
      <p:sp>
        <p:nvSpPr>
          <p:cNvPr id="48130" name="Rectangle 3">
            <a:extLst>
              <a:ext uri="{FF2B5EF4-FFF2-40B4-BE49-F238E27FC236}">
                <a16:creationId xmlns:a16="http://schemas.microsoft.com/office/drawing/2014/main" id="{0DEE7821-5E2C-9447-BD67-7172648783EA}"/>
              </a:ext>
            </a:extLst>
          </p:cNvPr>
          <p:cNvSpPr>
            <a:spLocks noGrp="1" noChangeArrowheads="1"/>
          </p:cNvSpPr>
          <p:nvPr>
            <p:ph type="body" idx="1"/>
          </p:nvPr>
        </p:nvSpPr>
        <p:spPr>
          <a:xfrm>
            <a:off x="1078992" y="2399100"/>
            <a:ext cx="5743576" cy="3400968"/>
          </a:xfrm>
        </p:spPr>
        <p:txBody>
          <a:bodyPr>
            <a:normAutofit fontScale="92500" lnSpcReduction="10000"/>
          </a:bodyPr>
          <a:lstStyle/>
          <a:p>
            <a:r>
              <a:rPr lang="en-US" altLang="en-US" sz="1800" i="1" dirty="0"/>
              <a:t>Very works righteousness centered </a:t>
            </a:r>
          </a:p>
          <a:p>
            <a:r>
              <a:rPr lang="en-US" altLang="en-US" sz="1800" i="1" dirty="0"/>
              <a:t>Grace centered without righteousness</a:t>
            </a:r>
          </a:p>
          <a:p>
            <a:r>
              <a:rPr lang="en-US" altLang="en-US" sz="1800" i="1" dirty="0"/>
              <a:t>Post-Christendom </a:t>
            </a:r>
          </a:p>
          <a:p>
            <a:r>
              <a:rPr lang="en-US" altLang="en-US" sz="1800" i="1" dirty="0"/>
              <a:t>Monistic spiritualism – Christian </a:t>
            </a:r>
            <a:r>
              <a:rPr lang="en-US" altLang="en-US" sz="1800" i="1" dirty="0" err="1"/>
              <a:t>Buddism</a:t>
            </a:r>
            <a:r>
              <a:rPr lang="en-US" altLang="en-US" sz="1800" i="1" dirty="0"/>
              <a:t>, Hinduism </a:t>
            </a:r>
          </a:p>
          <a:p>
            <a:r>
              <a:rPr lang="en-US" altLang="en-US" sz="1800" i="1" dirty="0"/>
              <a:t>God is in all of us – own standard for you own religion </a:t>
            </a:r>
          </a:p>
          <a:p>
            <a:r>
              <a:rPr lang="en-US" altLang="en-US" sz="1800" i="1" dirty="0"/>
              <a:t>Their own moral standards is God’s standard</a:t>
            </a:r>
          </a:p>
          <a:p>
            <a:r>
              <a:rPr lang="en-US" altLang="en-US" sz="1800" i="1" dirty="0"/>
              <a:t>The ultimate goal is personal freedom</a:t>
            </a:r>
          </a:p>
          <a:p>
            <a:r>
              <a:rPr lang="en-US" altLang="en-US" sz="1800" i="1" dirty="0"/>
              <a:t>Usually they are happier and more of a joy to be with </a:t>
            </a:r>
          </a:p>
          <a:p>
            <a:r>
              <a:rPr lang="en-US" altLang="en-US" sz="1800" i="1" dirty="0"/>
              <a:t>Highly individualistic </a:t>
            </a:r>
          </a:p>
          <a:p>
            <a:r>
              <a:rPr lang="en-US" altLang="en-US" sz="1800" i="1" dirty="0"/>
              <a:t>Lack of a practical common good ethic.  </a:t>
            </a:r>
          </a:p>
          <a:p>
            <a:pPr eaLnBrk="1" hangingPunct="1"/>
            <a:endParaRPr lang="en-US" altLang="en-US" sz="1700" i="1" dirty="0"/>
          </a:p>
        </p:txBody>
      </p:sp>
    </p:spTree>
    <p:extLst>
      <p:ext uri="{BB962C8B-B14F-4D97-AF65-F5344CB8AC3E}">
        <p14:creationId xmlns:p14="http://schemas.microsoft.com/office/powerpoint/2010/main" val="61457889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2B886CF-D3D5-4CDE-A0D0-35994223D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AB8EC73-F1B5-8643-8EB7-EF5BA0D5D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188" y="0"/>
            <a:ext cx="12207330" cy="6866623"/>
          </a:xfrm>
          <a:prstGeom prst="rect">
            <a:avLst/>
          </a:prstGeom>
          <a:effectLst>
            <a:outerShdw blurRad="50800" dist="50800" dir="5400000" algn="ctr" rotWithShape="0">
              <a:srgbClr val="000000"/>
            </a:outerShdw>
          </a:effectLst>
        </p:spPr>
      </p:pic>
      <p:sp>
        <p:nvSpPr>
          <p:cNvPr id="73" name="Rectangle 72">
            <a:extLst>
              <a:ext uri="{FF2B5EF4-FFF2-40B4-BE49-F238E27FC236}">
                <a16:creationId xmlns:a16="http://schemas.microsoft.com/office/drawing/2014/main" id="{382E71F4-D030-4BB1-A3CF-F05B47099B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3D93209-E710-4E24-8089-E79FAB8B8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376" y="891540"/>
            <a:ext cx="6100192" cy="507111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29" name="Rectangle 2">
            <a:extLst>
              <a:ext uri="{FF2B5EF4-FFF2-40B4-BE49-F238E27FC236}">
                <a16:creationId xmlns:a16="http://schemas.microsoft.com/office/drawing/2014/main" id="{0124A2AA-E9D4-3948-B749-65D29060F750}"/>
              </a:ext>
            </a:extLst>
          </p:cNvPr>
          <p:cNvSpPr>
            <a:spLocks noGrp="1" noChangeArrowheads="1"/>
          </p:cNvSpPr>
          <p:nvPr>
            <p:ph type="title"/>
          </p:nvPr>
        </p:nvSpPr>
        <p:spPr>
          <a:xfrm>
            <a:off x="1078752" y="1054121"/>
            <a:ext cx="5067537" cy="1184112"/>
          </a:xfrm>
        </p:spPr>
        <p:txBody>
          <a:bodyPr>
            <a:normAutofit/>
          </a:bodyPr>
          <a:lstStyle/>
          <a:p>
            <a:r>
              <a:rPr lang="en-US" altLang="en-US" sz="2500" b="1" dirty="0"/>
              <a:t>The Gospel</a:t>
            </a:r>
            <a:br>
              <a:rPr lang="en-US" altLang="en-US" sz="2500" b="1" dirty="0"/>
            </a:br>
            <a:r>
              <a:rPr lang="en-US" altLang="en-US" sz="2500" b="1" i="1" dirty="0"/>
              <a:t>High Law /High Grace </a:t>
            </a:r>
            <a:br>
              <a:rPr lang="en-US" altLang="en-US" sz="2500" b="1" i="1" dirty="0"/>
            </a:br>
            <a:r>
              <a:rPr lang="en-US" altLang="en-US" sz="2500" b="1" i="1" dirty="0"/>
              <a:t>“law seeking not law relying”</a:t>
            </a:r>
          </a:p>
        </p:txBody>
      </p:sp>
      <p:sp>
        <p:nvSpPr>
          <p:cNvPr id="48130" name="Rectangle 3">
            <a:extLst>
              <a:ext uri="{FF2B5EF4-FFF2-40B4-BE49-F238E27FC236}">
                <a16:creationId xmlns:a16="http://schemas.microsoft.com/office/drawing/2014/main" id="{0DEE7821-5E2C-9447-BD67-7172648783EA}"/>
              </a:ext>
            </a:extLst>
          </p:cNvPr>
          <p:cNvSpPr>
            <a:spLocks noGrp="1" noChangeArrowheads="1"/>
          </p:cNvSpPr>
          <p:nvPr>
            <p:ph type="body" idx="1"/>
          </p:nvPr>
        </p:nvSpPr>
        <p:spPr>
          <a:xfrm>
            <a:off x="1078992" y="2399100"/>
            <a:ext cx="5743576" cy="3400968"/>
          </a:xfrm>
        </p:spPr>
        <p:txBody>
          <a:bodyPr>
            <a:normAutofit/>
          </a:bodyPr>
          <a:lstStyle/>
          <a:p>
            <a:r>
              <a:rPr lang="en-US" altLang="en-US" sz="1800" i="1" dirty="0"/>
              <a:t>Faith-righteousness and gracious</a:t>
            </a:r>
          </a:p>
          <a:p>
            <a:r>
              <a:rPr lang="en-US" altLang="en-US" sz="1800" i="1" dirty="0"/>
              <a:t>High view of the law</a:t>
            </a:r>
          </a:p>
          <a:p>
            <a:r>
              <a:rPr lang="en-US" altLang="en-US" sz="1800" i="1" dirty="0"/>
              <a:t>Saved by Christ’s works of the law as  credited to us by faith</a:t>
            </a:r>
          </a:p>
          <a:p>
            <a:r>
              <a:rPr lang="en-US" altLang="en-US" sz="1800" i="1" dirty="0"/>
              <a:t>Safe to be morally flawed and broken such that we make it safe for others to be flawed and broken.  </a:t>
            </a:r>
          </a:p>
          <a:p>
            <a:r>
              <a:rPr lang="en-US" altLang="en-US" sz="1800" i="1" dirty="0"/>
              <a:t>The Gospel centered life </a:t>
            </a:r>
          </a:p>
          <a:p>
            <a:pPr eaLnBrk="1" hangingPunct="1"/>
            <a:endParaRPr lang="en-US" altLang="en-US" sz="1700" i="1" dirty="0"/>
          </a:p>
        </p:txBody>
      </p:sp>
    </p:spTree>
    <p:extLst>
      <p:ext uri="{BB962C8B-B14F-4D97-AF65-F5344CB8AC3E}">
        <p14:creationId xmlns:p14="http://schemas.microsoft.com/office/powerpoint/2010/main" val="109135244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B8EC73-F1B5-8643-8EB7-EF5BA0D5D047}"/>
              </a:ext>
            </a:extLst>
          </p:cNvPr>
          <p:cNvPicPr>
            <a:picLocks noChangeAspect="1"/>
          </p:cNvPicPr>
          <p:nvPr/>
        </p:nvPicPr>
        <p:blipFill rotWithShape="1">
          <a:blip r:embed="rId2">
            <a:extLst>
              <a:ext uri="{28A0092B-C50C-407E-A947-70E740481C1C}">
                <a14:useLocalDpi xmlns:a14="http://schemas.microsoft.com/office/drawing/2010/main" val="0"/>
              </a:ext>
            </a:extLst>
          </a:blip>
          <a:srcRect r="60174"/>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488873" y="-26195"/>
            <a:ext cx="6090322" cy="1325563"/>
          </a:xfrm>
        </p:spPr>
        <p:txBody>
          <a:bodyPr>
            <a:normAutofit/>
          </a:bodyPr>
          <a:lstStyle/>
          <a:p>
            <a:r>
              <a:rPr lang="en-US" b="1" dirty="0"/>
              <a:t>Wisdom Toward Sanctification </a:t>
            </a:r>
            <a:endParaRPr lang="en-US" dirty="0"/>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374333" y="1299368"/>
            <a:ext cx="6490432" cy="4338420"/>
          </a:xfrm>
        </p:spPr>
        <p:txBody>
          <a:bodyPr>
            <a:normAutofit/>
          </a:bodyPr>
          <a:lstStyle/>
          <a:p>
            <a:pPr marL="0" indent="0">
              <a:buNone/>
            </a:pPr>
            <a:r>
              <a:rPr lang="en-US" sz="1800" b="1" dirty="0"/>
              <a:t>Prov. 3:5   </a:t>
            </a:r>
            <a:r>
              <a:rPr lang="en-US" sz="1800" i="1" dirty="0"/>
              <a:t>Trust in the LORD with all your heart, and  do not lean on your own understanding.6 In all your ways  acknowledge him, and he  will make straight your paths. </a:t>
            </a:r>
          </a:p>
          <a:p>
            <a:endParaRPr lang="en-US" sz="1100" dirty="0"/>
          </a:p>
        </p:txBody>
      </p:sp>
      <p:pic>
        <p:nvPicPr>
          <p:cNvPr id="46" name="Picture 45">
            <a:extLst>
              <a:ext uri="{FF2B5EF4-FFF2-40B4-BE49-F238E27FC236}">
                <a16:creationId xmlns:a16="http://schemas.microsoft.com/office/drawing/2014/main" id="{897DC3D3-FD6F-0F40-88CD-86D7FA6A3BFA}"/>
              </a:ext>
            </a:extLst>
          </p:cNvPr>
          <p:cNvPicPr>
            <a:picLocks noChangeAspect="1"/>
          </p:cNvPicPr>
          <p:nvPr/>
        </p:nvPicPr>
        <p:blipFill rotWithShape="1">
          <a:blip r:embed="rId3"/>
          <a:srcRect t="7047"/>
          <a:stretch/>
        </p:blipFill>
        <p:spPr>
          <a:xfrm>
            <a:off x="4488873" y="2079810"/>
            <a:ext cx="6261353" cy="5102545"/>
          </a:xfrm>
          <a:prstGeom prst="rect">
            <a:avLst/>
          </a:prstGeom>
        </p:spPr>
      </p:pic>
    </p:spTree>
    <p:extLst>
      <p:ext uri="{BB962C8B-B14F-4D97-AF65-F5344CB8AC3E}">
        <p14:creationId xmlns:p14="http://schemas.microsoft.com/office/powerpoint/2010/main" val="36084904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0" y="826870"/>
            <a:ext cx="12192000" cy="959890"/>
          </a:xfrm>
        </p:spPr>
        <p:txBody>
          <a:bodyPr/>
          <a:lstStyle/>
          <a:p>
            <a:pPr algn="ctr"/>
            <a:r>
              <a:rPr lang="en-US">
                <a:solidFill>
                  <a:schemeClr val="bg1"/>
                </a:solidFill>
                <a:latin typeface="Century Gothic" charset="0"/>
                <a:ea typeface="Century Gothic" charset="0"/>
                <a:cs typeface="Century Gothic" charset="0"/>
              </a:rPr>
              <a:t>VOW FOUR</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1240221" y="5062429"/>
            <a:ext cx="9785132" cy="1500187"/>
          </a:xfrm>
        </p:spPr>
        <p:txBody>
          <a:bodyPr>
            <a:normAutofit fontScale="92500"/>
          </a:bodyPr>
          <a:lstStyle/>
          <a:p>
            <a:pPr algn="ctr"/>
            <a:r>
              <a:rPr lang="en-US" sz="4100">
                <a:solidFill>
                  <a:schemeClr val="bg1"/>
                </a:solidFill>
                <a:latin typeface="Franklin Gothic Book" charset="0"/>
                <a:ea typeface="Franklin Gothic Book" charset="0"/>
                <a:cs typeface="Franklin Gothic Book" charset="0"/>
              </a:rPr>
              <a:t>Do you promise to support the Church in its worship and work to the best of your ability?</a:t>
            </a:r>
            <a:endParaRPr lang="en-US" sz="3200">
              <a:solidFill>
                <a:schemeClr val="bg1"/>
              </a:solidFill>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306049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637787" y="200386"/>
            <a:ext cx="10905066" cy="1135737"/>
          </a:xfrm>
        </p:spPr>
        <p:txBody>
          <a:bodyPr>
            <a:normAutofit/>
          </a:bodyPr>
          <a:lstStyle/>
          <a:p>
            <a:r>
              <a:rPr lang="en-US" sz="3600" b="1" dirty="0"/>
              <a:t>Spiritual Gifts? Or “Ministries”</a:t>
            </a:r>
            <a:r>
              <a:rPr lang="en-US" sz="3600" dirty="0"/>
              <a:t>! </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643467" y="1536509"/>
            <a:ext cx="6891185" cy="5082568"/>
          </a:xfrm>
        </p:spPr>
        <p:txBody>
          <a:bodyPr>
            <a:normAutofit/>
          </a:bodyPr>
          <a:lstStyle/>
          <a:p>
            <a:pPr marL="0" indent="0">
              <a:buNone/>
            </a:pPr>
            <a:r>
              <a:rPr lang="en-US" sz="2000" i="1" dirty="0">
                <a:latin typeface="+mj-lt"/>
              </a:rPr>
              <a:t>We believe that the so-called spiritual gifts should not be viewed as special abilities to do ministry; rather, they should be viewed as the ministries themselves. Every believer has been assigned by the Holy Spirit to specific positions and activities of service, small and large, short-term and long-term. These ministry assignments have been given by the Holy Spirit to individual believers and, in turn, these individuals in their ministries have been given as gifts to the church. </a:t>
            </a:r>
            <a:endParaRPr lang="en-US" sz="2000" dirty="0">
              <a:latin typeface="+mj-lt"/>
            </a:endParaRPr>
          </a:p>
          <a:p>
            <a:pPr lvl="0"/>
            <a:r>
              <a:rPr lang="en-US" sz="2000" dirty="0">
                <a:latin typeface="+mj-lt"/>
              </a:rPr>
              <a:t>Note the Greek Word “Charismata” (often translated “spiritual gifts’ is really just “spiritually empowered”—e.g. begs the “what” is empowered-- Paul’s careful explanation and  1 Cor 12:4-6</a:t>
            </a:r>
          </a:p>
          <a:p>
            <a:pPr marL="457200" lvl="1" indent="0">
              <a:buNone/>
            </a:pPr>
            <a:r>
              <a:rPr lang="en-US" sz="2000" i="1" dirty="0">
                <a:latin typeface="+mj-lt"/>
              </a:rPr>
              <a:t>Now there are distributions of </a:t>
            </a:r>
            <a:r>
              <a:rPr lang="en-US" sz="2000" b="1" i="1" dirty="0">
                <a:latin typeface="+mj-lt"/>
              </a:rPr>
              <a:t>spiritually empowerments</a:t>
            </a:r>
            <a:r>
              <a:rPr lang="en-US" sz="2000" i="1" dirty="0">
                <a:latin typeface="+mj-lt"/>
              </a:rPr>
              <a:t> (charismata</a:t>
            </a:r>
            <a:r>
              <a:rPr lang="en-US" sz="2000" b="1" i="1" dirty="0">
                <a:latin typeface="+mj-lt"/>
              </a:rPr>
              <a:t>),</a:t>
            </a:r>
            <a:r>
              <a:rPr lang="en-US" sz="2000" i="1" dirty="0">
                <a:latin typeface="+mj-lt"/>
              </a:rPr>
              <a:t> but the same Spirit. And there are distributions of areas of </a:t>
            </a:r>
            <a:r>
              <a:rPr lang="en-US" sz="2000" b="1" i="1" dirty="0">
                <a:latin typeface="+mj-lt"/>
              </a:rPr>
              <a:t>service</a:t>
            </a:r>
            <a:r>
              <a:rPr lang="en-US" sz="2000" i="1" dirty="0">
                <a:latin typeface="+mj-lt"/>
              </a:rPr>
              <a:t> [</a:t>
            </a:r>
            <a:r>
              <a:rPr lang="en-US" sz="2000" i="1" dirty="0" err="1">
                <a:latin typeface="+mj-lt"/>
              </a:rPr>
              <a:t>diakoniai</a:t>
            </a:r>
            <a:r>
              <a:rPr lang="en-US" sz="2000" i="1" dirty="0">
                <a:latin typeface="+mj-lt"/>
              </a:rPr>
              <a:t>], but the same Lord. And there are distributions of </a:t>
            </a:r>
            <a:r>
              <a:rPr lang="en-US" sz="2000" b="1" i="1" dirty="0">
                <a:latin typeface="+mj-lt"/>
              </a:rPr>
              <a:t>workings</a:t>
            </a:r>
            <a:r>
              <a:rPr lang="en-US" sz="2000" i="1" dirty="0">
                <a:latin typeface="+mj-lt"/>
              </a:rPr>
              <a:t> [</a:t>
            </a:r>
            <a:r>
              <a:rPr lang="en-US" sz="2000" i="1" dirty="0" err="1">
                <a:latin typeface="+mj-lt"/>
              </a:rPr>
              <a:t>energemata</a:t>
            </a:r>
            <a:r>
              <a:rPr lang="en-US" sz="2000" i="1" dirty="0">
                <a:latin typeface="+mj-lt"/>
              </a:rPr>
              <a:t>], but the same God who works all things in all persons.' (1 Cor. 12:4-6)</a:t>
            </a:r>
            <a:endParaRPr lang="en-US" sz="2000" dirty="0">
              <a:latin typeface="+mj-lt"/>
            </a:endParaRPr>
          </a:p>
          <a:p>
            <a:pPr marL="0" indent="0">
              <a:buNone/>
            </a:pPr>
            <a:endParaRPr lang="en-US" sz="1900" dirty="0"/>
          </a:p>
          <a:p>
            <a:endParaRPr lang="en-US" sz="1900" dirty="0"/>
          </a:p>
        </p:txBody>
      </p:sp>
      <p:sp>
        <p:nvSpPr>
          <p:cNvPr id="79" name="Rectangle 7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9AB8EC73-F1B5-8643-8EB7-EF5BA0D5D047}"/>
              </a:ext>
            </a:extLst>
          </p:cNvPr>
          <p:cNvPicPr>
            <a:picLocks noChangeAspect="1"/>
          </p:cNvPicPr>
          <p:nvPr/>
        </p:nvPicPr>
        <p:blipFill rotWithShape="1">
          <a:blip r:embed="rId2">
            <a:extLst>
              <a:ext uri="{28A0092B-C50C-407E-A947-70E740481C1C}">
                <a14:useLocalDpi xmlns:a14="http://schemas.microsoft.com/office/drawing/2010/main" val="0"/>
              </a:ext>
            </a:extLst>
          </a:blip>
          <a:srcRect r="43751" b="1"/>
          <a:stretch/>
        </p:blipFill>
        <p:spPr>
          <a:xfrm>
            <a:off x="9344628" y="2873798"/>
            <a:ext cx="2198225" cy="2198225"/>
          </a:xfrm>
          <a:custGeom>
            <a:avLst/>
            <a:gdLst/>
            <a:ahLst/>
            <a:cxnLst/>
            <a:rect l="l" t="t" r="r" b="b"/>
            <a:pathLst>
              <a:path w="4291285" h="4291285">
                <a:moveTo>
                  <a:pt x="2145643" y="0"/>
                </a:moveTo>
                <a:lnTo>
                  <a:pt x="4291285" y="2145643"/>
                </a:lnTo>
                <a:lnTo>
                  <a:pt x="2145643" y="4291285"/>
                </a:lnTo>
                <a:lnTo>
                  <a:pt x="0" y="2145643"/>
                </a:lnTo>
                <a:close/>
              </a:path>
            </a:pathLst>
          </a:custGeom>
        </p:spPr>
      </p:pic>
      <p:pic>
        <p:nvPicPr>
          <p:cNvPr id="8" name="Picture 7">
            <a:extLst>
              <a:ext uri="{FF2B5EF4-FFF2-40B4-BE49-F238E27FC236}">
                <a16:creationId xmlns:a16="http://schemas.microsoft.com/office/drawing/2014/main" id="{D576AD7A-3F57-AA48-937D-92F63361E4B5}"/>
              </a:ext>
            </a:extLst>
          </p:cNvPr>
          <p:cNvPicPr/>
          <p:nvPr/>
        </p:nvPicPr>
        <p:blipFill rotWithShape="1">
          <a:blip r:embed="rId3">
            <a:extLst>
              <a:ext uri="{28A0092B-C50C-407E-A947-70E740481C1C}">
                <a14:useLocalDpi xmlns:a14="http://schemas.microsoft.com/office/drawing/2010/main" val="0"/>
              </a:ext>
            </a:extLst>
          </a:blip>
          <a:srcRect t="4443" r="-3" b="6804"/>
          <a:stretch/>
        </p:blipFill>
        <p:spPr>
          <a:xfrm>
            <a:off x="8251196" y="1779204"/>
            <a:ext cx="2198225" cy="2198225"/>
          </a:xfrm>
          <a:custGeom>
            <a:avLst/>
            <a:gdLst/>
            <a:ahLst/>
            <a:cxnLst/>
            <a:rect l="l" t="t" r="r" b="b"/>
            <a:pathLst>
              <a:path w="4291285" h="4291285">
                <a:moveTo>
                  <a:pt x="2145643" y="0"/>
                </a:moveTo>
                <a:lnTo>
                  <a:pt x="4291285" y="2145643"/>
                </a:lnTo>
                <a:lnTo>
                  <a:pt x="2145643" y="4291285"/>
                </a:lnTo>
                <a:lnTo>
                  <a:pt x="0" y="2145643"/>
                </a:lnTo>
                <a:close/>
              </a:path>
            </a:pathLst>
          </a:custGeom>
        </p:spPr>
      </p:pic>
      <p:sp>
        <p:nvSpPr>
          <p:cNvPr id="85" name="Rectangle 8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a:extLst>
              <a:ext uri="{FF2B5EF4-FFF2-40B4-BE49-F238E27FC236}">
                <a16:creationId xmlns:a16="http://schemas.microsoft.com/office/drawing/2014/main" id="{7F8B24E5-3CC3-4B41-88BE-BE5DE692F228}"/>
              </a:ext>
            </a:extLst>
          </p:cNvPr>
          <p:cNvPicPr/>
          <p:nvPr/>
        </p:nvPicPr>
        <p:blipFill rotWithShape="1">
          <a:blip r:embed="rId4">
            <a:extLst>
              <a:ext uri="{28A0092B-C50C-407E-A947-70E740481C1C}">
                <a14:useLocalDpi xmlns:a14="http://schemas.microsoft.com/office/drawing/2010/main" val="0"/>
              </a:ext>
            </a:extLst>
          </a:blip>
          <a:srcRect t="6480" r="6" b="6025"/>
          <a:stretch/>
        </p:blipFill>
        <p:spPr>
          <a:xfrm>
            <a:off x="8251195" y="3977429"/>
            <a:ext cx="2198225" cy="2198225"/>
          </a:xfrm>
          <a:custGeom>
            <a:avLst/>
            <a:gdLst/>
            <a:ahLst/>
            <a:cxnLst/>
            <a:rect l="l" t="t" r="r" b="b"/>
            <a:pathLst>
              <a:path w="4291285" h="4291285">
                <a:moveTo>
                  <a:pt x="2145643" y="0"/>
                </a:moveTo>
                <a:lnTo>
                  <a:pt x="4291285" y="2145643"/>
                </a:lnTo>
                <a:lnTo>
                  <a:pt x="2145643" y="4291285"/>
                </a:lnTo>
                <a:lnTo>
                  <a:pt x="0" y="2145643"/>
                </a:lnTo>
                <a:close/>
              </a:path>
            </a:pathLst>
          </a:custGeom>
        </p:spPr>
      </p:pic>
    </p:spTree>
    <p:extLst>
      <p:ext uri="{BB962C8B-B14F-4D97-AF65-F5344CB8AC3E}">
        <p14:creationId xmlns:p14="http://schemas.microsoft.com/office/powerpoint/2010/main" val="2511374975"/>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619343" y="81739"/>
            <a:ext cx="6891187" cy="1135737"/>
          </a:xfrm>
        </p:spPr>
        <p:txBody>
          <a:bodyPr>
            <a:normAutofit/>
          </a:bodyPr>
          <a:lstStyle/>
          <a:p>
            <a:r>
              <a:rPr lang="en-US" sz="3600" b="1" dirty="0"/>
              <a:t>We All Are Empowered</a:t>
            </a:r>
            <a:r>
              <a:rPr lang="en-US" sz="3600" dirty="0"/>
              <a:t>! </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643467" y="1457472"/>
            <a:ext cx="6891187" cy="5400528"/>
          </a:xfrm>
        </p:spPr>
        <p:txBody>
          <a:bodyPr>
            <a:normAutofit/>
          </a:bodyPr>
          <a:lstStyle/>
          <a:p>
            <a:pPr marL="0" indent="0">
              <a:buNone/>
            </a:pPr>
            <a:r>
              <a:rPr lang="en-US" sz="1600" b="1" dirty="0">
                <a:latin typeface="+mj-lt"/>
              </a:rPr>
              <a:t>Every individual Christian related to the corporate Body of Christ is essential! </a:t>
            </a:r>
          </a:p>
          <a:p>
            <a:pPr marL="457200" lvl="1" indent="0">
              <a:buNone/>
            </a:pPr>
            <a:r>
              <a:rPr lang="en-US" sz="1600" i="1" dirty="0">
                <a:latin typeface="+mj-lt"/>
              </a:rPr>
              <a:t>1 Cor 12: 15 18 But as it is, God arranged the members in the body, each one of them, as he chose. 19 If all were a single member, where would the body be? 20 As it is, there are many parts, yet one body... 21 The eye cannot say to the hand, “I have no need of you,” nor again the head to the feet, “I have no need of you.” 22 On the contrary, the parts of the body that seem to be weaker are indispensable, 23 and on those parts of the body that we think less honorable we bestow the greater honor, and our unpresentable parts are treated with greater modesty, </a:t>
            </a:r>
            <a:endParaRPr lang="en-US" sz="1600" dirty="0">
              <a:latin typeface="+mj-lt"/>
            </a:endParaRPr>
          </a:p>
          <a:p>
            <a:pPr marL="0" indent="0">
              <a:buNone/>
            </a:pPr>
            <a:r>
              <a:rPr lang="en-US" sz="1600" b="1" dirty="0">
                <a:latin typeface="+mj-lt"/>
              </a:rPr>
              <a:t>The focus of our individual  spiritual services? </a:t>
            </a:r>
          </a:p>
          <a:p>
            <a:pPr marL="457200" lvl="1" indent="0">
              <a:buNone/>
            </a:pPr>
            <a:r>
              <a:rPr lang="en-US" sz="1600" i="1" dirty="0">
                <a:latin typeface="+mj-lt"/>
              </a:rPr>
              <a:t>1Cor 12: 7 To each is given the manifestation of the Spirit for the common good (relative to the body of Christ). </a:t>
            </a:r>
          </a:p>
          <a:p>
            <a:pPr marL="457200" lvl="1" indent="0">
              <a:buNone/>
            </a:pPr>
            <a:endParaRPr lang="en-US" sz="1600" b="1" dirty="0">
              <a:latin typeface="+mj-lt"/>
            </a:endParaRPr>
          </a:p>
          <a:p>
            <a:pPr marL="0" indent="0">
              <a:buNone/>
            </a:pPr>
            <a:r>
              <a:rPr lang="en-US" sz="1600" b="1" dirty="0">
                <a:latin typeface="+mj-lt"/>
              </a:rPr>
              <a:t>WCF Chapter 20.1</a:t>
            </a:r>
          </a:p>
          <a:p>
            <a:pPr marL="457200" lvl="1" indent="0">
              <a:buNone/>
            </a:pPr>
            <a:r>
              <a:rPr lang="en-US" sz="1600" i="1" dirty="0">
                <a:latin typeface="+mj-lt"/>
              </a:rPr>
              <a:t> All saints, that are united to Jesus Christ their Head, by his Spirit, and by faith, have fellowship with him in his graces, sufferings, death, resurrection, and glory: and, being united to one another in love, they have communion in each other's gifts and graces, and are obliged to the performance of such duties, public and private, as do conduce to their mutual good, both in the inward and outward man</a:t>
            </a:r>
          </a:p>
          <a:p>
            <a:endParaRPr lang="en-US" sz="1400" dirty="0"/>
          </a:p>
        </p:txBody>
      </p:sp>
      <p:sp>
        <p:nvSpPr>
          <p:cNvPr id="45" name="Isosceles Triangle 4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AB8EC73-F1B5-8643-8EB7-EF5BA0D5D047}"/>
              </a:ext>
            </a:extLst>
          </p:cNvPr>
          <p:cNvPicPr>
            <a:picLocks noChangeAspect="1"/>
          </p:cNvPicPr>
          <p:nvPr/>
        </p:nvPicPr>
        <p:blipFill rotWithShape="1">
          <a:blip r:embed="rId2">
            <a:extLst>
              <a:ext uri="{28A0092B-C50C-407E-A947-70E740481C1C}">
                <a14:useLocalDpi xmlns:a14="http://schemas.microsoft.com/office/drawing/2010/main" val="0"/>
              </a:ext>
            </a:extLst>
          </a:blip>
          <a:srcRect l="4290" r="62392"/>
          <a:stretch/>
        </p:blipFill>
        <p:spPr>
          <a:xfrm>
            <a:off x="8129873" y="10"/>
            <a:ext cx="4062128" cy="6857990"/>
          </a:xfrm>
          <a:prstGeom prst="rect">
            <a:avLst/>
          </a:prstGeom>
        </p:spPr>
      </p:pic>
      <p:grpSp>
        <p:nvGrpSpPr>
          <p:cNvPr id="49" name="Group 4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50" name="Rectangle 4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Isosceles Triangle 5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82968617"/>
      </p:ext>
    </p:extLst>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619343" y="0"/>
            <a:ext cx="6891187" cy="1135737"/>
          </a:xfrm>
        </p:spPr>
        <p:txBody>
          <a:bodyPr>
            <a:normAutofit/>
          </a:bodyPr>
          <a:lstStyle/>
          <a:p>
            <a:r>
              <a:rPr lang="en-US" sz="3600" b="1" dirty="0"/>
              <a:t>“There’s no ‘I’ in “Church”</a:t>
            </a:r>
            <a:r>
              <a:rPr lang="en-US" sz="3600" dirty="0"/>
              <a:t> </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643467" y="1457471"/>
            <a:ext cx="6891187" cy="5301138"/>
          </a:xfrm>
        </p:spPr>
        <p:txBody>
          <a:bodyPr>
            <a:normAutofit fontScale="92500" lnSpcReduction="10000"/>
          </a:bodyPr>
          <a:lstStyle/>
          <a:p>
            <a:pPr marL="0" indent="0">
              <a:buNone/>
            </a:pPr>
            <a:r>
              <a:rPr lang="en-US" sz="1900" i="1" dirty="0">
                <a:latin typeface="+mj-lt"/>
              </a:rPr>
              <a:t>What does that mean about how we discern what our ministry/service/activity should be?</a:t>
            </a:r>
          </a:p>
          <a:p>
            <a:pPr marL="457200" lvl="1" indent="0">
              <a:buNone/>
            </a:pPr>
            <a:endParaRPr lang="en-US" sz="1900" i="1" dirty="0">
              <a:latin typeface="+mj-lt"/>
            </a:endParaRPr>
          </a:p>
          <a:p>
            <a:pPr marL="457200" lvl="1" indent="0">
              <a:buNone/>
            </a:pPr>
            <a:r>
              <a:rPr lang="en-US" sz="1900" i="1" dirty="0">
                <a:latin typeface="+mj-lt"/>
              </a:rPr>
              <a:t>The conception of salvation as an individual matter between me and God is utterly foreign to Paul's preaching. To be in Christ, in the Lord, in the Spirit means to be in the community of Christ, the Lord, and the Spirit.  The communal context of the believer's life is of the greatest importance for Paul's understanding of how the Christian is able to know what he ought to and ought not to do. It is always a matter of choosing and doing what is good for the brother and what will upbuild the whole community of brethren.</a:t>
            </a:r>
          </a:p>
          <a:p>
            <a:pPr marL="457200" lvl="1" indent="0">
              <a:buNone/>
            </a:pPr>
            <a:r>
              <a:rPr lang="en-US" sz="1900" i="1" dirty="0">
                <a:latin typeface="+mj-lt"/>
              </a:rPr>
              <a:t>Richard Hayes, Ecclesiology and Ethics in 1 Corinthians,</a:t>
            </a:r>
          </a:p>
          <a:p>
            <a:pPr marL="457200" lvl="1" indent="0">
              <a:buNone/>
            </a:pPr>
            <a:endParaRPr lang="en-US" sz="1900" i="1" dirty="0">
              <a:latin typeface="+mj-lt"/>
            </a:endParaRPr>
          </a:p>
          <a:p>
            <a:pPr marL="457200" lvl="1" indent="0">
              <a:buNone/>
            </a:pPr>
            <a:r>
              <a:rPr lang="en-US" sz="1900" i="1" dirty="0">
                <a:latin typeface="+mj-lt"/>
              </a:rPr>
              <a:t>The more clearly we learn to recognize that the ground and strength and promise of all our fellowship is in Jesus Christ alone, the more serenely shall we think of our fellowship and pray and hope for it.... We can meet others only through the mediation of Christ: before I could begin to act, Christ acted decisively for my brother; I must meet him only as the person that he already is in Christ’s eyes.</a:t>
            </a:r>
          </a:p>
          <a:p>
            <a:pPr marL="457200" lvl="1" indent="0">
              <a:buNone/>
            </a:pPr>
            <a:r>
              <a:rPr lang="en-US" sz="1900" i="1" dirty="0">
                <a:latin typeface="+mj-lt"/>
              </a:rPr>
              <a:t>Dietrich </a:t>
            </a:r>
            <a:r>
              <a:rPr lang="en-US" sz="1900" i="1" dirty="0" err="1">
                <a:latin typeface="+mj-lt"/>
              </a:rPr>
              <a:t>Bonheoffer</a:t>
            </a:r>
            <a:r>
              <a:rPr lang="en-US" sz="1900" i="1" dirty="0">
                <a:latin typeface="+mj-lt"/>
              </a:rPr>
              <a:t>, Life Together</a:t>
            </a:r>
          </a:p>
          <a:p>
            <a:pPr marL="457200" lvl="1" indent="0">
              <a:buNone/>
            </a:pPr>
            <a:endParaRPr lang="en-US" sz="1500" i="1" dirty="0">
              <a:latin typeface="+mj-lt"/>
            </a:endParaRPr>
          </a:p>
          <a:p>
            <a:endParaRPr lang="en-US" sz="1400" dirty="0"/>
          </a:p>
        </p:txBody>
      </p:sp>
      <p:sp>
        <p:nvSpPr>
          <p:cNvPr id="35" name="Isosceles Triangle 3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AB8EC73-F1B5-8643-8EB7-EF5BA0D5D047}"/>
              </a:ext>
            </a:extLst>
          </p:cNvPr>
          <p:cNvPicPr>
            <a:picLocks noChangeAspect="1"/>
          </p:cNvPicPr>
          <p:nvPr/>
        </p:nvPicPr>
        <p:blipFill rotWithShape="1">
          <a:blip r:embed="rId2">
            <a:extLst>
              <a:ext uri="{28A0092B-C50C-407E-A947-70E740481C1C}">
                <a14:useLocalDpi xmlns:a14="http://schemas.microsoft.com/office/drawing/2010/main" val="0"/>
              </a:ext>
            </a:extLst>
          </a:blip>
          <a:srcRect l="4290" r="62392"/>
          <a:stretch/>
        </p:blipFill>
        <p:spPr>
          <a:xfrm>
            <a:off x="8129873" y="10"/>
            <a:ext cx="4062128" cy="6857990"/>
          </a:xfrm>
          <a:prstGeom prst="rect">
            <a:avLst/>
          </a:prstGeom>
        </p:spPr>
      </p:pic>
      <p:grpSp>
        <p:nvGrpSpPr>
          <p:cNvPr id="39" name="Group 38">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40" name="Rectangle 3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6935357"/>
      </p:ext>
    </p:extLst>
  </p:cSld>
  <p:clrMapOvr>
    <a:overrideClrMapping bg1="lt1" tx1="dk1" bg2="lt2" tx2="dk2" accent1="accent1" accent2="accent2" accent3="accent3" accent4="accent4" accent5="accent5" accent6="accent6" hlink="hlink" folHlink="folHlink"/>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0" y="826870"/>
            <a:ext cx="12192000" cy="959890"/>
          </a:xfrm>
        </p:spPr>
        <p:txBody>
          <a:bodyPr/>
          <a:lstStyle/>
          <a:p>
            <a:pPr algn="ctr"/>
            <a:r>
              <a:rPr lang="en-US" dirty="0">
                <a:solidFill>
                  <a:schemeClr val="bg1"/>
                </a:solidFill>
                <a:latin typeface="Century Gothic" charset="0"/>
                <a:ea typeface="Century Gothic" charset="0"/>
                <a:cs typeface="Century Gothic" charset="0"/>
              </a:rPr>
              <a:t>Our Ministry Map</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1240221" y="5062429"/>
            <a:ext cx="9785132" cy="1500187"/>
          </a:xfrm>
        </p:spPr>
        <p:txBody>
          <a:bodyPr>
            <a:normAutofit/>
          </a:bodyPr>
          <a:lstStyle/>
          <a:p>
            <a:pPr algn="ctr"/>
            <a:r>
              <a:rPr lang="en-US" sz="4100" dirty="0">
                <a:solidFill>
                  <a:schemeClr val="bg1"/>
                </a:solidFill>
                <a:latin typeface="Franklin Gothic Book" charset="0"/>
                <a:ea typeface="Franklin Gothic Book" charset="0"/>
                <a:cs typeface="Franklin Gothic Book" charset="0"/>
              </a:rPr>
              <a:t>Finding Your Way Around </a:t>
            </a:r>
          </a:p>
          <a:p>
            <a:pPr algn="ctr"/>
            <a:r>
              <a:rPr lang="en-US" sz="4100" dirty="0">
                <a:solidFill>
                  <a:schemeClr val="bg1"/>
                </a:solidFill>
                <a:latin typeface="Franklin Gothic Book" charset="0"/>
                <a:ea typeface="Franklin Gothic Book" charset="0"/>
                <a:cs typeface="Franklin Gothic Book" charset="0"/>
              </a:rPr>
              <a:t>Our Website and Church </a:t>
            </a:r>
            <a:endParaRPr lang="en-US" sz="3200" dirty="0">
              <a:solidFill>
                <a:schemeClr val="bg1"/>
              </a:solidFill>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38108829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66912"/>
          <a:stretch/>
        </p:blipFill>
        <p:spPr>
          <a:xfrm>
            <a:off x="0" y="0"/>
            <a:ext cx="4034118" cy="6858000"/>
          </a:xfrm>
          <a:prstGeom prst="rect">
            <a:avLst/>
          </a:prstGeom>
        </p:spPr>
      </p:pic>
      <p:sp>
        <p:nvSpPr>
          <p:cNvPr id="4" name="Title 1">
            <a:extLst>
              <a:ext uri="{FF2B5EF4-FFF2-40B4-BE49-F238E27FC236}">
                <a16:creationId xmlns:a16="http://schemas.microsoft.com/office/drawing/2014/main" id="{98EFB13D-8A84-D645-8BFD-86695D259008}"/>
              </a:ext>
            </a:extLst>
          </p:cNvPr>
          <p:cNvSpPr txBox="1">
            <a:spLocks/>
          </p:cNvSpPr>
          <p:nvPr/>
        </p:nvSpPr>
        <p:spPr>
          <a:xfrm>
            <a:off x="4453657" y="352736"/>
            <a:ext cx="8278416" cy="8785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Website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283" y="1560518"/>
            <a:ext cx="7883552" cy="4968240"/>
          </a:xfrm>
          <a:prstGeom prst="rect">
            <a:avLst/>
          </a:prstGeom>
        </p:spPr>
      </p:pic>
      <p:sp>
        <p:nvSpPr>
          <p:cNvPr id="8" name="Title 1">
            <a:extLst>
              <a:ext uri="{FF2B5EF4-FFF2-40B4-BE49-F238E27FC236}">
                <a16:creationId xmlns:a16="http://schemas.microsoft.com/office/drawing/2014/main" id="{98EFB13D-8A84-D645-8BFD-86695D259008}"/>
              </a:ext>
            </a:extLst>
          </p:cNvPr>
          <p:cNvSpPr txBox="1">
            <a:spLocks/>
          </p:cNvSpPr>
          <p:nvPr/>
        </p:nvSpPr>
        <p:spPr>
          <a:xfrm>
            <a:off x="4453657" y="352735"/>
            <a:ext cx="8278416" cy="8785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Website: </a:t>
            </a:r>
            <a:r>
              <a:rPr lang="en-US" b="1" dirty="0" err="1"/>
              <a:t>cpcnewhaven.org</a:t>
            </a:r>
            <a:endParaRPr lang="en-US" b="1" dirty="0"/>
          </a:p>
        </p:txBody>
      </p:sp>
    </p:spTree>
    <p:extLst>
      <p:ext uri="{BB962C8B-B14F-4D97-AF65-F5344CB8AC3E}">
        <p14:creationId xmlns:p14="http://schemas.microsoft.com/office/powerpoint/2010/main" val="1381389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199DD5-2CD0-DD4F-8424-CBCA59CB5839}"/>
              </a:ext>
            </a:extLst>
          </p:cNvPr>
          <p:cNvPicPr>
            <a:picLocks noChangeAspect="1"/>
          </p:cNvPicPr>
          <p:nvPr/>
        </p:nvPicPr>
        <p:blipFill>
          <a:blip r:embed="rId2"/>
          <a:stretch>
            <a:fillRect/>
          </a:stretch>
        </p:blipFill>
        <p:spPr>
          <a:xfrm rot="10800000" flipV="1">
            <a:off x="0" y="-44803"/>
            <a:ext cx="12192000" cy="6992255"/>
          </a:xfrm>
          <a:prstGeom prst="rect">
            <a:avLst/>
          </a:prstGeom>
          <a:effectLst>
            <a:outerShdw dist="50800" dir="21540000" sx="5000" sy="5000" algn="ctr" rotWithShape="0">
              <a:srgbClr val="000000">
                <a:alpha val="76000"/>
              </a:srgbClr>
            </a:outerShdw>
          </a:effectLst>
          <a:scene3d>
            <a:camera prst="orthographicFront">
              <a:rot lat="0" lon="21599991" rev="0"/>
            </a:camera>
            <a:lightRig rig="threePt" dir="t"/>
          </a:scene3d>
        </p:spPr>
      </p:pic>
    </p:spTree>
    <p:extLst>
      <p:ext uri="{BB962C8B-B14F-4D97-AF65-F5344CB8AC3E}">
        <p14:creationId xmlns:p14="http://schemas.microsoft.com/office/powerpoint/2010/main" val="37825336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66912"/>
          <a:stretch/>
        </p:blipFill>
        <p:spPr>
          <a:xfrm>
            <a:off x="0" y="0"/>
            <a:ext cx="4034118" cy="6858000"/>
          </a:xfrm>
          <a:prstGeom prst="rect">
            <a:avLst/>
          </a:prstGeom>
        </p:spPr>
      </p:pic>
      <p:sp>
        <p:nvSpPr>
          <p:cNvPr id="4" name="Title 1">
            <a:extLst>
              <a:ext uri="{FF2B5EF4-FFF2-40B4-BE49-F238E27FC236}">
                <a16:creationId xmlns:a16="http://schemas.microsoft.com/office/drawing/2014/main" id="{98EFB13D-8A84-D645-8BFD-86695D259008}"/>
              </a:ext>
            </a:extLst>
          </p:cNvPr>
          <p:cNvSpPr txBox="1">
            <a:spLocks/>
          </p:cNvSpPr>
          <p:nvPr/>
        </p:nvSpPr>
        <p:spPr>
          <a:xfrm>
            <a:off x="4453657" y="352736"/>
            <a:ext cx="8278416" cy="8785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Ministry Map</a:t>
            </a:r>
            <a:endParaRPr lang="en-US"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118" y="1656846"/>
            <a:ext cx="5069071" cy="43282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3189" y="994210"/>
            <a:ext cx="2963333" cy="5314317"/>
          </a:xfrm>
          <a:prstGeom prst="rect">
            <a:avLst/>
          </a:prstGeom>
          <a:effectLst>
            <a:outerShdw blurRad="50800" dist="76200" dir="2700000" algn="tl" rotWithShape="0">
              <a:prstClr val="black">
                <a:alpha val="40000"/>
              </a:prstClr>
            </a:outerShdw>
          </a:effectLst>
        </p:spPr>
      </p:pic>
    </p:spTree>
    <p:extLst>
      <p:ext uri="{BB962C8B-B14F-4D97-AF65-F5344CB8AC3E}">
        <p14:creationId xmlns:p14="http://schemas.microsoft.com/office/powerpoint/2010/main" val="145727204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66912"/>
          <a:stretch/>
        </p:blipFill>
        <p:spPr>
          <a:xfrm>
            <a:off x="0" y="0"/>
            <a:ext cx="4034118" cy="6858000"/>
          </a:xfrm>
          <a:prstGeom prst="rect">
            <a:avLst/>
          </a:prstGeom>
        </p:spPr>
      </p:pic>
      <p:sp>
        <p:nvSpPr>
          <p:cNvPr id="4" name="Title 1">
            <a:extLst>
              <a:ext uri="{FF2B5EF4-FFF2-40B4-BE49-F238E27FC236}">
                <a16:creationId xmlns:a16="http://schemas.microsoft.com/office/drawing/2014/main" id="{98EFB13D-8A84-D645-8BFD-86695D259008}"/>
              </a:ext>
            </a:extLst>
          </p:cNvPr>
          <p:cNvSpPr txBox="1">
            <a:spLocks/>
          </p:cNvSpPr>
          <p:nvPr/>
        </p:nvSpPr>
        <p:spPr>
          <a:xfrm>
            <a:off x="4453657" y="352736"/>
            <a:ext cx="8278416" cy="8785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Leadership Boards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244" b="46696"/>
          <a:stretch/>
        </p:blipFill>
        <p:spPr>
          <a:xfrm>
            <a:off x="4352057" y="1200453"/>
            <a:ext cx="7061010" cy="5891687"/>
          </a:xfrm>
          <a:prstGeom prst="rect">
            <a:avLst/>
          </a:prstGeom>
          <a:effectLst/>
        </p:spPr>
      </p:pic>
    </p:spTree>
    <p:extLst>
      <p:ext uri="{BB962C8B-B14F-4D97-AF65-F5344CB8AC3E}">
        <p14:creationId xmlns:p14="http://schemas.microsoft.com/office/powerpoint/2010/main" val="1832329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66912"/>
          <a:stretch/>
        </p:blipFill>
        <p:spPr>
          <a:xfrm>
            <a:off x="0" y="0"/>
            <a:ext cx="4034118" cy="6858000"/>
          </a:xfrm>
          <a:prstGeom prst="rect">
            <a:avLst/>
          </a:prstGeom>
        </p:spPr>
      </p:pic>
      <p:sp>
        <p:nvSpPr>
          <p:cNvPr id="4" name="Title 1">
            <a:extLst>
              <a:ext uri="{FF2B5EF4-FFF2-40B4-BE49-F238E27FC236}">
                <a16:creationId xmlns:a16="http://schemas.microsoft.com/office/drawing/2014/main" id="{98EFB13D-8A84-D645-8BFD-86695D259008}"/>
              </a:ext>
            </a:extLst>
          </p:cNvPr>
          <p:cNvSpPr txBox="1">
            <a:spLocks/>
          </p:cNvSpPr>
          <p:nvPr/>
        </p:nvSpPr>
        <p:spPr>
          <a:xfrm>
            <a:off x="4453657" y="352736"/>
            <a:ext cx="8278416" cy="8785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Servant and Ministry Teams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071" t="56302" r="-1071" b="1638"/>
          <a:stretch/>
        </p:blipFill>
        <p:spPr>
          <a:xfrm>
            <a:off x="4352057" y="1200453"/>
            <a:ext cx="6780400" cy="5657547"/>
          </a:xfrm>
          <a:prstGeom prst="rect">
            <a:avLst/>
          </a:prstGeom>
          <a:effec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078" t="2085" r="53652" b="74836"/>
          <a:stretch/>
        </p:blipFill>
        <p:spPr>
          <a:xfrm>
            <a:off x="8203841" y="1545465"/>
            <a:ext cx="3953816" cy="3248476"/>
          </a:xfrm>
          <a:prstGeom prst="rect">
            <a:avLst/>
          </a:prstGeom>
        </p:spPr>
      </p:pic>
    </p:spTree>
    <p:extLst>
      <p:ext uri="{BB962C8B-B14F-4D97-AF65-F5344CB8AC3E}">
        <p14:creationId xmlns:p14="http://schemas.microsoft.com/office/powerpoint/2010/main" val="20616020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66912"/>
          <a:stretch/>
        </p:blipFill>
        <p:spPr>
          <a:xfrm>
            <a:off x="0" y="0"/>
            <a:ext cx="4034118" cy="6858000"/>
          </a:xfrm>
          <a:prstGeom prst="rect">
            <a:avLst/>
          </a:prstGeom>
        </p:spPr>
      </p:pic>
      <p:sp>
        <p:nvSpPr>
          <p:cNvPr id="4" name="Title 1">
            <a:extLst>
              <a:ext uri="{FF2B5EF4-FFF2-40B4-BE49-F238E27FC236}">
                <a16:creationId xmlns:a16="http://schemas.microsoft.com/office/drawing/2014/main" id="{98EFB13D-8A84-D645-8BFD-86695D259008}"/>
              </a:ext>
            </a:extLst>
          </p:cNvPr>
          <p:cNvSpPr txBox="1">
            <a:spLocks/>
          </p:cNvSpPr>
          <p:nvPr/>
        </p:nvSpPr>
        <p:spPr>
          <a:xfrm>
            <a:off x="4453657" y="352736"/>
            <a:ext cx="8278416" cy="8785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Life Groups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381" r="7682" b="58151"/>
          <a:stretch/>
        </p:blipFill>
        <p:spPr>
          <a:xfrm>
            <a:off x="4453657" y="1571894"/>
            <a:ext cx="7564476" cy="4625706"/>
          </a:xfrm>
          <a:prstGeom prst="rect">
            <a:avLst/>
          </a:prstGeom>
        </p:spPr>
      </p:pic>
    </p:spTree>
    <p:extLst>
      <p:ext uri="{BB962C8B-B14F-4D97-AF65-F5344CB8AC3E}">
        <p14:creationId xmlns:p14="http://schemas.microsoft.com/office/powerpoint/2010/main" val="2781679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66912"/>
          <a:stretch/>
        </p:blipFill>
        <p:spPr>
          <a:xfrm>
            <a:off x="0" y="0"/>
            <a:ext cx="4034118" cy="6858000"/>
          </a:xfrm>
          <a:prstGeom prst="rect">
            <a:avLst/>
          </a:prstGeom>
        </p:spPr>
      </p:pic>
      <p:sp>
        <p:nvSpPr>
          <p:cNvPr id="4" name="Title 1">
            <a:extLst>
              <a:ext uri="{FF2B5EF4-FFF2-40B4-BE49-F238E27FC236}">
                <a16:creationId xmlns:a16="http://schemas.microsoft.com/office/drawing/2014/main" id="{98EFB13D-8A84-D645-8BFD-86695D259008}"/>
              </a:ext>
            </a:extLst>
          </p:cNvPr>
          <p:cNvSpPr txBox="1">
            <a:spLocks/>
          </p:cNvSpPr>
          <p:nvPr/>
        </p:nvSpPr>
        <p:spPr>
          <a:xfrm>
            <a:off x="4453657" y="352736"/>
            <a:ext cx="8278416" cy="8785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Sunday School</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157" y="1350808"/>
            <a:ext cx="6044974" cy="5591858"/>
          </a:xfrm>
          <a:prstGeom prst="rect">
            <a:avLst/>
          </a:prstGeom>
        </p:spPr>
      </p:pic>
    </p:spTree>
    <p:extLst>
      <p:ext uri="{BB962C8B-B14F-4D97-AF65-F5344CB8AC3E}">
        <p14:creationId xmlns:p14="http://schemas.microsoft.com/office/powerpoint/2010/main" val="55521011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66912"/>
          <a:stretch/>
        </p:blipFill>
        <p:spPr>
          <a:xfrm>
            <a:off x="0" y="0"/>
            <a:ext cx="4034118" cy="6858000"/>
          </a:xfrm>
          <a:prstGeom prst="rect">
            <a:avLst/>
          </a:prstGeom>
        </p:spPr>
      </p:pic>
      <p:sp>
        <p:nvSpPr>
          <p:cNvPr id="4" name="Title 1">
            <a:extLst>
              <a:ext uri="{FF2B5EF4-FFF2-40B4-BE49-F238E27FC236}">
                <a16:creationId xmlns:a16="http://schemas.microsoft.com/office/drawing/2014/main" id="{98EFB13D-8A84-D645-8BFD-86695D259008}"/>
              </a:ext>
            </a:extLst>
          </p:cNvPr>
          <p:cNvSpPr txBox="1">
            <a:spLocks/>
          </p:cNvSpPr>
          <p:nvPr/>
        </p:nvSpPr>
        <p:spPr>
          <a:xfrm>
            <a:off x="4453657" y="352736"/>
            <a:ext cx="8278416" cy="8785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School of Discipleship</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2739424"/>
            <a:ext cx="6400800" cy="30125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321" y="1871608"/>
            <a:ext cx="1793758" cy="4748182"/>
          </a:xfrm>
          <a:prstGeom prst="rect">
            <a:avLst/>
          </a:prstGeom>
        </p:spPr>
      </p:pic>
    </p:spTree>
    <p:extLst>
      <p:ext uri="{BB962C8B-B14F-4D97-AF65-F5344CB8AC3E}">
        <p14:creationId xmlns:p14="http://schemas.microsoft.com/office/powerpoint/2010/main" val="12602205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66912"/>
          <a:stretch/>
        </p:blipFill>
        <p:spPr>
          <a:xfrm>
            <a:off x="0" y="0"/>
            <a:ext cx="4034118" cy="6858000"/>
          </a:xfrm>
          <a:prstGeom prst="rect">
            <a:avLst/>
          </a:prstGeom>
        </p:spPr>
      </p:pic>
      <p:sp>
        <p:nvSpPr>
          <p:cNvPr id="4" name="Title 1">
            <a:extLst>
              <a:ext uri="{FF2B5EF4-FFF2-40B4-BE49-F238E27FC236}">
                <a16:creationId xmlns:a16="http://schemas.microsoft.com/office/drawing/2014/main" id="{98EFB13D-8A84-D645-8BFD-86695D259008}"/>
              </a:ext>
            </a:extLst>
          </p:cNvPr>
          <p:cNvSpPr txBox="1">
            <a:spLocks/>
          </p:cNvSpPr>
          <p:nvPr/>
        </p:nvSpPr>
        <p:spPr>
          <a:xfrm>
            <a:off x="4453657" y="352736"/>
            <a:ext cx="8278416" cy="8785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Forms and Handbooks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657" y="1482811"/>
            <a:ext cx="7313849" cy="4522573"/>
          </a:xfrm>
          <a:prstGeom prst="rect">
            <a:avLst/>
          </a:prstGeom>
        </p:spPr>
      </p:pic>
    </p:spTree>
    <p:extLst>
      <p:ext uri="{BB962C8B-B14F-4D97-AF65-F5344CB8AC3E}">
        <p14:creationId xmlns:p14="http://schemas.microsoft.com/office/powerpoint/2010/main" val="16882994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66912"/>
          <a:stretch/>
        </p:blipFill>
        <p:spPr>
          <a:xfrm>
            <a:off x="0" y="0"/>
            <a:ext cx="4034118" cy="6858000"/>
          </a:xfrm>
          <a:prstGeom prst="rect">
            <a:avLst/>
          </a:prstGeom>
        </p:spPr>
      </p:pic>
      <p:sp>
        <p:nvSpPr>
          <p:cNvPr id="4" name="Title 1">
            <a:extLst>
              <a:ext uri="{FF2B5EF4-FFF2-40B4-BE49-F238E27FC236}">
                <a16:creationId xmlns:a16="http://schemas.microsoft.com/office/drawing/2014/main" id="{98EFB13D-8A84-D645-8BFD-86695D259008}"/>
              </a:ext>
            </a:extLst>
          </p:cNvPr>
          <p:cNvSpPr txBox="1">
            <a:spLocks/>
          </p:cNvSpPr>
          <p:nvPr/>
        </p:nvSpPr>
        <p:spPr>
          <a:xfrm>
            <a:off x="4453657" y="352736"/>
            <a:ext cx="8278416" cy="8785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Calendar</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97"/>
          <a:stretch/>
        </p:blipFill>
        <p:spPr>
          <a:xfrm>
            <a:off x="4453657" y="1231277"/>
            <a:ext cx="7532490" cy="5249333"/>
          </a:xfrm>
          <a:prstGeom prst="rect">
            <a:avLst/>
          </a:prstGeom>
        </p:spPr>
      </p:pic>
    </p:spTree>
    <p:extLst>
      <p:ext uri="{BB962C8B-B14F-4D97-AF65-F5344CB8AC3E}">
        <p14:creationId xmlns:p14="http://schemas.microsoft.com/office/powerpoint/2010/main" val="9426909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66912"/>
          <a:stretch/>
        </p:blipFill>
        <p:spPr>
          <a:xfrm>
            <a:off x="0" y="0"/>
            <a:ext cx="4034118" cy="6858000"/>
          </a:xfrm>
          <a:prstGeom prst="rect">
            <a:avLst/>
          </a:prstGeom>
        </p:spPr>
      </p:pic>
      <p:sp>
        <p:nvSpPr>
          <p:cNvPr id="4" name="Title 1">
            <a:extLst>
              <a:ext uri="{FF2B5EF4-FFF2-40B4-BE49-F238E27FC236}">
                <a16:creationId xmlns:a16="http://schemas.microsoft.com/office/drawing/2014/main" id="{98EFB13D-8A84-D645-8BFD-86695D259008}"/>
              </a:ext>
            </a:extLst>
          </p:cNvPr>
          <p:cNvSpPr txBox="1">
            <a:spLocks/>
          </p:cNvSpPr>
          <p:nvPr/>
        </p:nvSpPr>
        <p:spPr>
          <a:xfrm>
            <a:off x="4453657" y="352736"/>
            <a:ext cx="8278416" cy="8785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Church Community Builder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118" y="1231277"/>
            <a:ext cx="8157882" cy="5129765"/>
          </a:xfrm>
          <a:prstGeom prst="rect">
            <a:avLst/>
          </a:prstGeom>
        </p:spPr>
      </p:pic>
    </p:spTree>
    <p:extLst>
      <p:ext uri="{BB962C8B-B14F-4D97-AF65-F5344CB8AC3E}">
        <p14:creationId xmlns:p14="http://schemas.microsoft.com/office/powerpoint/2010/main" val="5633856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66912"/>
          <a:stretch/>
        </p:blipFill>
        <p:spPr>
          <a:xfrm>
            <a:off x="0" y="0"/>
            <a:ext cx="4034118" cy="6858000"/>
          </a:xfrm>
          <a:prstGeom prst="rect">
            <a:avLst/>
          </a:prstGeom>
        </p:spPr>
      </p:pic>
      <p:sp>
        <p:nvSpPr>
          <p:cNvPr id="4" name="Title 1">
            <a:extLst>
              <a:ext uri="{FF2B5EF4-FFF2-40B4-BE49-F238E27FC236}">
                <a16:creationId xmlns:a16="http://schemas.microsoft.com/office/drawing/2014/main" id="{98EFB13D-8A84-D645-8BFD-86695D259008}"/>
              </a:ext>
            </a:extLst>
          </p:cNvPr>
          <p:cNvSpPr txBox="1">
            <a:spLocks/>
          </p:cNvSpPr>
          <p:nvPr/>
        </p:nvSpPr>
        <p:spPr>
          <a:xfrm>
            <a:off x="4453657" y="352736"/>
            <a:ext cx="8278416" cy="8785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Social Media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7809" y="3170960"/>
            <a:ext cx="4621240" cy="285039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7067" y="4244883"/>
            <a:ext cx="5377542" cy="2280447"/>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967" t="26923" r="64990" b="40335"/>
          <a:stretch/>
        </p:blipFill>
        <p:spPr>
          <a:xfrm>
            <a:off x="4453657" y="1227120"/>
            <a:ext cx="827282" cy="819730"/>
          </a:xfrm>
          <a:prstGeom prst="rect">
            <a:avLst/>
          </a:prstGeom>
        </p:spPr>
      </p:pic>
      <p:sp>
        <p:nvSpPr>
          <p:cNvPr id="8" name="Title 1">
            <a:extLst>
              <a:ext uri="{FF2B5EF4-FFF2-40B4-BE49-F238E27FC236}">
                <a16:creationId xmlns:a16="http://schemas.microsoft.com/office/drawing/2014/main" id="{98EFB13D-8A84-D645-8BFD-86695D259008}"/>
              </a:ext>
            </a:extLst>
          </p:cNvPr>
          <p:cNvSpPr txBox="1">
            <a:spLocks/>
          </p:cNvSpPr>
          <p:nvPr/>
        </p:nvSpPr>
        <p:spPr>
          <a:xfrm>
            <a:off x="5280939" y="1451597"/>
            <a:ext cx="8278416" cy="8785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dirty="0" err="1"/>
              <a:t>cpcnewhaven</a:t>
            </a:r>
            <a:endParaRPr lang="en-US" sz="2500" dirty="0"/>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34476" t="26923" r="34361" b="40335"/>
          <a:stretch/>
        </p:blipFill>
        <p:spPr>
          <a:xfrm>
            <a:off x="4485313" y="2085327"/>
            <a:ext cx="795626" cy="835907"/>
          </a:xfrm>
          <a:prstGeom prst="rect">
            <a:avLst/>
          </a:prstGeom>
        </p:spPr>
      </p:pic>
      <p:sp>
        <p:nvSpPr>
          <p:cNvPr id="10" name="Title 1">
            <a:extLst>
              <a:ext uri="{FF2B5EF4-FFF2-40B4-BE49-F238E27FC236}">
                <a16:creationId xmlns:a16="http://schemas.microsoft.com/office/drawing/2014/main" id="{98EFB13D-8A84-D645-8BFD-86695D259008}"/>
              </a:ext>
            </a:extLst>
          </p:cNvPr>
          <p:cNvSpPr txBox="1">
            <a:spLocks/>
          </p:cNvSpPr>
          <p:nvPr/>
        </p:nvSpPr>
        <p:spPr>
          <a:xfrm>
            <a:off x="5280939" y="2296576"/>
            <a:ext cx="8278416" cy="87854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500" dirty="0" err="1"/>
              <a:t>christ</a:t>
            </a:r>
            <a:r>
              <a:rPr lang="en-US" sz="2500" dirty="0"/>
              <a:t> </a:t>
            </a:r>
            <a:r>
              <a:rPr lang="en-US" sz="2500" dirty="0" err="1"/>
              <a:t>presbyterian</a:t>
            </a:r>
            <a:r>
              <a:rPr lang="en-US" sz="2500" dirty="0"/>
              <a:t> church new haven</a:t>
            </a:r>
          </a:p>
        </p:txBody>
      </p:sp>
    </p:spTree>
    <p:extLst>
      <p:ext uri="{BB962C8B-B14F-4D97-AF65-F5344CB8AC3E}">
        <p14:creationId xmlns:p14="http://schemas.microsoft.com/office/powerpoint/2010/main" val="1903390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4700" t="-1" r="12663" b="-1"/>
          <a:stretch/>
        </p:blipFill>
        <p:spPr>
          <a:xfrm>
            <a:off x="-156710" y="0"/>
            <a:ext cx="3979033" cy="6858000"/>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5010620" y="407987"/>
            <a:ext cx="7181380" cy="1325563"/>
          </a:xfrm>
        </p:spPr>
        <p:txBody>
          <a:bodyPr>
            <a:normAutofit/>
          </a:bodyPr>
          <a:lstStyle/>
          <a:p>
            <a:r>
              <a:rPr lang="en-US" sz="4000" b="1" i="1" dirty="0"/>
              <a:t>Observations</a:t>
            </a:r>
          </a:p>
        </p:txBody>
      </p:sp>
      <p:sp>
        <p:nvSpPr>
          <p:cNvPr id="7" name="Rectangle 1028">
            <a:extLst>
              <a:ext uri="{FF2B5EF4-FFF2-40B4-BE49-F238E27FC236}">
                <a16:creationId xmlns:a16="http://schemas.microsoft.com/office/drawing/2014/main" id="{0F9F559C-B682-A743-B2D8-76B59A017474}"/>
              </a:ext>
            </a:extLst>
          </p:cNvPr>
          <p:cNvSpPr>
            <a:spLocks noGrp="1" noChangeArrowheads="1"/>
          </p:cNvSpPr>
          <p:nvPr>
            <p:ph idx="1"/>
          </p:nvPr>
        </p:nvSpPr>
        <p:spPr bwMode="auto">
          <a:xfrm>
            <a:off x="5282219" y="1901936"/>
            <a:ext cx="5721484" cy="4351338"/>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p>
            <a:pPr>
              <a:buFont typeface="Wingdings" charset="0"/>
              <a:buChar char="ü"/>
            </a:pPr>
            <a:r>
              <a:rPr lang="en-US" sz="2600" dirty="0"/>
              <a:t> </a:t>
            </a:r>
          </a:p>
          <a:p>
            <a:pPr>
              <a:buFont typeface="Wingdings" charset="0"/>
              <a:buNone/>
            </a:pPr>
            <a:endParaRPr lang="en-US" sz="2600" dirty="0"/>
          </a:p>
          <a:p>
            <a:pPr>
              <a:buFont typeface="Wingdings" charset="0"/>
              <a:buChar char="ü"/>
            </a:pPr>
            <a:r>
              <a:rPr lang="en-US" sz="2600" dirty="0"/>
              <a:t> </a:t>
            </a:r>
          </a:p>
          <a:p>
            <a:pPr>
              <a:buFont typeface="Wingdings" charset="0"/>
              <a:buNone/>
            </a:pPr>
            <a:endParaRPr lang="en-US" sz="2600" dirty="0"/>
          </a:p>
          <a:p>
            <a:pPr>
              <a:buFont typeface="Wingdings" charset="0"/>
              <a:buChar char="ü"/>
            </a:pPr>
            <a:r>
              <a:rPr lang="en-US" sz="2600" dirty="0"/>
              <a:t> </a:t>
            </a:r>
          </a:p>
          <a:p>
            <a:pPr>
              <a:buFont typeface="Wingdings" charset="0"/>
              <a:buNone/>
            </a:pPr>
            <a:endParaRPr lang="en-US" sz="2600" dirty="0"/>
          </a:p>
          <a:p>
            <a:pPr>
              <a:buFont typeface="Wingdings" charset="0"/>
              <a:buChar char="ü"/>
            </a:pPr>
            <a:r>
              <a:rPr lang="en-US" sz="2600" dirty="0"/>
              <a:t> </a:t>
            </a:r>
          </a:p>
          <a:p>
            <a:pPr>
              <a:buFont typeface="Wingdings" charset="0"/>
              <a:buNone/>
            </a:pPr>
            <a:endParaRPr lang="en-US" sz="2600" dirty="0"/>
          </a:p>
          <a:p>
            <a:pPr>
              <a:buFont typeface="Wingdings" charset="0"/>
              <a:buChar char="ü"/>
            </a:pPr>
            <a:r>
              <a:rPr lang="en-US" sz="2600" dirty="0"/>
              <a:t> </a:t>
            </a:r>
          </a:p>
          <a:p>
            <a:pPr>
              <a:buFont typeface="Wingdings" charset="0"/>
              <a:buNone/>
            </a:pPr>
            <a:endParaRPr lang="en-US" sz="2600" dirty="0"/>
          </a:p>
        </p:txBody>
      </p:sp>
    </p:spTree>
    <p:extLst>
      <p:ext uri="{BB962C8B-B14F-4D97-AF65-F5344CB8AC3E}">
        <p14:creationId xmlns:p14="http://schemas.microsoft.com/office/powerpoint/2010/main" val="284602928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0" y="826870"/>
            <a:ext cx="12192000" cy="959890"/>
          </a:xfrm>
        </p:spPr>
        <p:txBody>
          <a:bodyPr/>
          <a:lstStyle/>
          <a:p>
            <a:pPr algn="ctr"/>
            <a:r>
              <a:rPr lang="en-US">
                <a:solidFill>
                  <a:schemeClr val="bg1"/>
                </a:solidFill>
                <a:latin typeface="Century Gothic" charset="0"/>
                <a:ea typeface="Century Gothic" charset="0"/>
                <a:cs typeface="Century Gothic" charset="0"/>
              </a:rPr>
              <a:t>VOW FIVE</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1240221" y="5062429"/>
            <a:ext cx="9785132" cy="1500187"/>
          </a:xfrm>
        </p:spPr>
        <p:txBody>
          <a:bodyPr>
            <a:normAutofit fontScale="92500" lnSpcReduction="10000"/>
          </a:bodyPr>
          <a:lstStyle/>
          <a:p>
            <a:pPr algn="ctr"/>
            <a:r>
              <a:rPr lang="en-US" sz="4100">
                <a:solidFill>
                  <a:schemeClr val="bg1"/>
                </a:solidFill>
                <a:latin typeface="Franklin Gothic Book" charset="0"/>
                <a:ea typeface="Franklin Gothic Book" charset="0"/>
                <a:cs typeface="Franklin Gothic Book" charset="0"/>
              </a:rPr>
              <a:t>Do you submit yourselves to the government and discipline of the Church, and promise to study its purity and peace?</a:t>
            </a:r>
            <a:endParaRPr lang="en-US" sz="3200">
              <a:solidFill>
                <a:schemeClr val="bg1"/>
              </a:solidFill>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167105327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3786803" y="124140"/>
            <a:ext cx="8395501" cy="752794"/>
          </a:xfrm>
        </p:spPr>
        <p:txBody>
          <a:bodyPr>
            <a:noAutofit/>
          </a:bodyPr>
          <a:lstStyle/>
          <a:p>
            <a:r>
              <a:rPr lang="en-US" sz="4000" b="1"/>
              <a:t>Leader- Member Relations In Scripture</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3846777" y="1125214"/>
            <a:ext cx="8275551" cy="5732786"/>
          </a:xfrm>
        </p:spPr>
        <p:txBody>
          <a:bodyPr/>
          <a:lstStyle/>
          <a:p>
            <a:pPr marL="0" indent="0">
              <a:buNone/>
            </a:pPr>
            <a:r>
              <a:rPr lang="en-US" b="1"/>
              <a:t>The Charge to Leader: </a:t>
            </a:r>
          </a:p>
          <a:p>
            <a:pPr marL="457200" lvl="1" indent="0">
              <a:lnSpc>
                <a:spcPct val="100000"/>
              </a:lnSpc>
              <a:spcBef>
                <a:spcPts val="0"/>
              </a:spcBef>
              <a:buNone/>
            </a:pPr>
            <a:r>
              <a:rPr lang="en-US"/>
              <a:t>1Pet. 5:1   So I exhort the elders among you.. 2  shepherd the flock of God that is among you</a:t>
            </a:r>
            <a:r>
              <a:rPr lang="en-US" u="sng"/>
              <a:t>, exercising oversig</a:t>
            </a:r>
            <a:r>
              <a:rPr lang="en-US"/>
              <a:t>ht,   </a:t>
            </a:r>
            <a:r>
              <a:rPr lang="en-US" u="sng"/>
              <a:t>not under compulsio</a:t>
            </a:r>
            <a:r>
              <a:rPr lang="en-US"/>
              <a:t>n, but willingly, as God would have you; </a:t>
            </a:r>
            <a:r>
              <a:rPr lang="en-US" u="sng"/>
              <a:t>not for shameful gain</a:t>
            </a:r>
            <a:r>
              <a:rPr lang="en-US"/>
              <a:t>, but eagerly; 3 </a:t>
            </a:r>
            <a:r>
              <a:rPr lang="en-US" u="sng"/>
              <a:t>not  domineering </a:t>
            </a:r>
            <a:r>
              <a:rPr lang="en-US"/>
              <a:t>over those in your charge, </a:t>
            </a:r>
            <a:r>
              <a:rPr lang="en-US" u="sng"/>
              <a:t>but  being examples to the flock</a:t>
            </a:r>
            <a:r>
              <a:rPr lang="en-US"/>
              <a:t>.</a:t>
            </a:r>
            <a:r>
              <a:rPr lang="en-US" sz="3600"/>
              <a:t>.</a:t>
            </a:r>
          </a:p>
          <a:p>
            <a:pPr marL="0" indent="0">
              <a:buNone/>
            </a:pPr>
            <a:r>
              <a:rPr lang="en-US" b="1"/>
              <a:t>The Charge to Members</a:t>
            </a:r>
          </a:p>
          <a:p>
            <a:pPr marL="457200" lvl="1" indent="0">
              <a:buNone/>
            </a:pPr>
            <a:r>
              <a:rPr lang="en-US"/>
              <a:t>Heb. 13:7   Remember  your leaders, those who spoke to you the word of God. Consider the outcome of their way of life, and  imitate their faith.</a:t>
            </a:r>
          </a:p>
          <a:p>
            <a:pPr marL="457200" lvl="1" indent="0">
              <a:buNone/>
            </a:pPr>
            <a:r>
              <a:rPr lang="en-US"/>
              <a:t>Heb. 13:17   Obey  your leaders and submit to them,  for they are keeping watch over your souls, as those who will have to  give an account.  Let them do this with joy and not with groaning, for that would be of no advantage to you.</a:t>
            </a:r>
          </a:p>
          <a:p>
            <a:pPr marL="0" indent="0">
              <a:buNone/>
            </a:pPr>
            <a:endParaRPr lang="en-US"/>
          </a:p>
        </p:txBody>
      </p:sp>
      <p:pic>
        <p:nvPicPr>
          <p:cNvPr id="5" name="Picture 4">
            <a:extLst>
              <a:ext uri="{FF2B5EF4-FFF2-40B4-BE49-F238E27FC236}">
                <a16:creationId xmlns:a16="http://schemas.microsoft.com/office/drawing/2014/main" id="{F2592F08-54CD-2A47-B5CE-05A89B27B05A}"/>
              </a:ext>
            </a:extLst>
          </p:cNvPr>
          <p:cNvPicPr>
            <a:picLocks noChangeAspect="1"/>
          </p:cNvPicPr>
          <p:nvPr/>
        </p:nvPicPr>
        <p:blipFill rotWithShape="1">
          <a:blip r:embed="rId2">
            <a:extLst>
              <a:ext uri="{28A0092B-C50C-407E-A947-70E740481C1C}">
                <a14:useLocalDpi xmlns:a14="http://schemas.microsoft.com/office/drawing/2010/main" val="0"/>
              </a:ext>
            </a:extLst>
          </a:blip>
          <a:srcRect r="67188"/>
          <a:stretch/>
        </p:blipFill>
        <p:spPr>
          <a:xfrm>
            <a:off x="-153723" y="0"/>
            <a:ext cx="4000500" cy="6858000"/>
          </a:xfrm>
          <a:prstGeom prst="rect">
            <a:avLst/>
          </a:prstGeom>
        </p:spPr>
      </p:pic>
    </p:spTree>
    <p:extLst>
      <p:ext uri="{BB962C8B-B14F-4D97-AF65-F5344CB8AC3E}">
        <p14:creationId xmlns:p14="http://schemas.microsoft.com/office/powerpoint/2010/main" val="354662793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3917033" y="0"/>
            <a:ext cx="8395501" cy="1014413"/>
          </a:xfrm>
        </p:spPr>
        <p:txBody>
          <a:bodyPr/>
          <a:lstStyle/>
          <a:p>
            <a:r>
              <a:rPr lang="en-US" b="1" dirty="0"/>
              <a:t>Government as “Good News”</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3916449" y="1014413"/>
            <a:ext cx="8275551" cy="5715000"/>
          </a:xfrm>
        </p:spPr>
        <p:txBody>
          <a:bodyPr anchor="t">
            <a:noAutofit/>
          </a:bodyPr>
          <a:lstStyle/>
          <a:p>
            <a:pPr marL="0" lvl="0" indent="0">
              <a:buNone/>
            </a:pPr>
            <a:r>
              <a:rPr lang="en-US" sz="2400" b="1"/>
              <a:t>1 Peter 5:1-5</a:t>
            </a:r>
            <a:endParaRPr lang="en-US" sz="3600" b="1"/>
          </a:p>
          <a:p>
            <a:pPr lvl="1"/>
            <a:r>
              <a:rPr lang="en-US" sz="2000"/>
              <a:t>How does Peter describe church government- as doing what exactly? </a:t>
            </a:r>
            <a:endParaRPr lang="en-US" sz="3200"/>
          </a:p>
          <a:p>
            <a:pPr lvl="1"/>
            <a:r>
              <a:rPr lang="en-US" sz="2000"/>
              <a:t>Notice the “not’s” and the corresponding exhortations to those who are “elders.”  </a:t>
            </a:r>
            <a:endParaRPr lang="en-US" sz="3200"/>
          </a:p>
          <a:p>
            <a:pPr lvl="1"/>
            <a:r>
              <a:rPr lang="en-US" sz="2000"/>
              <a:t>Notice also the exhortation to those who are the recipients of church government</a:t>
            </a:r>
            <a:endParaRPr lang="en-US" sz="3200"/>
          </a:p>
          <a:p>
            <a:pPr lvl="1"/>
            <a:r>
              <a:rPr lang="en-US" sz="2000"/>
              <a:t>How then would government in the spirit of 1 Peter 5 be “good news”? </a:t>
            </a:r>
            <a:endParaRPr lang="en-US" sz="3200"/>
          </a:p>
          <a:p>
            <a:pPr marL="0" lvl="0" indent="0">
              <a:buNone/>
            </a:pPr>
            <a:r>
              <a:rPr lang="en-US" sz="2400" b="1"/>
              <a:t>Hebrews 13:7-17</a:t>
            </a:r>
            <a:endParaRPr lang="en-US" sz="3600" b="1"/>
          </a:p>
          <a:p>
            <a:pPr lvl="1"/>
            <a:r>
              <a:rPr lang="en-US" sz="2000"/>
              <a:t>Notice carefully how vs. 7 and vs. 17 are both directed to the recipients of church government even as to begin and end unified argument?  </a:t>
            </a:r>
            <a:endParaRPr lang="en-US" sz="3200"/>
          </a:p>
          <a:p>
            <a:pPr lvl="1"/>
            <a:r>
              <a:rPr lang="en-US" sz="2000"/>
              <a:t>So what is the point of vs. 8-16  in relation to 7 and 17 do you think? </a:t>
            </a:r>
            <a:endParaRPr lang="en-US" sz="3200"/>
          </a:p>
          <a:p>
            <a:pPr lvl="1"/>
            <a:r>
              <a:rPr lang="en-US" sz="2000"/>
              <a:t>How then does vs. 8-16 explain the conclusion in vs. 17,</a:t>
            </a:r>
          </a:p>
          <a:p>
            <a:pPr lvl="1"/>
            <a:r>
              <a:rPr lang="en-US" sz="2000"/>
              <a:t>What do you think is the relation between the exhortation in vs. 7, and then the context of vs. 8-16?  What are the dangers to the gospel that are in view here and that require church government? </a:t>
            </a:r>
            <a:endParaRPr lang="en-US" sz="4800">
              <a:latin typeface="+mj-lt"/>
            </a:endParaRPr>
          </a:p>
        </p:txBody>
      </p:sp>
      <p:pic>
        <p:nvPicPr>
          <p:cNvPr id="5" name="Picture 4">
            <a:extLst>
              <a:ext uri="{FF2B5EF4-FFF2-40B4-BE49-F238E27FC236}">
                <a16:creationId xmlns:a16="http://schemas.microsoft.com/office/drawing/2014/main" id="{7BE75FED-4940-934C-9D75-7C048D9E7A19}"/>
              </a:ext>
            </a:extLst>
          </p:cNvPr>
          <p:cNvPicPr>
            <a:picLocks noChangeAspect="1"/>
          </p:cNvPicPr>
          <p:nvPr/>
        </p:nvPicPr>
        <p:blipFill rotWithShape="1">
          <a:blip r:embed="rId2">
            <a:extLst>
              <a:ext uri="{28A0092B-C50C-407E-A947-70E740481C1C}">
                <a14:useLocalDpi xmlns:a14="http://schemas.microsoft.com/office/drawing/2010/main" val="0"/>
              </a:ext>
            </a:extLst>
          </a:blip>
          <a:srcRect r="67188"/>
          <a:stretch/>
        </p:blipFill>
        <p:spPr>
          <a:xfrm>
            <a:off x="-83759" y="0"/>
            <a:ext cx="4000500" cy="6858000"/>
          </a:xfrm>
          <a:prstGeom prst="rect">
            <a:avLst/>
          </a:prstGeom>
        </p:spPr>
      </p:pic>
    </p:spTree>
    <p:extLst>
      <p:ext uri="{BB962C8B-B14F-4D97-AF65-F5344CB8AC3E}">
        <p14:creationId xmlns:p14="http://schemas.microsoft.com/office/powerpoint/2010/main" val="21676553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000500" y="304165"/>
            <a:ext cx="8191500" cy="1325563"/>
          </a:xfrm>
        </p:spPr>
        <p:txBody>
          <a:bodyPr>
            <a:normAutofit fontScale="90000"/>
          </a:bodyPr>
          <a:lstStyle/>
          <a:p>
            <a:r>
              <a:rPr lang="en-US" sz="3600" b="1" dirty="0"/>
              <a:t>Argument for Divine appointment of Church Discipline from Scripture:</a:t>
            </a:r>
            <a:br>
              <a:rPr lang="en-US" sz="3600" dirty="0"/>
            </a:br>
            <a:endParaRPr lang="en-US" dirty="0"/>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000500" y="1412012"/>
            <a:ext cx="8131524" cy="5279073"/>
          </a:xfrm>
        </p:spPr>
        <p:txBody>
          <a:bodyPr>
            <a:normAutofit lnSpcReduction="10000"/>
          </a:bodyPr>
          <a:lstStyle/>
          <a:p>
            <a:pPr marL="0" indent="0">
              <a:buNone/>
            </a:pPr>
            <a:r>
              <a:rPr lang="en-US"/>
              <a:t>1. </a:t>
            </a:r>
            <a:r>
              <a:rPr lang="en-US" dirty="0"/>
              <a:t>Direct institution of Church discipline and ecclesiastical censures by Christ Himself:  </a:t>
            </a:r>
          </a:p>
          <a:p>
            <a:pPr marL="457200" lvl="1" indent="0">
              <a:buNone/>
            </a:pPr>
            <a:r>
              <a:rPr lang="en-US" sz="2000" dirty="0"/>
              <a:t>(Matt.16:18ff, Matt.18:15-18, John 20:21-23)</a:t>
            </a:r>
            <a:endParaRPr lang="en-US" dirty="0"/>
          </a:p>
          <a:p>
            <a:pPr marL="0" indent="0">
              <a:buNone/>
            </a:pPr>
            <a:r>
              <a:rPr lang="en-US" dirty="0"/>
              <a:t>2. Apostolic practice as foundation : </a:t>
            </a:r>
          </a:p>
          <a:p>
            <a:pPr marL="457200" lvl="1" indent="0">
              <a:buNone/>
            </a:pPr>
            <a:r>
              <a:rPr lang="en-US" dirty="0"/>
              <a:t>(Eph.2:20, 1 Cor.4:18-21; 5:1-13, 2 Cor. 2:1-10; 7:8-12;, 10:2-8; 13:2-10, 1 Tim..1:19-20)</a:t>
            </a:r>
          </a:p>
          <a:p>
            <a:pPr marL="0" indent="0">
              <a:buNone/>
            </a:pPr>
            <a:r>
              <a:rPr lang="en-US" dirty="0"/>
              <a:t>3. Directions given in Scripture for the manner of its exercise:</a:t>
            </a:r>
          </a:p>
          <a:p>
            <a:pPr marL="457200" lvl="1" indent="0">
              <a:buNone/>
            </a:pPr>
            <a:r>
              <a:rPr lang="en-US" dirty="0"/>
              <a:t>(1 Tim. 5:20; 2 Tim.2:24-26, Jude 23, Tit. 3:10;  2 Thess.6-14ff</a:t>
            </a:r>
          </a:p>
          <a:p>
            <a:pPr marL="0" indent="0">
              <a:buNone/>
            </a:pPr>
            <a:r>
              <a:rPr lang="en-US" dirty="0"/>
              <a:t>4. Directions given in Scripture for the manner of its reception:</a:t>
            </a:r>
          </a:p>
          <a:p>
            <a:pPr marL="457200" lvl="1" indent="0">
              <a:buNone/>
            </a:pPr>
            <a:r>
              <a:rPr lang="en-US" dirty="0"/>
              <a:t>(Hebrews 13:17ff, Romans 13:1-4, 1 Peter 5:5)</a:t>
            </a:r>
          </a:p>
          <a:p>
            <a:pPr marL="0" indent="0">
              <a:buNone/>
            </a:pPr>
            <a:endParaRPr lang="en-US" dirty="0">
              <a:latin typeface="+mj-lt"/>
            </a:endParaRPr>
          </a:p>
        </p:txBody>
      </p:sp>
      <p:pic>
        <p:nvPicPr>
          <p:cNvPr id="5" name="Picture 4">
            <a:extLst>
              <a:ext uri="{FF2B5EF4-FFF2-40B4-BE49-F238E27FC236}">
                <a16:creationId xmlns:a16="http://schemas.microsoft.com/office/drawing/2014/main" id="{D7D80781-CDCA-0E48-8AD3-F74A7747D16B}"/>
              </a:ext>
            </a:extLst>
          </p:cNvPr>
          <p:cNvPicPr>
            <a:picLocks noChangeAspect="1"/>
          </p:cNvPicPr>
          <p:nvPr/>
        </p:nvPicPr>
        <p:blipFill rotWithShape="1">
          <a:blip r:embed="rId2">
            <a:extLst>
              <a:ext uri="{28A0092B-C50C-407E-A947-70E740481C1C}">
                <a14:useLocalDpi xmlns:a14="http://schemas.microsoft.com/office/drawing/2010/main" val="0"/>
              </a:ext>
            </a:extLst>
          </a:blip>
          <a:srcRect r="67188"/>
          <a:stretch/>
        </p:blipFill>
        <p:spPr>
          <a:xfrm>
            <a:off x="0" y="0"/>
            <a:ext cx="4000500" cy="6858000"/>
          </a:xfrm>
          <a:prstGeom prst="rect">
            <a:avLst/>
          </a:prstGeom>
        </p:spPr>
      </p:pic>
    </p:spTree>
    <p:extLst>
      <p:ext uri="{BB962C8B-B14F-4D97-AF65-F5344CB8AC3E}">
        <p14:creationId xmlns:p14="http://schemas.microsoft.com/office/powerpoint/2010/main" val="128197063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141694" y="304165"/>
            <a:ext cx="8050306" cy="1325563"/>
          </a:xfrm>
        </p:spPr>
        <p:txBody>
          <a:bodyPr>
            <a:normAutofit/>
          </a:bodyPr>
          <a:lstStyle/>
          <a:p>
            <a:r>
              <a:rPr lang="en-US" sz="4800" b="1"/>
              <a:t>Three Goals of Discipline</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141694" y="1629728"/>
            <a:ext cx="7980636" cy="5228272"/>
          </a:xfrm>
        </p:spPr>
        <p:txBody>
          <a:bodyPr>
            <a:normAutofit/>
          </a:bodyPr>
          <a:lstStyle/>
          <a:p>
            <a:pPr marL="0" indent="0">
              <a:buNone/>
            </a:pPr>
            <a:endParaRPr lang="en-US" sz="4400" b="1" baseline="30000">
              <a:solidFill>
                <a:srgbClr val="000000"/>
              </a:solidFill>
              <a:latin typeface="Cochin" panose="02000603020000020003" pitchFamily="2" charset="0"/>
            </a:endParaRPr>
          </a:p>
          <a:p>
            <a:pPr marL="0" indent="0">
              <a:buNone/>
            </a:pPr>
            <a:r>
              <a:rPr lang="en-US" sz="3600" dirty="0"/>
              <a:t>1. </a:t>
            </a:r>
            <a:r>
              <a:rPr lang="en-US" sz="3600" u="sng" dirty="0"/>
              <a:t>Glory </a:t>
            </a:r>
            <a:r>
              <a:rPr lang="en-US" sz="3600" dirty="0"/>
              <a:t>of God and honor of religion</a:t>
            </a:r>
          </a:p>
          <a:p>
            <a:pPr marL="457200" lvl="1" indent="0">
              <a:buNone/>
            </a:pPr>
            <a:r>
              <a:rPr lang="en-US" sz="3200" dirty="0"/>
              <a:t>(1 Cor.6:20, Eph. 3:20-21)</a:t>
            </a:r>
          </a:p>
          <a:p>
            <a:pPr marL="0" indent="0">
              <a:buNone/>
            </a:pPr>
            <a:r>
              <a:rPr lang="en-US" sz="3600" dirty="0"/>
              <a:t>2. </a:t>
            </a:r>
            <a:r>
              <a:rPr lang="en-US" sz="3600" u="sng" dirty="0"/>
              <a:t>Purity </a:t>
            </a:r>
            <a:r>
              <a:rPr lang="en-US" sz="3600" dirty="0"/>
              <a:t>of Church</a:t>
            </a:r>
          </a:p>
          <a:p>
            <a:pPr marL="457200" lvl="1" indent="0">
              <a:buNone/>
            </a:pPr>
            <a:r>
              <a:rPr lang="en-US" sz="3200" dirty="0"/>
              <a:t>(1 Cor. 5:6-8)</a:t>
            </a:r>
          </a:p>
          <a:p>
            <a:pPr marL="0" indent="0">
              <a:buNone/>
            </a:pPr>
            <a:r>
              <a:rPr lang="en-US" sz="3600" dirty="0"/>
              <a:t>3.</a:t>
            </a:r>
            <a:r>
              <a:rPr lang="en-US" sz="3600" u="sng" dirty="0"/>
              <a:t> Reclamation </a:t>
            </a:r>
            <a:r>
              <a:rPr lang="en-US" sz="3600" dirty="0"/>
              <a:t>of the wayward:</a:t>
            </a:r>
          </a:p>
          <a:p>
            <a:pPr marL="457200" lvl="1" indent="0">
              <a:buNone/>
            </a:pPr>
            <a:r>
              <a:rPr lang="en-US" sz="3200" dirty="0"/>
              <a:t>(Mt.18:15-20, 1 Cor. 5:5, 2 Tim.2:24-26</a:t>
            </a:r>
          </a:p>
          <a:p>
            <a:pPr marL="0" indent="0">
              <a:buNone/>
            </a:pPr>
            <a:endParaRPr lang="en-US" sz="4400" dirty="0">
              <a:latin typeface="+mj-lt"/>
            </a:endParaRPr>
          </a:p>
        </p:txBody>
      </p:sp>
      <p:pic>
        <p:nvPicPr>
          <p:cNvPr id="6" name="Picture 5">
            <a:extLst>
              <a:ext uri="{FF2B5EF4-FFF2-40B4-BE49-F238E27FC236}">
                <a16:creationId xmlns:a16="http://schemas.microsoft.com/office/drawing/2014/main" id="{2277ACEE-5070-E941-BF4A-F449AFF976E6}"/>
              </a:ext>
            </a:extLst>
          </p:cNvPr>
          <p:cNvPicPr>
            <a:picLocks noChangeAspect="1"/>
          </p:cNvPicPr>
          <p:nvPr/>
        </p:nvPicPr>
        <p:blipFill rotWithShape="1">
          <a:blip r:embed="rId2">
            <a:extLst>
              <a:ext uri="{28A0092B-C50C-407E-A947-70E740481C1C}">
                <a14:useLocalDpi xmlns:a14="http://schemas.microsoft.com/office/drawing/2010/main" val="0"/>
              </a:ext>
            </a:extLst>
          </a:blip>
          <a:srcRect r="67188"/>
          <a:stretch/>
        </p:blipFill>
        <p:spPr>
          <a:xfrm>
            <a:off x="0" y="0"/>
            <a:ext cx="4000500" cy="6858000"/>
          </a:xfrm>
          <a:prstGeom prst="rect">
            <a:avLst/>
          </a:prstGeom>
        </p:spPr>
      </p:pic>
    </p:spTree>
    <p:extLst>
      <p:ext uri="{BB962C8B-B14F-4D97-AF65-F5344CB8AC3E}">
        <p14:creationId xmlns:p14="http://schemas.microsoft.com/office/powerpoint/2010/main" val="105042423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000500" y="-160292"/>
            <a:ext cx="8191500" cy="1325563"/>
          </a:xfrm>
        </p:spPr>
        <p:txBody>
          <a:bodyPr>
            <a:normAutofit/>
          </a:bodyPr>
          <a:lstStyle/>
          <a:p>
            <a:r>
              <a:rPr lang="en-US" sz="4000" b="1"/>
              <a:t>Three Goals of Discipline</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159624" y="1165271"/>
            <a:ext cx="7972400" cy="5228272"/>
          </a:xfrm>
        </p:spPr>
        <p:txBody>
          <a:bodyPr>
            <a:normAutofit lnSpcReduction="10000"/>
          </a:bodyPr>
          <a:lstStyle/>
          <a:p>
            <a:pPr marL="0" indent="0">
              <a:buNone/>
            </a:pPr>
            <a:r>
              <a:rPr lang="en-US" sz="2000"/>
              <a:t>1. </a:t>
            </a:r>
            <a:r>
              <a:rPr lang="en-US" sz="2000" dirty="0"/>
              <a:t>The </a:t>
            </a:r>
            <a:r>
              <a:rPr lang="en-US" sz="2000" u="sng" dirty="0"/>
              <a:t>positive </a:t>
            </a:r>
            <a:r>
              <a:rPr lang="en-US" sz="2000" dirty="0"/>
              <a:t>Dimension: "teaching to observe all that Jesus commanded</a:t>
            </a:r>
          </a:p>
          <a:p>
            <a:pPr lvl="1"/>
            <a:r>
              <a:rPr lang="en-US" sz="1800" dirty="0"/>
              <a:t>Instruction, Catechism, Corporate Worship, Godly example,  Sacraments,  Other?) ” </a:t>
            </a:r>
          </a:p>
          <a:p>
            <a:pPr lvl="1"/>
            <a:r>
              <a:rPr lang="en-US" sz="1800" dirty="0"/>
              <a:t>Matt. 28:18-20,  1 Tim.4:6-16</a:t>
            </a:r>
          </a:p>
          <a:p>
            <a:pPr marL="0" indent="0">
              <a:buNone/>
            </a:pPr>
            <a:r>
              <a:rPr lang="en-US" sz="2000" dirty="0"/>
              <a:t>2. The </a:t>
            </a:r>
            <a:r>
              <a:rPr lang="en-US" sz="2000" u="sng" dirty="0"/>
              <a:t>prevenient </a:t>
            </a:r>
            <a:r>
              <a:rPr lang="en-US" sz="2000" i="1" dirty="0"/>
              <a:t> </a:t>
            </a:r>
            <a:r>
              <a:rPr lang="en-US" sz="2000" dirty="0"/>
              <a:t>dimension: "watching over souls to prevent their going astray. </a:t>
            </a:r>
          </a:p>
          <a:p>
            <a:pPr lvl="1"/>
            <a:r>
              <a:rPr lang="en-US" sz="1800" dirty="0"/>
              <a:t>Regular Visitations,  Prayers</a:t>
            </a:r>
          </a:p>
          <a:p>
            <a:pPr lvl="1"/>
            <a:r>
              <a:rPr lang="en-US" sz="1800" dirty="0"/>
              <a:t>Heb. 13:17,  1 Peter 5:1-4</a:t>
            </a:r>
          </a:p>
          <a:p>
            <a:pPr marL="0" indent="0">
              <a:buNone/>
            </a:pPr>
            <a:r>
              <a:rPr lang="en-US" sz="2000" dirty="0"/>
              <a:t>3. The </a:t>
            </a:r>
            <a:r>
              <a:rPr lang="en-US" sz="2000" u="sng" dirty="0"/>
              <a:t>remedial</a:t>
            </a:r>
            <a:r>
              <a:rPr lang="en-US" sz="2000" dirty="0"/>
              <a:t> dimension: "correcting or pronouncing judgment on the wayward."</a:t>
            </a:r>
          </a:p>
          <a:p>
            <a:pPr lvl="1"/>
            <a:r>
              <a:rPr lang="en-US" sz="1800" dirty="0"/>
              <a:t>Private stage: "go and point out the fault when the two of you are alone.'</a:t>
            </a:r>
          </a:p>
          <a:p>
            <a:pPr lvl="1"/>
            <a:r>
              <a:rPr lang="en-US" sz="1800" dirty="0"/>
              <a:t>Arbitration stage: "But if you are not listened to, take one or two others along with you"  (note: who one takes must be carefully considered as one who is a </a:t>
            </a:r>
            <a:r>
              <a:rPr lang="en-US" sz="1800" dirty="0" err="1"/>
              <a:t>christian</a:t>
            </a:r>
            <a:r>
              <a:rPr lang="en-US" sz="1800" dirty="0"/>
              <a:t> witness and is in him/herself a mature and responsible Christian.  Preferably an officer of the church.)</a:t>
            </a:r>
          </a:p>
          <a:p>
            <a:pPr lvl="1"/>
            <a:r>
              <a:rPr lang="en-US" sz="1800" dirty="0"/>
              <a:t>Ecclesiastical/formal stage: "If the member refuses to listen to them, tell it to the church."  (Note: "church" in Mt. 18 refers to ruling/ judicial courts.  See previous study on "church.")</a:t>
            </a:r>
          </a:p>
          <a:p>
            <a:pPr marL="914400" lvl="2" indent="0">
              <a:buNone/>
            </a:pPr>
            <a:r>
              <a:rPr lang="en-US" sz="1600" dirty="0"/>
              <a:t>1 Cor. 5,  2 Tim. 2:24-26,  1 Tim. 1:19-20</a:t>
            </a:r>
          </a:p>
          <a:p>
            <a:pPr marL="0" indent="0">
              <a:buNone/>
            </a:pPr>
            <a:endParaRPr lang="en-US" sz="4400" dirty="0">
              <a:latin typeface="+mj-lt"/>
            </a:endParaRPr>
          </a:p>
        </p:txBody>
      </p:sp>
      <p:pic>
        <p:nvPicPr>
          <p:cNvPr id="5" name="Picture 4">
            <a:extLst>
              <a:ext uri="{FF2B5EF4-FFF2-40B4-BE49-F238E27FC236}">
                <a16:creationId xmlns:a16="http://schemas.microsoft.com/office/drawing/2014/main" id="{4BA614A8-50B8-CF49-AEBB-275839A0FC93}"/>
              </a:ext>
            </a:extLst>
          </p:cNvPr>
          <p:cNvPicPr>
            <a:picLocks noChangeAspect="1"/>
          </p:cNvPicPr>
          <p:nvPr/>
        </p:nvPicPr>
        <p:blipFill rotWithShape="1">
          <a:blip r:embed="rId2">
            <a:extLst>
              <a:ext uri="{28A0092B-C50C-407E-A947-70E740481C1C}">
                <a14:useLocalDpi xmlns:a14="http://schemas.microsoft.com/office/drawing/2010/main" val="0"/>
              </a:ext>
            </a:extLst>
          </a:blip>
          <a:srcRect r="67188"/>
          <a:stretch/>
        </p:blipFill>
        <p:spPr>
          <a:xfrm>
            <a:off x="0" y="0"/>
            <a:ext cx="4000500" cy="6858000"/>
          </a:xfrm>
          <a:prstGeom prst="rect">
            <a:avLst/>
          </a:prstGeom>
        </p:spPr>
      </p:pic>
    </p:spTree>
    <p:extLst>
      <p:ext uri="{BB962C8B-B14F-4D97-AF65-F5344CB8AC3E}">
        <p14:creationId xmlns:p14="http://schemas.microsoft.com/office/powerpoint/2010/main" val="26239000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6350" y="295384"/>
            <a:ext cx="12192000" cy="959890"/>
          </a:xfrm>
        </p:spPr>
        <p:txBody>
          <a:bodyPr/>
          <a:lstStyle/>
          <a:p>
            <a:pPr algn="ctr"/>
            <a:r>
              <a:rPr lang="en-US" dirty="0">
                <a:solidFill>
                  <a:schemeClr val="bg1"/>
                </a:solidFill>
                <a:latin typeface="Century Gothic" charset="0"/>
                <a:ea typeface="Century Gothic" charset="0"/>
                <a:cs typeface="Century Gothic" charset="0"/>
              </a:rPr>
              <a:t>PROCESS FOR JOINING </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1240221" y="5062429"/>
            <a:ext cx="9785132" cy="1500187"/>
          </a:xfrm>
        </p:spPr>
        <p:txBody>
          <a:bodyPr>
            <a:normAutofit/>
          </a:bodyPr>
          <a:lstStyle/>
          <a:p>
            <a:pPr algn="ctr"/>
            <a:r>
              <a:rPr lang="en-US" sz="3200" dirty="0">
                <a:solidFill>
                  <a:schemeClr val="bg1"/>
                </a:solidFill>
                <a:latin typeface="Franklin Gothic Book" charset="0"/>
                <a:ea typeface="Franklin Gothic Book" charset="0"/>
                <a:cs typeface="Franklin Gothic Book" charset="0"/>
              </a:rPr>
              <a:t>“Sealing the Deal” (Five Steps) </a:t>
            </a:r>
          </a:p>
        </p:txBody>
      </p:sp>
    </p:spTree>
    <p:extLst>
      <p:ext uri="{BB962C8B-B14F-4D97-AF65-F5344CB8AC3E}">
        <p14:creationId xmlns:p14="http://schemas.microsoft.com/office/powerpoint/2010/main" val="425022519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 b="36"/>
          <a:stretch/>
        </p:blipFill>
        <p:spPr>
          <a:xfrm>
            <a:off x="-4243" y="10"/>
            <a:ext cx="12196243" cy="6857990"/>
          </a:xfrm>
          <a:prstGeom prst="rect">
            <a:avLst/>
          </a:prstGeom>
        </p:spPr>
      </p:pic>
      <p:sp>
        <p:nvSpPr>
          <p:cNvPr id="9" name="Rectangle 8">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Freeform: Shape 10">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977908" y="1999689"/>
            <a:ext cx="4248318" cy="1952947"/>
          </a:xfrm>
          <a:noFill/>
        </p:spPr>
        <p:txBody>
          <a:bodyPr vert="horz" lIns="91440" tIns="45720" rIns="91440" bIns="45720" rtlCol="0" anchor="ctr">
            <a:normAutofit/>
          </a:bodyPr>
          <a:lstStyle/>
          <a:p>
            <a:pPr algn="ctr"/>
            <a:r>
              <a:rPr lang="en-US" sz="5400" b="1" dirty="0"/>
              <a:t>Step 1: </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2019491" y="4037389"/>
            <a:ext cx="2791048" cy="915772"/>
          </a:xfrm>
          <a:noFill/>
        </p:spPr>
        <p:txBody>
          <a:bodyPr vert="horz" lIns="91440" tIns="45720" rIns="91440" bIns="45720" rtlCol="0">
            <a:normAutofit fontScale="85000" lnSpcReduction="20000"/>
          </a:bodyPr>
          <a:lstStyle/>
          <a:p>
            <a:pPr algn="ctr"/>
            <a:r>
              <a:rPr lang="en-US" dirty="0">
                <a:solidFill>
                  <a:schemeClr val="tx1"/>
                </a:solidFill>
              </a:rPr>
              <a:t>Review CPC’s  Five Commitments To You</a:t>
            </a:r>
          </a:p>
          <a:p>
            <a:pPr algn="ctr"/>
            <a:r>
              <a:rPr lang="en-US" dirty="0">
                <a:solidFill>
                  <a:schemeClr val="tx1"/>
                </a:solidFill>
              </a:rPr>
              <a:t>(See below Slides)</a:t>
            </a:r>
          </a:p>
        </p:txBody>
      </p:sp>
      <p:sp>
        <p:nvSpPr>
          <p:cNvPr id="13" name="Freeform: Shape 12">
            <a:extLst>
              <a:ext uri="{FF2B5EF4-FFF2-40B4-BE49-F238E27FC236}">
                <a16:creationId xmlns:a16="http://schemas.microsoft.com/office/drawing/2014/main" id="{B1ECBAC9-8FF8-4D44-BD49-6B81C3816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2"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0F234A-713C-4B90-B43E-8F10C8B67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2C8816B-132C-4433-807D-BE8737D460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0" y="5609070"/>
            <a:ext cx="780052" cy="747280"/>
            <a:chOff x="7011922" y="4095164"/>
            <a:chExt cx="1203067" cy="1152523"/>
          </a:xfrm>
        </p:grpSpPr>
        <p:sp>
          <p:nvSpPr>
            <p:cNvPr id="18" name="Rectangle 17">
              <a:extLst>
                <a:ext uri="{FF2B5EF4-FFF2-40B4-BE49-F238E27FC236}">
                  <a16:creationId xmlns:a16="http://schemas.microsoft.com/office/drawing/2014/main" id="{3D9E8922-1B3D-4020-A05C-C539C0C550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8064EBB-920B-4259-AC3A-6F286FAF21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3FE43375-339B-4A67-BEC7-44D202CA1F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22" name="Rectangle 21">
              <a:extLst>
                <a:ext uri="{FF2B5EF4-FFF2-40B4-BE49-F238E27FC236}">
                  <a16:creationId xmlns:a16="http://schemas.microsoft.com/office/drawing/2014/main" id="{52329D9A-3D48-4B69-939D-2A480F147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D5CC4CB-7B78-480A-A0AE-A8A35C08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89DECC1B-0AAB-435F-81AE-4C770DACC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7" y="6047150"/>
            <a:ext cx="1636826" cy="818414"/>
            <a:chOff x="8085870" y="5837885"/>
            <a:chExt cx="2055357" cy="1027679"/>
          </a:xfrm>
        </p:grpSpPr>
        <p:sp>
          <p:nvSpPr>
            <p:cNvPr id="26" name="Rectangle 25">
              <a:extLst>
                <a:ext uri="{FF2B5EF4-FFF2-40B4-BE49-F238E27FC236}">
                  <a16:creationId xmlns:a16="http://schemas.microsoft.com/office/drawing/2014/main" id="{DC580C66-5435-4F00-873E-679D3D5049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B4AFD177-1A38-4FAE-87D4-840AE22C86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068521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643466" y="321734"/>
            <a:ext cx="6891187" cy="1135737"/>
          </a:xfrm>
        </p:spPr>
        <p:txBody>
          <a:bodyPr>
            <a:normAutofit/>
          </a:bodyPr>
          <a:lstStyle/>
          <a:p>
            <a:br>
              <a:rPr lang="en-US" sz="2500" b="1" u="sng" dirty="0"/>
            </a:br>
            <a:r>
              <a:rPr lang="en-US" sz="2500" b="1" dirty="0"/>
              <a:t>1. We are committed to the Old and New Testament Scriptures as our only rule of faith and practice. </a:t>
            </a:r>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1226059" y="1782981"/>
            <a:ext cx="6308595" cy="4393982"/>
          </a:xfrm>
        </p:spPr>
        <p:txBody>
          <a:bodyPr>
            <a:normAutofit/>
          </a:bodyPr>
          <a:lstStyle/>
          <a:p>
            <a:pPr marL="0" indent="0">
              <a:buNone/>
            </a:pPr>
            <a:r>
              <a:rPr lang="en-US" sz="2000">
                <a:latin typeface="+mj-lt"/>
              </a:rPr>
              <a:t>While believing that God powerfully manifests his infinite glory in a general way through creation, our Christian faith and practice is grounded in God’s works of redemption in history as explained to us through the divinely appointed means of inspired Scripture.  </a:t>
            </a:r>
            <a:r>
              <a:rPr lang="en-US" sz="2000" dirty="0">
                <a:latin typeface="+mj-lt"/>
              </a:rPr>
              <a:t>We believe that all things necessary for salvation are sufficiently revealed to us by the Holy Spirit speaking through the Scriptures of the Old and New Testaments.   We believe also that all special revelation has ceased until the next and final redemptive act of God in history when Christ will return to judge the living and the dead.  It is, therefore, our ambition to teach the whole counsel of God’s word, neither adding to, nor subtracting from anything contained within it, recognizing no other source for divine revelation, whether by ecclesiastical traditions or private revelations. </a:t>
            </a:r>
          </a:p>
          <a:p>
            <a:pPr marL="0" indent="0">
              <a:buNone/>
            </a:pPr>
            <a:endParaRPr lang="en-US" sz="2000" dirty="0">
              <a:latin typeface="+mj-lt"/>
            </a:endParaRPr>
          </a:p>
          <a:p>
            <a:pPr marL="0" indent="0">
              <a:buNone/>
            </a:pPr>
            <a:endParaRPr lang="en-US" sz="2000" dirty="0">
              <a:latin typeface="+mj-lt"/>
            </a:endParaRPr>
          </a:p>
          <a:p>
            <a:pPr marL="0" indent="0">
              <a:buNone/>
            </a:pPr>
            <a:endParaRPr lang="en-US" sz="2000" dirty="0">
              <a:latin typeface="+mj-lt"/>
            </a:endParaRPr>
          </a:p>
        </p:txBody>
      </p:sp>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8" r="66867"/>
          <a:stretch/>
        </p:blipFill>
        <p:spPr>
          <a:xfrm>
            <a:off x="7746652" y="-4136"/>
            <a:ext cx="4052782" cy="6857990"/>
          </a:xfrm>
          <a:prstGeom prst="rect">
            <a:avLst/>
          </a:prstGeom>
        </p:spPr>
      </p:pic>
      <p:grpSp>
        <p:nvGrpSpPr>
          <p:cNvPr id="17" name="Group 16">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7"/>
            <a:ext cx="1068867" cy="2126624"/>
            <a:chOff x="10918968" y="713127"/>
            <a:chExt cx="1273032" cy="2532832"/>
          </a:xfrm>
        </p:grpSpPr>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BC005E49-157B-FD4B-BE8F-362B06AECA57}"/>
              </a:ext>
            </a:extLst>
          </p:cNvPr>
          <p:cNvSpPr txBox="1"/>
          <p:nvPr/>
        </p:nvSpPr>
        <p:spPr>
          <a:xfrm>
            <a:off x="1031964" y="1343818"/>
            <a:ext cx="2586447" cy="723275"/>
          </a:xfrm>
          <a:prstGeom prst="rect">
            <a:avLst/>
          </a:prstGeom>
          <a:noFill/>
        </p:spPr>
        <p:txBody>
          <a:bodyPr wrap="square" rtlCol="0">
            <a:spAutoFit/>
          </a:bodyPr>
          <a:lstStyle/>
          <a:p>
            <a:pPr>
              <a:spcAft>
                <a:spcPts val="600"/>
              </a:spcAft>
            </a:pPr>
            <a:endParaRPr lang="en-US"/>
          </a:p>
          <a:p>
            <a:pPr>
              <a:spcAft>
                <a:spcPts val="600"/>
              </a:spcAft>
            </a:pPr>
            <a:endParaRPr lang="en-US"/>
          </a:p>
        </p:txBody>
      </p:sp>
    </p:spTree>
    <p:extLst>
      <p:ext uri="{BB962C8B-B14F-4D97-AF65-F5344CB8AC3E}">
        <p14:creationId xmlns:p14="http://schemas.microsoft.com/office/powerpoint/2010/main" val="2878002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643466" y="321734"/>
            <a:ext cx="6891187" cy="1135737"/>
          </a:xfrm>
        </p:spPr>
        <p:txBody>
          <a:bodyPr>
            <a:normAutofit/>
          </a:bodyPr>
          <a:lstStyle/>
          <a:p>
            <a:br>
              <a:rPr lang="en-US" sz="2500" b="1" u="sng"/>
            </a:br>
            <a:r>
              <a:rPr lang="en-US" sz="2500" b="1"/>
              <a:t>Word (Covenant)) As An </a:t>
            </a:r>
            <a:br>
              <a:rPr lang="en-US" sz="2500" b="1"/>
            </a:br>
            <a:r>
              <a:rPr lang="en-US" sz="2500" b="1"/>
              <a:t>Essential Element Of The Gospel</a:t>
            </a:r>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643467" y="1782981"/>
            <a:ext cx="6891187" cy="4393982"/>
          </a:xfrm>
        </p:spPr>
        <p:txBody>
          <a:bodyPr>
            <a:normAutofit/>
          </a:bodyPr>
          <a:lstStyle/>
          <a:p>
            <a:pPr marL="0" indent="0">
              <a:buNone/>
            </a:pPr>
            <a:r>
              <a:rPr lang="en-US" sz="1900" b="1">
                <a:latin typeface="+mj-lt"/>
                <a:cs typeface="Arial" panose="020B0604020202020204" pitchFamily="34" charset="0"/>
              </a:rPr>
              <a:t>Without covenant</a:t>
            </a:r>
            <a:r>
              <a:rPr lang="en-US" sz="1900">
                <a:latin typeface="+mj-lt"/>
                <a:cs typeface="Arial" panose="020B0604020202020204" pitchFamily="34" charset="0"/>
              </a:rPr>
              <a:t>, there can be no justification (forgiveness) by grace through faith alone as applied to our relation to God.  </a:t>
            </a:r>
          </a:p>
          <a:p>
            <a:pPr lvl="1"/>
            <a:r>
              <a:rPr lang="en-US" sz="1900">
                <a:latin typeface="+mj-lt"/>
                <a:cs typeface="Arial" panose="020B0604020202020204" pitchFamily="34" charset="0"/>
              </a:rPr>
              <a:t>Our creation itself is under the terms of the covenant (c.f. Gen 2:16) such that we remain right with God by “works of the law” (e.g .covenant). </a:t>
            </a:r>
          </a:p>
          <a:p>
            <a:pPr lvl="1"/>
            <a:r>
              <a:rPr lang="en-US" sz="1900">
                <a:latin typeface="+mj-lt"/>
                <a:cs typeface="Arial" panose="020B0604020202020204" pitchFamily="34" charset="0"/>
              </a:rPr>
              <a:t>And because of the “fall” (Gen 3:6-7) no person can fulfill the works of the law and be justified in God’s sight.  (Rom 3:20) </a:t>
            </a:r>
          </a:p>
          <a:p>
            <a:pPr lvl="1"/>
            <a:r>
              <a:rPr lang="en-US" sz="1900">
                <a:latin typeface="+mj-lt"/>
                <a:cs typeface="Arial" panose="020B0604020202020204" pitchFamily="34" charset="0"/>
              </a:rPr>
              <a:t>Grace, by definition, cannot be earned but must be freely given.   (Rom. 6:23)</a:t>
            </a:r>
          </a:p>
          <a:p>
            <a:pPr lvl="1"/>
            <a:r>
              <a:rPr lang="en-US" sz="1900">
                <a:latin typeface="+mj-lt"/>
                <a:cs typeface="Arial" panose="020B0604020202020204" pitchFamily="34" charset="0"/>
              </a:rPr>
              <a:t>And yet by the terms of the covenant Christ is legally appointed by God to represent us in satisfying the covenant as our ‘covenant executor.”  (Rom 5:15-21)</a:t>
            </a:r>
          </a:p>
          <a:p>
            <a:pPr lvl="1"/>
            <a:r>
              <a:rPr lang="en-US" sz="1900">
                <a:latin typeface="+mj-lt"/>
                <a:cs typeface="Arial" panose="020B0604020202020204" pitchFamily="34" charset="0"/>
              </a:rPr>
              <a:t>By this transaction, we are “legally” justified in Christ by grace such as to be  set free from the fear of God’s righteous condemnation. (Rom 8:1ff)</a:t>
            </a:r>
          </a:p>
          <a:p>
            <a:pPr marL="457200" lvl="1" indent="0">
              <a:buNone/>
            </a:pPr>
            <a:endParaRPr lang="en-US" sz="1900">
              <a:latin typeface="+mj-lt"/>
              <a:cs typeface="Arial" panose="020B0604020202020204" pitchFamily="34" charset="0"/>
            </a:endParaRPr>
          </a:p>
          <a:p>
            <a:pPr marL="0" indent="0">
              <a:buNone/>
            </a:pPr>
            <a:endParaRPr lang="en-US" sz="1900">
              <a:latin typeface="+mj-lt"/>
            </a:endParaRPr>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108" r="66867"/>
          <a:stretch/>
        </p:blipFill>
        <p:spPr>
          <a:xfrm>
            <a:off x="7746652" y="-4136"/>
            <a:ext cx="4052782" cy="6857990"/>
          </a:xfrm>
          <a:prstGeom prst="rect">
            <a:avLst/>
          </a:prstGeom>
        </p:spPr>
      </p:pic>
      <p:grpSp>
        <p:nvGrpSpPr>
          <p:cNvPr id="18" name="Group 17">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7"/>
            <a:ext cx="1068867" cy="2126624"/>
            <a:chOff x="10918968" y="713127"/>
            <a:chExt cx="1273032" cy="2532832"/>
          </a:xfrm>
        </p:grpSpPr>
        <p:sp>
          <p:nvSpPr>
            <p:cNvPr id="19" name="Rectangle 1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BC005E49-157B-FD4B-BE8F-362B06AECA57}"/>
              </a:ext>
            </a:extLst>
          </p:cNvPr>
          <p:cNvSpPr txBox="1"/>
          <p:nvPr/>
        </p:nvSpPr>
        <p:spPr>
          <a:xfrm>
            <a:off x="1031964" y="1343818"/>
            <a:ext cx="2586447" cy="723275"/>
          </a:xfrm>
          <a:prstGeom prst="rect">
            <a:avLst/>
          </a:prstGeom>
          <a:noFill/>
        </p:spPr>
        <p:txBody>
          <a:bodyPr wrap="square" rtlCol="0">
            <a:spAutoFit/>
          </a:bodyPr>
          <a:lstStyle/>
          <a:p>
            <a:pPr>
              <a:spcAft>
                <a:spcPts val="600"/>
              </a:spcAft>
            </a:pPr>
            <a:endParaRPr lang="en-US"/>
          </a:p>
          <a:p>
            <a:pPr>
              <a:spcAft>
                <a:spcPts val="600"/>
              </a:spcAft>
            </a:pPr>
            <a:endParaRPr lang="en-US"/>
          </a:p>
        </p:txBody>
      </p:sp>
    </p:spTree>
    <p:extLst>
      <p:ext uri="{BB962C8B-B14F-4D97-AF65-F5344CB8AC3E}">
        <p14:creationId xmlns:p14="http://schemas.microsoft.com/office/powerpoint/2010/main" val="2924302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2617-2678-744C-A5CE-DE73FA159371}"/>
              </a:ext>
            </a:extLst>
          </p:cNvPr>
          <p:cNvSpPr>
            <a:spLocks noGrp="1"/>
          </p:cNvSpPr>
          <p:nvPr>
            <p:ph type="title"/>
          </p:nvPr>
        </p:nvSpPr>
        <p:spPr/>
        <p:txBody>
          <a:bodyPr/>
          <a:lstStyle/>
          <a:p>
            <a:r>
              <a:rPr lang="en-US" b="1" dirty="0"/>
              <a:t>Session 2: Our Identity</a:t>
            </a:r>
          </a:p>
        </p:txBody>
      </p:sp>
    </p:spTree>
    <p:extLst>
      <p:ext uri="{BB962C8B-B14F-4D97-AF65-F5344CB8AC3E}">
        <p14:creationId xmlns:p14="http://schemas.microsoft.com/office/powerpoint/2010/main" val="247350902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643466" y="321734"/>
            <a:ext cx="6891187" cy="1135737"/>
          </a:xfrm>
        </p:spPr>
        <p:txBody>
          <a:bodyPr>
            <a:normAutofit fontScale="90000"/>
          </a:bodyPr>
          <a:lstStyle/>
          <a:p>
            <a:br>
              <a:rPr lang="en-US" sz="1700" b="1" u="sng" dirty="0"/>
            </a:br>
            <a:r>
              <a:rPr lang="en-US" sz="2500" b="1" dirty="0"/>
              <a:t>2. We are committed to reading scripture with the Church throughout the ages as summarized in the historic Westminster Confession of Faith.  </a:t>
            </a:r>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1226059" y="1782981"/>
            <a:ext cx="6308595" cy="4393982"/>
          </a:xfrm>
        </p:spPr>
        <p:txBody>
          <a:bodyPr>
            <a:normAutofit/>
          </a:bodyPr>
          <a:lstStyle/>
          <a:p>
            <a:pPr marL="0" indent="0">
              <a:buNone/>
            </a:pPr>
            <a:r>
              <a:rPr lang="en-US" sz="2000" dirty="0">
                <a:latin typeface="+mj-lt"/>
              </a:rPr>
              <a:t>Whereas the Holy Scriptures are our only rule of faith and practice, our Church unity is predicated upon a consensus about what the Scriptures principally teach.  Our consensus is reflected in the 350–year-old Westminster Confession of Faith.  In summary, it affirms that God is no less sovereign in our salvation than he is sovereign in our creation, to the praise of God’s glorious grace!  This means that we are accepted by God, from beginning to end, not by our own works or attempts at being approved by God, but by faith alone in the perfect and all-sufficient work of Christ on our behalf, faith itself being the free gift of God!  While many people join our church without knowing or affirming all the teachings contained in the Westminster Confession of Faith, our church, when acting and speaking corporately, seeks to be in accord with the Westminster Standards.</a:t>
            </a:r>
          </a:p>
          <a:p>
            <a:pPr marL="0" indent="0">
              <a:buNone/>
            </a:pPr>
            <a:endParaRPr lang="en-US" sz="2000" dirty="0">
              <a:latin typeface="+mj-lt"/>
            </a:endParaRPr>
          </a:p>
          <a:p>
            <a:pPr marL="0" indent="0">
              <a:buNone/>
            </a:pPr>
            <a:endParaRPr lang="en-US" sz="2000" dirty="0">
              <a:latin typeface="+mj-lt"/>
            </a:endParaRPr>
          </a:p>
        </p:txBody>
      </p:sp>
      <p:sp>
        <p:nvSpPr>
          <p:cNvPr id="12"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108" r="66867"/>
          <a:stretch/>
        </p:blipFill>
        <p:spPr>
          <a:xfrm>
            <a:off x="7746652" y="-4136"/>
            <a:ext cx="4052782" cy="6857990"/>
          </a:xfrm>
          <a:prstGeom prst="rect">
            <a:avLst/>
          </a:prstGeom>
        </p:spPr>
      </p:pic>
      <p:grpSp>
        <p:nvGrpSpPr>
          <p:cNvPr id="16" name="Group 15">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7"/>
            <a:ext cx="1068867" cy="2126624"/>
            <a:chOff x="10918968" y="713127"/>
            <a:chExt cx="1273032" cy="2532832"/>
          </a:xfrm>
        </p:grpSpPr>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7164873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643466" y="321734"/>
            <a:ext cx="6891187" cy="1135737"/>
          </a:xfrm>
        </p:spPr>
        <p:txBody>
          <a:bodyPr>
            <a:normAutofit fontScale="90000"/>
          </a:bodyPr>
          <a:lstStyle/>
          <a:p>
            <a:br>
              <a:rPr lang="en-US" sz="1700" b="1" u="sng" dirty="0"/>
            </a:br>
            <a:r>
              <a:rPr lang="en-US" sz="2500" b="1" dirty="0"/>
              <a:t>3. We are committed to God-centered worship designed after a covenantal pattern that is in the mediated presence of Christ through word and sacrament. </a:t>
            </a:r>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1341409" y="1782981"/>
            <a:ext cx="6193245" cy="4393982"/>
          </a:xfrm>
        </p:spPr>
        <p:txBody>
          <a:bodyPr>
            <a:normAutofit/>
          </a:bodyPr>
          <a:lstStyle/>
          <a:p>
            <a:pPr marL="0" indent="0">
              <a:buNone/>
            </a:pPr>
            <a:r>
              <a:rPr lang="en-US" sz="2000">
                <a:latin typeface="+mj-lt"/>
              </a:rPr>
              <a:t>In every period of redemptive history, God has chosen to mediate his saving presence among his people through the divine institutions of word, sacraments, and prayers.  Today, through the sacraments of the Lord’s Supper and Christian Baptism, together with the preaching of God’s word and corporate prayers (both sung and spoken), God has promised to be with us until the end of the age.  Our worship is set to the pattern of covenant initiation and renewal, including the weekly participation in the Lord’s supper.  Our music and style of worship is “blended” to reflect the vernacular context of those God has brought to our city.   Our desire is for our worship to be as God-centered as our theology, communicating the truth and grace of God to the nations.  We welcome all believers together with those who are searching. </a:t>
            </a:r>
          </a:p>
          <a:p>
            <a:pPr marL="0" indent="0">
              <a:buNone/>
            </a:pPr>
            <a:endParaRPr lang="en-US" sz="2000">
              <a:latin typeface="+mj-lt"/>
            </a:endParaRPr>
          </a:p>
          <a:p>
            <a:pPr marL="0" indent="0">
              <a:buNone/>
            </a:pPr>
            <a:endParaRPr lang="en-US" sz="2000">
              <a:latin typeface="+mj-lt"/>
            </a:endParaRPr>
          </a:p>
        </p:txBody>
      </p:sp>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08" r="66867"/>
          <a:stretch/>
        </p:blipFill>
        <p:spPr>
          <a:xfrm>
            <a:off x="7746652" y="-4136"/>
            <a:ext cx="4052782" cy="6857990"/>
          </a:xfrm>
          <a:prstGeom prst="rect">
            <a:avLst/>
          </a:prstGeom>
        </p:spPr>
      </p:pic>
      <p:grpSp>
        <p:nvGrpSpPr>
          <p:cNvPr id="17" name="Group 16">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7"/>
            <a:ext cx="1068867" cy="2126624"/>
            <a:chOff x="10918968" y="713127"/>
            <a:chExt cx="1273032" cy="2532832"/>
          </a:xfrm>
        </p:grpSpPr>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BC005E49-157B-FD4B-BE8F-362B06AECA57}"/>
              </a:ext>
            </a:extLst>
          </p:cNvPr>
          <p:cNvSpPr txBox="1"/>
          <p:nvPr/>
        </p:nvSpPr>
        <p:spPr>
          <a:xfrm>
            <a:off x="1031964" y="1343818"/>
            <a:ext cx="2586447" cy="723275"/>
          </a:xfrm>
          <a:prstGeom prst="rect">
            <a:avLst/>
          </a:prstGeom>
          <a:noFill/>
        </p:spPr>
        <p:txBody>
          <a:bodyPr wrap="square" rtlCol="0">
            <a:spAutoFit/>
          </a:bodyPr>
          <a:lstStyle/>
          <a:p>
            <a:pPr>
              <a:spcAft>
                <a:spcPts val="600"/>
              </a:spcAft>
            </a:pPr>
            <a:endParaRPr lang="en-US"/>
          </a:p>
          <a:p>
            <a:pPr>
              <a:spcAft>
                <a:spcPts val="600"/>
              </a:spcAft>
            </a:pPr>
            <a:endParaRPr lang="en-US"/>
          </a:p>
        </p:txBody>
      </p:sp>
    </p:spTree>
    <p:extLst>
      <p:ext uri="{BB962C8B-B14F-4D97-AF65-F5344CB8AC3E}">
        <p14:creationId xmlns:p14="http://schemas.microsoft.com/office/powerpoint/2010/main" val="140917638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643466" y="321734"/>
            <a:ext cx="7103186" cy="1135737"/>
          </a:xfrm>
        </p:spPr>
        <p:txBody>
          <a:bodyPr>
            <a:normAutofit fontScale="90000"/>
          </a:bodyPr>
          <a:lstStyle/>
          <a:p>
            <a:br>
              <a:rPr lang="en-US" sz="2500" b="1" u="sng" dirty="0"/>
            </a:br>
            <a:r>
              <a:rPr lang="en-US" sz="2800" b="1" dirty="0"/>
              <a:t>4. We are committed to being a multi-cultural church </a:t>
            </a:r>
            <a:br>
              <a:rPr lang="en-US" sz="2800" b="1" dirty="0"/>
            </a:br>
            <a:r>
              <a:rPr lang="en-US" sz="2800" b="1" dirty="0"/>
              <a:t>and church planting  movement. </a:t>
            </a:r>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1031964" y="1782981"/>
            <a:ext cx="6502690" cy="4393982"/>
          </a:xfrm>
        </p:spPr>
        <p:txBody>
          <a:bodyPr>
            <a:normAutofit/>
          </a:bodyPr>
          <a:lstStyle/>
          <a:p>
            <a:pPr marL="0" indent="0">
              <a:buNone/>
            </a:pPr>
            <a:r>
              <a:rPr lang="en-US" sz="2000" dirty="0">
                <a:latin typeface="+mj-lt"/>
              </a:rPr>
              <a:t>We believe that the church, the household of God, is an essential element of the gospel into which people of every tribe and nation are welcomed.  While affirming that every follower of Christ is called to be a witness to the truth and grace of God revealed in Jesus Christ in both word and deed, we also believe that true evangelism is best accomplished through church planting.  It is therefore our ambition to be not only a growing church, but also a growing church planting movement.  While holding to a time-honored understanding of faith, we are strategically progressive.  Our aim is to plant churches that reach the different cultures in our city, Southern New England, and the world. </a:t>
            </a:r>
          </a:p>
          <a:p>
            <a:pPr marL="0" indent="0">
              <a:buNone/>
            </a:pPr>
            <a:endParaRPr lang="en-US" sz="2000" dirty="0">
              <a:latin typeface="+mj-lt"/>
            </a:endParaRPr>
          </a:p>
          <a:p>
            <a:pPr marL="0" indent="0">
              <a:buNone/>
            </a:pPr>
            <a:endParaRPr lang="en-US" sz="2000" dirty="0">
              <a:latin typeface="+mj-lt"/>
            </a:endParaRPr>
          </a:p>
        </p:txBody>
      </p:sp>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08" r="66867"/>
          <a:stretch/>
        </p:blipFill>
        <p:spPr>
          <a:xfrm>
            <a:off x="7746652" y="-4136"/>
            <a:ext cx="4052782" cy="6857990"/>
          </a:xfrm>
          <a:prstGeom prst="rect">
            <a:avLst/>
          </a:prstGeom>
        </p:spPr>
      </p:pic>
      <p:grpSp>
        <p:nvGrpSpPr>
          <p:cNvPr id="17" name="Group 16">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7"/>
            <a:ext cx="1068867" cy="2126624"/>
            <a:chOff x="10918968" y="713127"/>
            <a:chExt cx="1273032" cy="2532832"/>
          </a:xfrm>
        </p:grpSpPr>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BC005E49-157B-FD4B-BE8F-362B06AECA57}"/>
              </a:ext>
            </a:extLst>
          </p:cNvPr>
          <p:cNvSpPr txBox="1"/>
          <p:nvPr/>
        </p:nvSpPr>
        <p:spPr>
          <a:xfrm>
            <a:off x="1031964" y="1343818"/>
            <a:ext cx="2586447" cy="723275"/>
          </a:xfrm>
          <a:prstGeom prst="rect">
            <a:avLst/>
          </a:prstGeom>
          <a:noFill/>
        </p:spPr>
        <p:txBody>
          <a:bodyPr wrap="square" rtlCol="0">
            <a:spAutoFit/>
          </a:bodyPr>
          <a:lstStyle/>
          <a:p>
            <a:pPr>
              <a:spcAft>
                <a:spcPts val="600"/>
              </a:spcAft>
            </a:pPr>
            <a:endParaRPr lang="en-US"/>
          </a:p>
          <a:p>
            <a:pPr>
              <a:spcAft>
                <a:spcPts val="600"/>
              </a:spcAft>
            </a:pPr>
            <a:endParaRPr lang="en-US"/>
          </a:p>
        </p:txBody>
      </p:sp>
    </p:spTree>
    <p:extLst>
      <p:ext uri="{BB962C8B-B14F-4D97-AF65-F5344CB8AC3E}">
        <p14:creationId xmlns:p14="http://schemas.microsoft.com/office/powerpoint/2010/main" val="33437044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643466" y="321734"/>
            <a:ext cx="6891187" cy="1135737"/>
          </a:xfrm>
        </p:spPr>
        <p:txBody>
          <a:bodyPr>
            <a:normAutofit fontScale="90000"/>
          </a:bodyPr>
          <a:lstStyle/>
          <a:p>
            <a:br>
              <a:rPr lang="en-US" sz="2000" b="1" u="sng" dirty="0"/>
            </a:br>
            <a:r>
              <a:rPr lang="en-US" sz="2800" b="1" dirty="0"/>
              <a:t>5. We are committed to a high view of Christian calling as reflected in the vocational spheres of family, church, and public service. </a:t>
            </a:r>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1031964" y="1782981"/>
            <a:ext cx="6502690" cy="4393982"/>
          </a:xfrm>
        </p:spPr>
        <p:txBody>
          <a:bodyPr>
            <a:normAutofit lnSpcReduction="10000"/>
          </a:bodyPr>
          <a:lstStyle/>
          <a:p>
            <a:pPr marL="0" indent="0">
              <a:buNone/>
            </a:pPr>
            <a:r>
              <a:rPr lang="en-US" sz="2000" dirty="0">
                <a:latin typeface="+mj-lt"/>
              </a:rPr>
              <a:t>We believe that God has placed into our lives the boundaries of our habitation that reflect his own sovereign design to accomplish his work in the world.  His work extends into the spheres of family, church, and civil vocations. We desire to help people find a balance that is unique to their individual callings as a disciple of Christ that reflects a high view of vocations and calling as  “unto the Lord.”  While believing that the Christian Scriptures do not address all things pertaining to life in this world, we do affirm that we should take “every thought captive to the obedience of Christ,” and that the Christian worldview is applicable and relevant to all spheres of life. While ”seeking first the kingdom of God, we are commitment  to the restoration of “calling”  wherein we are more and m=ore being restored as the image of God for the purpose of glorifying God as both our Creator and Redeemer and enjoying Him forever! </a:t>
            </a:r>
          </a:p>
          <a:p>
            <a:pPr marL="0" indent="0">
              <a:buNone/>
            </a:pPr>
            <a:endParaRPr lang="en-US" sz="2000" dirty="0">
              <a:latin typeface="+mj-lt"/>
            </a:endParaRPr>
          </a:p>
          <a:p>
            <a:pPr marL="0" indent="0">
              <a:buNone/>
            </a:pPr>
            <a:endParaRPr lang="en-US" sz="2000" dirty="0">
              <a:latin typeface="+mj-lt"/>
            </a:endParaRPr>
          </a:p>
        </p:txBody>
      </p:sp>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108" r="66867"/>
          <a:stretch/>
        </p:blipFill>
        <p:spPr>
          <a:xfrm>
            <a:off x="7746652" y="-4136"/>
            <a:ext cx="4052782" cy="6857990"/>
          </a:xfrm>
          <a:prstGeom prst="rect">
            <a:avLst/>
          </a:prstGeom>
        </p:spPr>
      </p:pic>
      <p:grpSp>
        <p:nvGrpSpPr>
          <p:cNvPr id="17" name="Group 16">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7"/>
            <a:ext cx="1068867" cy="2126624"/>
            <a:chOff x="10918968" y="713127"/>
            <a:chExt cx="1273032" cy="2532832"/>
          </a:xfrm>
        </p:grpSpPr>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BC005E49-157B-FD4B-BE8F-362B06AECA57}"/>
              </a:ext>
            </a:extLst>
          </p:cNvPr>
          <p:cNvSpPr txBox="1"/>
          <p:nvPr/>
        </p:nvSpPr>
        <p:spPr>
          <a:xfrm>
            <a:off x="1031964" y="1343818"/>
            <a:ext cx="2586447" cy="723275"/>
          </a:xfrm>
          <a:prstGeom prst="rect">
            <a:avLst/>
          </a:prstGeom>
          <a:noFill/>
        </p:spPr>
        <p:txBody>
          <a:bodyPr wrap="square" rtlCol="0">
            <a:spAutoFit/>
          </a:bodyPr>
          <a:lstStyle/>
          <a:p>
            <a:pPr>
              <a:spcAft>
                <a:spcPts val="600"/>
              </a:spcAft>
            </a:pPr>
            <a:endParaRPr lang="en-US"/>
          </a:p>
          <a:p>
            <a:pPr>
              <a:spcAft>
                <a:spcPts val="600"/>
              </a:spcAft>
            </a:pPr>
            <a:endParaRPr lang="en-US"/>
          </a:p>
        </p:txBody>
      </p:sp>
    </p:spTree>
    <p:extLst>
      <p:ext uri="{BB962C8B-B14F-4D97-AF65-F5344CB8AC3E}">
        <p14:creationId xmlns:p14="http://schemas.microsoft.com/office/powerpoint/2010/main" val="8568109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 b="36"/>
          <a:stretch/>
        </p:blipFill>
        <p:spPr>
          <a:xfrm>
            <a:off x="140752" y="358037"/>
            <a:ext cx="12196243" cy="6857990"/>
          </a:xfrm>
          <a:prstGeom prst="rect">
            <a:avLst/>
          </a:prstGeom>
        </p:spPr>
      </p:pic>
      <p:sp>
        <p:nvSpPr>
          <p:cNvPr id="9" name="Rectangle 8">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Freeform: Shape 10">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1116701" y="2452526"/>
            <a:ext cx="4248318" cy="1952947"/>
          </a:xfrm>
          <a:noFill/>
        </p:spPr>
        <p:txBody>
          <a:bodyPr vert="horz" lIns="91440" tIns="45720" rIns="91440" bIns="45720" rtlCol="0" anchor="ctr">
            <a:normAutofit/>
          </a:bodyPr>
          <a:lstStyle/>
          <a:p>
            <a:pPr algn="ctr"/>
            <a:r>
              <a:rPr lang="en-US" sz="3600" b="1" dirty="0">
                <a:solidFill>
                  <a:srgbClr val="080808"/>
                </a:solidFill>
              </a:rPr>
              <a:t>STEP 2: </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2019491" y="3787032"/>
            <a:ext cx="2442690" cy="915772"/>
          </a:xfrm>
          <a:noFill/>
        </p:spPr>
        <p:txBody>
          <a:bodyPr vert="horz" lIns="91440" tIns="45720" rIns="91440" bIns="45720" rtlCol="0">
            <a:normAutofit fontScale="85000" lnSpcReduction="10000"/>
          </a:bodyPr>
          <a:lstStyle/>
          <a:p>
            <a:pPr algn="ctr"/>
            <a:r>
              <a:rPr lang="en-US" sz="2000" dirty="0">
                <a:solidFill>
                  <a:srgbClr val="080808"/>
                </a:solidFill>
              </a:rPr>
              <a:t>Review  Responsibilities of Membership</a:t>
            </a:r>
          </a:p>
          <a:p>
            <a:pPr algn="ctr"/>
            <a:r>
              <a:rPr lang="en-US" sz="2000" dirty="0">
                <a:solidFill>
                  <a:srgbClr val="080808"/>
                </a:solidFill>
              </a:rPr>
              <a:t>(See Below Slides) </a:t>
            </a:r>
          </a:p>
        </p:txBody>
      </p:sp>
    </p:spTree>
    <p:extLst>
      <p:ext uri="{BB962C8B-B14F-4D97-AF65-F5344CB8AC3E}">
        <p14:creationId xmlns:p14="http://schemas.microsoft.com/office/powerpoint/2010/main" val="548792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3986213" y="304165"/>
            <a:ext cx="8205787" cy="1325563"/>
          </a:xfrm>
        </p:spPr>
        <p:txBody>
          <a:bodyPr/>
          <a:lstStyle/>
          <a:p>
            <a:r>
              <a:rPr lang="en-US" b="1"/>
              <a:t>Regular Attendance</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033782" y="1629728"/>
            <a:ext cx="8088548" cy="5228272"/>
          </a:xfrm>
        </p:spPr>
        <p:txBody>
          <a:bodyPr>
            <a:normAutofit/>
          </a:bodyPr>
          <a:lstStyle/>
          <a:p>
            <a:pPr marL="0" indent="0">
              <a:buNone/>
            </a:pPr>
            <a:r>
              <a:rPr lang="en-US" dirty="0">
                <a:latin typeface="+mj-lt"/>
              </a:rPr>
              <a:t>All members are expected to be faithful and regular in their participation in Lord’s Day worship unless providentially hindered; we believe this to be a duty, not an option. With regard to other church activities (such as Sunday school, small groups, and men’s and women’s groups), members are strongly encouraged to take advantage of such opportunities in an effort to grow in God’s grace and build up the body of Christ</a:t>
            </a:r>
          </a:p>
          <a:p>
            <a:pPr marL="457200" lvl="1" indent="0">
              <a:buNone/>
            </a:pPr>
            <a:endParaRPr lang="en-US" sz="2000" i="1" dirty="0">
              <a:latin typeface="+mj-lt"/>
            </a:endParaRPr>
          </a:p>
          <a:p>
            <a:pPr marL="457200" lvl="1" indent="0">
              <a:buNone/>
            </a:pPr>
            <a:r>
              <a:rPr lang="en-US" i="1" dirty="0">
                <a:latin typeface="+mj-lt"/>
              </a:rPr>
              <a:t>Heb. 10:25 not forsaking our own  assembling together, as is the habit of some, but  encouraging one another; and all the more as you see  the day drawing near.</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67305"/>
          <a:stretch/>
        </p:blipFill>
        <p:spPr>
          <a:xfrm>
            <a:off x="0" y="0"/>
            <a:ext cx="3986213" cy="6858000"/>
          </a:xfrm>
          <a:prstGeom prst="rect">
            <a:avLst/>
          </a:prstGeom>
        </p:spPr>
      </p:pic>
    </p:spTree>
    <p:extLst>
      <p:ext uri="{BB962C8B-B14F-4D97-AF65-F5344CB8AC3E}">
        <p14:creationId xmlns:p14="http://schemas.microsoft.com/office/powerpoint/2010/main" val="1516326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132067" y="304165"/>
            <a:ext cx="8059933" cy="1325563"/>
          </a:xfrm>
        </p:spPr>
        <p:txBody>
          <a:bodyPr/>
          <a:lstStyle/>
          <a:p>
            <a:r>
              <a:rPr lang="en-US" b="1"/>
              <a:t>Service</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177553" y="1629728"/>
            <a:ext cx="7944777" cy="4351338"/>
          </a:xfrm>
        </p:spPr>
        <p:txBody>
          <a:bodyPr>
            <a:normAutofit fontScale="92500"/>
          </a:bodyPr>
          <a:lstStyle/>
          <a:p>
            <a:pPr marL="0" indent="0">
              <a:buNone/>
            </a:pPr>
            <a:r>
              <a:rPr lang="en-US" i="1" dirty="0">
                <a:latin typeface="+mj-lt"/>
              </a:rPr>
              <a:t>The bread that we break, is it not a participation in the body of Christ? Because there is one bread, we who are many are one body, for we all partake of the one bread.</a:t>
            </a:r>
          </a:p>
          <a:p>
            <a:pPr marL="0" indent="0" algn="r">
              <a:buNone/>
            </a:pPr>
            <a:r>
              <a:rPr lang="en-US" dirty="0">
                <a:latin typeface="+mj-lt"/>
              </a:rPr>
              <a:t>1 </a:t>
            </a:r>
            <a:r>
              <a:rPr lang="en-US" dirty="0" err="1">
                <a:latin typeface="+mj-lt"/>
              </a:rPr>
              <a:t>Cor</a:t>
            </a:r>
            <a:r>
              <a:rPr lang="en-US" dirty="0">
                <a:latin typeface="+mj-lt"/>
              </a:rPr>
              <a:t> 10:16-17</a:t>
            </a:r>
          </a:p>
          <a:p>
            <a:pPr marL="0" indent="0">
              <a:buNone/>
            </a:pPr>
            <a:r>
              <a:rPr lang="en-US" sz="2400" dirty="0">
                <a:latin typeface="+mj-lt"/>
              </a:rPr>
              <a:t>Every believer has been assigned by the Holy Spirit to specific positions and activities of service, small and large, short-term and long-term. These ministry assignments have been given by the Holy Spirit to individual believers and, in turn, these individuals in their ministries have been given as gifts to the church.</a:t>
            </a:r>
          </a:p>
          <a:p>
            <a:pPr marL="0" indent="0">
              <a:buNone/>
            </a:pPr>
            <a:r>
              <a:rPr lang="en-US" sz="2400" dirty="0">
                <a:latin typeface="+mj-lt"/>
              </a:rPr>
              <a:t>Therefore it is important for every member, with the help and guidance of the Church, to diligently search for opportunities to serve in the body of Christ. (Ephesians 4:7,16, Romans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67305"/>
          <a:stretch/>
        </p:blipFill>
        <p:spPr>
          <a:xfrm>
            <a:off x="0" y="0"/>
            <a:ext cx="3986213" cy="6858000"/>
          </a:xfrm>
          <a:prstGeom prst="rect">
            <a:avLst/>
          </a:prstGeom>
        </p:spPr>
      </p:pic>
    </p:spTree>
    <p:extLst>
      <p:ext uri="{BB962C8B-B14F-4D97-AF65-F5344CB8AC3E}">
        <p14:creationId xmlns:p14="http://schemas.microsoft.com/office/powerpoint/2010/main" val="193836930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059635" y="0"/>
            <a:ext cx="8253279" cy="1128713"/>
          </a:xfrm>
        </p:spPr>
        <p:txBody>
          <a:bodyPr/>
          <a:lstStyle/>
          <a:p>
            <a:r>
              <a:rPr lang="en-US"/>
              <a:t>Promotion of Edification and Peace</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177553" y="1476772"/>
            <a:ext cx="8135361" cy="3904456"/>
          </a:xfrm>
        </p:spPr>
        <p:txBody>
          <a:bodyPr>
            <a:noAutofit/>
          </a:bodyPr>
          <a:lstStyle/>
          <a:p>
            <a:pPr marL="0" indent="0">
              <a:buNone/>
            </a:pPr>
            <a:r>
              <a:rPr lang="en-US" sz="2200" dirty="0">
                <a:latin typeface="+mj-lt"/>
              </a:rPr>
              <a:t>We are many members but one body, and thus we should all strive for the health and peace of that body (1 Corinthians 12:12-27; Ephesians 4:4, 11-16). </a:t>
            </a:r>
          </a:p>
          <a:p>
            <a:pPr marL="0" indent="0">
              <a:buNone/>
            </a:pPr>
            <a:r>
              <a:rPr lang="en-US" sz="2200" dirty="0">
                <a:latin typeface="+mj-lt"/>
              </a:rPr>
              <a:t>Members therefore ought actively to cultivate relationships with one another so that they may be better able to pray for one another; to love, comfort and encourage one another; to bear with one another and forgive whatever grievances they may have against one another; and to help one another materially as occasion may require. </a:t>
            </a:r>
          </a:p>
          <a:p>
            <a:pPr marL="0" indent="0">
              <a:buNone/>
            </a:pPr>
            <a:r>
              <a:rPr lang="en-US" sz="2200" dirty="0">
                <a:latin typeface="+mj-lt"/>
              </a:rPr>
              <a:t>Members ought to be careful to season their speech with grace such that the body of Christ is built up in peace. If one member notices another in sin, that member ought to follow the instructions of Matthew 18:15-20, namely to go to that person in private having said nothing to anyone else.  If this fails, take another member, preferably an elder, to talk with the person.  This failing, the issue ought to be brought to the attention of the session of elders (representing the whole church) for further instruction and discipline.</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67305"/>
          <a:stretch/>
        </p:blipFill>
        <p:spPr>
          <a:xfrm>
            <a:off x="0" y="0"/>
            <a:ext cx="3986213" cy="6858000"/>
          </a:xfrm>
          <a:prstGeom prst="rect">
            <a:avLst/>
          </a:prstGeom>
        </p:spPr>
      </p:pic>
    </p:spTree>
    <p:extLst>
      <p:ext uri="{BB962C8B-B14F-4D97-AF65-F5344CB8AC3E}">
        <p14:creationId xmlns:p14="http://schemas.microsoft.com/office/powerpoint/2010/main" val="23844887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3937954" y="304165"/>
            <a:ext cx="8254046" cy="1325563"/>
          </a:xfrm>
        </p:spPr>
        <p:txBody>
          <a:bodyPr/>
          <a:lstStyle/>
          <a:p>
            <a:r>
              <a:rPr lang="en-US"/>
              <a:t>Systematic and Proportionate Financial Support</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3986213" y="1629728"/>
            <a:ext cx="8136117" cy="4351338"/>
          </a:xfrm>
        </p:spPr>
        <p:txBody>
          <a:bodyPr>
            <a:normAutofit fontScale="92500"/>
          </a:bodyPr>
          <a:lstStyle/>
          <a:p>
            <a:pPr marL="0" indent="0">
              <a:buNone/>
            </a:pPr>
            <a:endParaRPr lang="en-US" dirty="0">
              <a:latin typeface="+mj-lt"/>
            </a:endParaRPr>
          </a:p>
          <a:p>
            <a:pPr marL="0" indent="0">
              <a:buNone/>
            </a:pPr>
            <a:r>
              <a:rPr lang="en-US" dirty="0">
                <a:latin typeface="+mj-lt"/>
              </a:rPr>
              <a:t>It is clearly taught in Scripture that it is the duty and privilege of all Christians to support financially the work of the Kingdom of God.  Members should be committed to regular, proportional, significant, and sacrificial giving to the Lord’s work.  No precise amount or percentage has been prescribed under the New Covenant. We should all be seeking to grow in the grace of giving and to demonstrate our commitment to Christ and his Kingdom in this most tangible and measurable way.  </a:t>
            </a:r>
          </a:p>
          <a:p>
            <a:pPr marL="0" indent="0">
              <a:buNone/>
            </a:pPr>
            <a:r>
              <a:rPr lang="en-US" dirty="0">
                <a:latin typeface="+mj-lt"/>
              </a:rPr>
              <a:t>(1 Corinthians 16:1-4; 2 Corinthians 8 and 9)</a:t>
            </a:r>
          </a:p>
          <a:p>
            <a:endParaRPr lang="en-US" dirty="0"/>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67305"/>
          <a:stretch/>
        </p:blipFill>
        <p:spPr>
          <a:xfrm>
            <a:off x="0" y="0"/>
            <a:ext cx="3986213" cy="6858000"/>
          </a:xfrm>
          <a:prstGeom prst="rect">
            <a:avLst/>
          </a:prstGeom>
        </p:spPr>
      </p:pic>
    </p:spTree>
    <p:extLst>
      <p:ext uri="{BB962C8B-B14F-4D97-AF65-F5344CB8AC3E}">
        <p14:creationId xmlns:p14="http://schemas.microsoft.com/office/powerpoint/2010/main" val="100462230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3928120" y="304165"/>
            <a:ext cx="8263880" cy="1325563"/>
          </a:xfrm>
        </p:spPr>
        <p:txBody>
          <a:bodyPr/>
          <a:lstStyle/>
          <a:p>
            <a:r>
              <a:rPr lang="en-US"/>
              <a:t>Support of and Submission to Leadership</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3986213" y="2068195"/>
            <a:ext cx="8145811" cy="4351338"/>
          </a:xfrm>
        </p:spPr>
        <p:txBody>
          <a:bodyPr/>
          <a:lstStyle/>
          <a:p>
            <a:pPr marL="0" indent="0">
              <a:buNone/>
            </a:pPr>
            <a:r>
              <a:rPr lang="en-US">
                <a:latin typeface="+mj-lt"/>
              </a:rPr>
              <a:t>All who join this Church are expected to support and submit to the authority of the elders of the Church. Supporting the elders involves respecting them (1 Thessalonians 5:12-13); praying for them and their shepherding labors (Ephesians 6:18-20); and not entertaining false accusations against them (1 Timothy 5:19). Submitting to the elders entails heeding their teaching of and counsel from the Scriptures as those appointed to watch over the souls of Christ’s flock (Acts 20:28, Colossians 1:28; 1 Timothy 3:5-Hebrews 13:17; 1 Peter 5:1-4)</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67305"/>
          <a:stretch/>
        </p:blipFill>
        <p:spPr>
          <a:xfrm>
            <a:off x="0" y="0"/>
            <a:ext cx="3986213" cy="6858000"/>
          </a:xfrm>
          <a:prstGeom prst="rect">
            <a:avLst/>
          </a:prstGeom>
        </p:spPr>
      </p:pic>
    </p:spTree>
    <p:extLst>
      <p:ext uri="{BB962C8B-B14F-4D97-AF65-F5344CB8AC3E}">
        <p14:creationId xmlns:p14="http://schemas.microsoft.com/office/powerpoint/2010/main" val="1109333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0" y="826870"/>
            <a:ext cx="12192000" cy="959890"/>
          </a:xfrm>
        </p:spPr>
        <p:txBody>
          <a:bodyPr/>
          <a:lstStyle/>
          <a:p>
            <a:pPr algn="ctr"/>
            <a:r>
              <a:rPr lang="en-US">
                <a:solidFill>
                  <a:schemeClr val="bg1"/>
                </a:solidFill>
                <a:latin typeface="Century Gothic" charset="0"/>
                <a:ea typeface="Century Gothic" charset="0"/>
                <a:cs typeface="Century Gothic" charset="0"/>
              </a:rPr>
              <a:t>OUR IDENTITY</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0" y="5230594"/>
            <a:ext cx="12185650" cy="1500187"/>
          </a:xfrm>
        </p:spPr>
        <p:txBody>
          <a:bodyPr>
            <a:normAutofit/>
          </a:bodyPr>
          <a:lstStyle/>
          <a:p>
            <a:pPr algn="ctr"/>
            <a:r>
              <a:rPr lang="en-US" sz="3200">
                <a:solidFill>
                  <a:schemeClr val="bg1"/>
                </a:solidFill>
                <a:latin typeface="Franklin Gothic Book" charset="0"/>
                <a:ea typeface="Franklin Gothic Book" charset="0"/>
                <a:cs typeface="Franklin Gothic Book" charset="0"/>
              </a:rPr>
              <a:t>What the Church is by Nature</a:t>
            </a:r>
          </a:p>
        </p:txBody>
      </p:sp>
    </p:spTree>
    <p:extLst>
      <p:ext uri="{BB962C8B-B14F-4D97-AF65-F5344CB8AC3E}">
        <p14:creationId xmlns:p14="http://schemas.microsoft.com/office/powerpoint/2010/main" val="105366707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135263" y="0"/>
            <a:ext cx="8166991" cy="938105"/>
          </a:xfrm>
        </p:spPr>
        <p:txBody>
          <a:bodyPr/>
          <a:lstStyle/>
          <a:p>
            <a:r>
              <a:rPr lang="en-US"/>
              <a:t>Prayer</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141694" y="938105"/>
            <a:ext cx="8050306" cy="4351338"/>
          </a:xfrm>
        </p:spPr>
        <p:txBody>
          <a:bodyPr>
            <a:normAutofit fontScale="92500" lnSpcReduction="20000"/>
          </a:bodyPr>
          <a:lstStyle/>
          <a:p>
            <a:r>
              <a:rPr lang="en-US" sz="2400">
                <a:latin typeface="+mj-lt"/>
              </a:rPr>
              <a:t>Members ought to pray regularly for the church – namely that Christ may be glorified through the making of the disciples by the preaching, teaching and administration of the sacraments.</a:t>
            </a:r>
          </a:p>
          <a:p>
            <a:pPr lvl="1"/>
            <a:r>
              <a:rPr lang="en-US" sz="1900">
                <a:latin typeface="+mj-lt"/>
              </a:rPr>
              <a:t> For God to open up many more opportunities for the Gospel of Christ to be proclaimed in truth and grace and for it to spread rapidly. (Col.4:3; 2 Thess.3:1)</a:t>
            </a:r>
          </a:p>
          <a:p>
            <a:pPr lvl="1"/>
            <a:r>
              <a:rPr lang="en-US" sz="1900">
                <a:latin typeface="+mj-lt"/>
              </a:rPr>
              <a:t>For the Word that was preached on Sunday to remain steadfast in the minds and hearts of the hearers leading to Christian growth. (2 Thess. 3:1). </a:t>
            </a:r>
          </a:p>
          <a:p>
            <a:pPr lvl="1"/>
            <a:r>
              <a:rPr lang="en-US" sz="1900">
                <a:latin typeface="+mj-lt"/>
              </a:rPr>
              <a:t>That God would enable us to grow in the grace and knowledge of Jesus Christ as evidenced in sound doctrine and holy living so that we might live to please God.. (Col.1:9-12; Rom.12:1-2)</a:t>
            </a:r>
          </a:p>
          <a:p>
            <a:pPr lvl="1"/>
            <a:r>
              <a:rPr lang="en-US" sz="1900">
                <a:latin typeface="+mj-lt"/>
              </a:rPr>
              <a:t>For our  Church and Teachers That God would be pleased to produce Spiritual fruit through their labors.(2 Th.3:1)</a:t>
            </a:r>
          </a:p>
          <a:p>
            <a:pPr lvl="1"/>
            <a:r>
              <a:rPr lang="en-US" sz="1900">
                <a:latin typeface="+mj-lt"/>
              </a:rPr>
              <a:t>That our love for each other would abound more and more in Biblical knowledge as evidenced by many tangible manifestations.(Ph. 1:10-11, Rom. 12:9-13)</a:t>
            </a:r>
          </a:p>
          <a:p>
            <a:pPr lvl="1"/>
            <a:r>
              <a:rPr lang="en-US" sz="1900">
                <a:latin typeface="+mj-lt"/>
              </a:rPr>
              <a:t>. For our worship to be God-centered and for His glory (Rom. 16:25-27; Col.3:15-17) rather than human centered for personal entertainment or aesthetic experience. (Acts 7:48-50, 17:24-25)</a:t>
            </a:r>
          </a:p>
          <a:p>
            <a:pPr lvl="1"/>
            <a:endParaRPr lang="en-US" sz="1900">
              <a:latin typeface="+mj-lt"/>
            </a:endParaRPr>
          </a:p>
          <a:p>
            <a:endParaRPr lang="en-US"/>
          </a:p>
          <a:p>
            <a:endParaRPr lang="en-US"/>
          </a:p>
          <a:p>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67305"/>
          <a:stretch/>
        </p:blipFill>
        <p:spPr>
          <a:xfrm>
            <a:off x="0" y="0"/>
            <a:ext cx="3986213" cy="6858000"/>
          </a:xfrm>
          <a:prstGeom prst="rect">
            <a:avLst/>
          </a:prstGeom>
        </p:spPr>
      </p:pic>
    </p:spTree>
    <p:extLst>
      <p:ext uri="{BB962C8B-B14F-4D97-AF65-F5344CB8AC3E}">
        <p14:creationId xmlns:p14="http://schemas.microsoft.com/office/powerpoint/2010/main" val="19163259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 b="36"/>
          <a:stretch/>
        </p:blipFill>
        <p:spPr>
          <a:xfrm>
            <a:off x="140752" y="358037"/>
            <a:ext cx="12196261" cy="6858000"/>
          </a:xfrm>
          <a:prstGeom prst="rect">
            <a:avLst/>
          </a:prstGeom>
        </p:spPr>
      </p:pic>
      <p:sp>
        <p:nvSpPr>
          <p:cNvPr id="9" name="Rectangle 8">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Freeform: Shape 10">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1116701" y="2452526"/>
            <a:ext cx="4248318" cy="1952947"/>
          </a:xfrm>
          <a:noFill/>
        </p:spPr>
        <p:txBody>
          <a:bodyPr vert="horz" lIns="91440" tIns="45720" rIns="91440" bIns="45720" rtlCol="0" anchor="ctr">
            <a:normAutofit/>
          </a:bodyPr>
          <a:lstStyle/>
          <a:p>
            <a:pPr algn="ctr"/>
            <a:r>
              <a:rPr lang="en-US" sz="3600" b="1" dirty="0">
                <a:solidFill>
                  <a:srgbClr val="080808"/>
                </a:solidFill>
              </a:rPr>
              <a:t>STEP 3: </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2019491" y="4037389"/>
            <a:ext cx="2442690" cy="915772"/>
          </a:xfrm>
          <a:noFill/>
        </p:spPr>
        <p:txBody>
          <a:bodyPr vert="horz" lIns="91440" tIns="45720" rIns="91440" bIns="45720" rtlCol="0">
            <a:normAutofit fontScale="55000" lnSpcReduction="20000"/>
          </a:bodyPr>
          <a:lstStyle/>
          <a:p>
            <a:pPr algn="ctr"/>
            <a:r>
              <a:rPr lang="en-US" sz="2000" dirty="0">
                <a:solidFill>
                  <a:srgbClr val="080808"/>
                </a:solidFill>
              </a:rPr>
              <a:t>Pastoral Consultation</a:t>
            </a:r>
          </a:p>
          <a:p>
            <a:pPr algn="ctr"/>
            <a:r>
              <a:rPr lang="en-US" sz="2000" dirty="0">
                <a:solidFill>
                  <a:srgbClr val="080808"/>
                </a:solidFill>
              </a:rPr>
              <a:t>(Review Questions From Membership Seminar  and Confidential Spiritual Check-up and Consultation</a:t>
            </a:r>
          </a:p>
        </p:txBody>
      </p:sp>
      <p:sp>
        <p:nvSpPr>
          <p:cNvPr id="5" name="TextBox 4">
            <a:extLst>
              <a:ext uri="{FF2B5EF4-FFF2-40B4-BE49-F238E27FC236}">
                <a16:creationId xmlns:a16="http://schemas.microsoft.com/office/drawing/2014/main" id="{F0DA1934-0E71-4F44-A35E-C375B067B86B}"/>
              </a:ext>
            </a:extLst>
          </p:cNvPr>
          <p:cNvSpPr txBox="1"/>
          <p:nvPr/>
        </p:nvSpPr>
        <p:spPr>
          <a:xfrm>
            <a:off x="2019491" y="4857049"/>
            <a:ext cx="2425664" cy="230832"/>
          </a:xfrm>
          <a:prstGeom prst="rect">
            <a:avLst/>
          </a:prstGeom>
          <a:noFill/>
        </p:spPr>
        <p:txBody>
          <a:bodyPr wrap="none" rtlCol="0">
            <a:spAutoFit/>
          </a:bodyPr>
          <a:lstStyle/>
          <a:p>
            <a:r>
              <a:rPr lang="en-US" sz="900" dirty="0"/>
              <a:t>Arrange for meeting through CPC Administrator</a:t>
            </a:r>
          </a:p>
        </p:txBody>
      </p:sp>
    </p:spTree>
    <p:extLst>
      <p:ext uri="{BB962C8B-B14F-4D97-AF65-F5344CB8AC3E}">
        <p14:creationId xmlns:p14="http://schemas.microsoft.com/office/powerpoint/2010/main" val="161699356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 b="36"/>
          <a:stretch/>
        </p:blipFill>
        <p:spPr>
          <a:xfrm>
            <a:off x="140752" y="358037"/>
            <a:ext cx="12196243" cy="6857990"/>
          </a:xfrm>
          <a:prstGeom prst="rect">
            <a:avLst/>
          </a:prstGeom>
        </p:spPr>
      </p:pic>
      <p:sp>
        <p:nvSpPr>
          <p:cNvPr id="9" name="Rectangle 8">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Freeform: Shape 10">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1116701" y="2452526"/>
            <a:ext cx="4248318" cy="1952947"/>
          </a:xfrm>
          <a:noFill/>
        </p:spPr>
        <p:txBody>
          <a:bodyPr vert="horz" lIns="91440" tIns="45720" rIns="91440" bIns="45720" rtlCol="0" anchor="ctr">
            <a:normAutofit/>
          </a:bodyPr>
          <a:lstStyle/>
          <a:p>
            <a:pPr algn="ctr"/>
            <a:r>
              <a:rPr lang="en-US" sz="3600" b="1" dirty="0">
                <a:solidFill>
                  <a:srgbClr val="080808"/>
                </a:solidFill>
              </a:rPr>
              <a:t>STEP 4: </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2019491" y="3787032"/>
            <a:ext cx="2442690" cy="915772"/>
          </a:xfrm>
          <a:noFill/>
        </p:spPr>
        <p:txBody>
          <a:bodyPr vert="horz" lIns="91440" tIns="45720" rIns="91440" bIns="45720" rtlCol="0">
            <a:normAutofit fontScale="62500" lnSpcReduction="20000"/>
          </a:bodyPr>
          <a:lstStyle/>
          <a:p>
            <a:pPr algn="ctr"/>
            <a:r>
              <a:rPr lang="en-US" sz="2000" dirty="0">
                <a:solidFill>
                  <a:srgbClr val="080808"/>
                </a:solidFill>
              </a:rPr>
              <a:t>Membership Interview with Committee of Shepherd Leaders</a:t>
            </a:r>
          </a:p>
          <a:p>
            <a:pPr algn="ctr"/>
            <a:r>
              <a:rPr lang="en-US" sz="2000" dirty="0">
                <a:solidFill>
                  <a:srgbClr val="080808"/>
                </a:solidFill>
              </a:rPr>
              <a:t>(Based on 5 Membership Vows)  </a:t>
            </a:r>
          </a:p>
        </p:txBody>
      </p:sp>
      <p:sp>
        <p:nvSpPr>
          <p:cNvPr id="7" name="TextBox 6">
            <a:extLst>
              <a:ext uri="{FF2B5EF4-FFF2-40B4-BE49-F238E27FC236}">
                <a16:creationId xmlns:a16="http://schemas.microsoft.com/office/drawing/2014/main" id="{2B020EEB-E9B6-EC4C-A76C-B857105E1187}"/>
              </a:ext>
            </a:extLst>
          </p:cNvPr>
          <p:cNvSpPr txBox="1"/>
          <p:nvPr/>
        </p:nvSpPr>
        <p:spPr>
          <a:xfrm>
            <a:off x="2019491" y="4857049"/>
            <a:ext cx="2425664" cy="230832"/>
          </a:xfrm>
          <a:prstGeom prst="rect">
            <a:avLst/>
          </a:prstGeom>
          <a:noFill/>
        </p:spPr>
        <p:txBody>
          <a:bodyPr wrap="none" rtlCol="0">
            <a:spAutoFit/>
          </a:bodyPr>
          <a:lstStyle/>
          <a:p>
            <a:r>
              <a:rPr lang="en-US" sz="900" dirty="0"/>
              <a:t>Arrange for meeting through CPC Administrator</a:t>
            </a:r>
          </a:p>
        </p:txBody>
      </p:sp>
    </p:spTree>
    <p:extLst>
      <p:ext uri="{BB962C8B-B14F-4D97-AF65-F5344CB8AC3E}">
        <p14:creationId xmlns:p14="http://schemas.microsoft.com/office/powerpoint/2010/main" val="51820777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1" b="36"/>
          <a:stretch/>
        </p:blipFill>
        <p:spPr>
          <a:xfrm>
            <a:off x="140752" y="358037"/>
            <a:ext cx="12196243" cy="6857990"/>
          </a:xfrm>
          <a:prstGeom prst="rect">
            <a:avLst/>
          </a:prstGeom>
        </p:spPr>
      </p:pic>
      <p:sp>
        <p:nvSpPr>
          <p:cNvPr id="9" name="Rectangle 8">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Freeform: Shape 10">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1116701" y="2452526"/>
            <a:ext cx="4248318" cy="1952947"/>
          </a:xfrm>
          <a:noFill/>
        </p:spPr>
        <p:txBody>
          <a:bodyPr vert="horz" lIns="91440" tIns="45720" rIns="91440" bIns="45720" rtlCol="0" anchor="ctr">
            <a:normAutofit/>
          </a:bodyPr>
          <a:lstStyle/>
          <a:p>
            <a:pPr algn="ctr"/>
            <a:r>
              <a:rPr lang="en-US" sz="3600" b="1" dirty="0">
                <a:solidFill>
                  <a:srgbClr val="080808"/>
                </a:solidFill>
              </a:rPr>
              <a:t>PUBLIC VOWS:</a:t>
            </a:r>
            <a:br>
              <a:rPr lang="en-US" sz="3600" b="1" dirty="0">
                <a:solidFill>
                  <a:srgbClr val="080808"/>
                </a:solidFill>
              </a:rPr>
            </a:br>
            <a:r>
              <a:rPr lang="en-US" sz="1800" b="1" dirty="0">
                <a:solidFill>
                  <a:srgbClr val="080808"/>
                </a:solidFill>
              </a:rPr>
              <a:t>(See above on Vows) </a:t>
            </a:r>
            <a:endParaRPr lang="en-US" sz="3600" b="1" dirty="0">
              <a:solidFill>
                <a:srgbClr val="080808"/>
              </a:solidFill>
            </a:endParaRP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1869622" y="4037389"/>
            <a:ext cx="2759528" cy="915772"/>
          </a:xfrm>
          <a:noFill/>
        </p:spPr>
        <p:txBody>
          <a:bodyPr vert="horz" lIns="91440" tIns="45720" rIns="91440" bIns="45720" rtlCol="0">
            <a:normAutofit fontScale="92500" lnSpcReduction="20000"/>
          </a:bodyPr>
          <a:lstStyle/>
          <a:p>
            <a:pPr algn="ctr"/>
            <a:r>
              <a:rPr lang="en-US" sz="1600" u="sng" dirty="0">
                <a:solidFill>
                  <a:srgbClr val="080808"/>
                </a:solidFill>
              </a:rPr>
              <a:t>3 Ways to Join: </a:t>
            </a:r>
          </a:p>
          <a:p>
            <a:pPr algn="ctr">
              <a:spcBef>
                <a:spcPts val="400"/>
              </a:spcBef>
            </a:pPr>
            <a:r>
              <a:rPr lang="en-US" sz="1200" dirty="0">
                <a:solidFill>
                  <a:srgbClr val="080808"/>
                </a:solidFill>
              </a:rPr>
              <a:t>By Transfer </a:t>
            </a:r>
          </a:p>
          <a:p>
            <a:pPr algn="ctr">
              <a:spcBef>
                <a:spcPts val="400"/>
              </a:spcBef>
            </a:pPr>
            <a:r>
              <a:rPr lang="en-US" sz="1200" dirty="0">
                <a:solidFill>
                  <a:srgbClr val="080808"/>
                </a:solidFill>
              </a:rPr>
              <a:t>By Reaffirmation</a:t>
            </a:r>
          </a:p>
          <a:p>
            <a:pPr algn="ctr">
              <a:spcBef>
                <a:spcPts val="400"/>
              </a:spcBef>
            </a:pPr>
            <a:r>
              <a:rPr lang="en-US" sz="1200" dirty="0">
                <a:solidFill>
                  <a:srgbClr val="080808"/>
                </a:solidFill>
              </a:rPr>
              <a:t>By Profession of Faith (and if needed Christian Baptism) </a:t>
            </a:r>
          </a:p>
        </p:txBody>
      </p:sp>
    </p:spTree>
    <p:extLst>
      <p:ext uri="{BB962C8B-B14F-4D97-AF65-F5344CB8AC3E}">
        <p14:creationId xmlns:p14="http://schemas.microsoft.com/office/powerpoint/2010/main" val="244734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236080" y="303591"/>
            <a:ext cx="5239512" cy="1344975"/>
          </a:xfrm>
        </p:spPr>
        <p:txBody>
          <a:bodyPr>
            <a:normAutofit/>
          </a:bodyPr>
          <a:lstStyle/>
          <a:p>
            <a:pPr algn="ctr"/>
            <a:r>
              <a:rPr lang="en-US" sz="4000" b="1" dirty="0"/>
              <a:t>Church Questions? </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593610" y="1431235"/>
            <a:ext cx="5239512" cy="4532243"/>
          </a:xfrm>
        </p:spPr>
        <p:txBody>
          <a:bodyPr>
            <a:normAutofit/>
          </a:bodyPr>
          <a:lstStyle/>
          <a:p>
            <a:pPr lvl="1"/>
            <a:r>
              <a:rPr lang="en-US" sz="1800" dirty="0">
                <a:latin typeface="+mj-lt"/>
                <a:cs typeface="Arial" panose="020B0604020202020204" pitchFamily="34" charset="0"/>
              </a:rPr>
              <a:t>Why should I go to church?   </a:t>
            </a:r>
          </a:p>
          <a:p>
            <a:pPr lvl="1"/>
            <a:r>
              <a:rPr lang="en-US" sz="1800" dirty="0">
                <a:latin typeface="+mj-lt"/>
                <a:cs typeface="Arial" panose="020B0604020202020204" pitchFamily="34" charset="0"/>
              </a:rPr>
              <a:t>Is the church an essential element of the gospel?  </a:t>
            </a:r>
          </a:p>
          <a:p>
            <a:pPr lvl="1"/>
            <a:r>
              <a:rPr lang="en-US" sz="1800" dirty="0">
                <a:latin typeface="+mj-lt"/>
                <a:cs typeface="Arial" panose="020B0604020202020204" pitchFamily="34" charset="0"/>
              </a:rPr>
              <a:t>Is membership in the church necessary? </a:t>
            </a:r>
          </a:p>
          <a:p>
            <a:pPr lvl="1"/>
            <a:r>
              <a:rPr lang="en-US" sz="1800" dirty="0">
                <a:latin typeface="+mj-lt"/>
                <a:cs typeface="Arial" panose="020B0604020202020204" pitchFamily="34" charset="0"/>
              </a:rPr>
              <a:t>What is the mission of the church? </a:t>
            </a:r>
          </a:p>
          <a:p>
            <a:pPr lvl="1"/>
            <a:r>
              <a:rPr lang="en-US" sz="1800" dirty="0">
                <a:latin typeface="+mj-lt"/>
                <a:cs typeface="Arial" panose="020B0604020202020204" pitchFamily="34" charset="0"/>
              </a:rPr>
              <a:t>What strategy should the church utilize to accomplish this mission?   </a:t>
            </a:r>
          </a:p>
          <a:p>
            <a:pPr lvl="1"/>
            <a:r>
              <a:rPr lang="en-US" sz="1800" dirty="0">
                <a:latin typeface="+mj-lt"/>
                <a:cs typeface="Arial" panose="020B0604020202020204" pitchFamily="34" charset="0"/>
              </a:rPr>
              <a:t>What is essential to the church being the church, and what is not but needed for the sake of contextualization. </a:t>
            </a:r>
            <a:endParaRPr lang="en-US" sz="1800" b="1" dirty="0">
              <a:latin typeface="+mj-lt"/>
              <a:cs typeface="Arial" panose="020B0604020202020204" pitchFamily="34" charset="0"/>
            </a:endParaRPr>
          </a:p>
          <a:p>
            <a:pPr marL="0" indent="0">
              <a:buNone/>
            </a:pPr>
            <a:r>
              <a:rPr lang="en-US" sz="1800" b="1" dirty="0">
                <a:latin typeface="+mj-lt"/>
                <a:cs typeface="Arial" panose="020B0604020202020204" pitchFamily="34" charset="0"/>
              </a:rPr>
              <a:t>All these questions beg THE question: </a:t>
            </a:r>
          </a:p>
          <a:p>
            <a:pPr marL="0" indent="0" algn="ctr">
              <a:buNone/>
            </a:pPr>
            <a:r>
              <a:rPr lang="en-US" sz="1800" b="1" i="1" dirty="0">
                <a:latin typeface="+mj-lt"/>
                <a:cs typeface="Arial" panose="020B0604020202020204" pitchFamily="34" charset="0"/>
              </a:rPr>
              <a:t>What is the church in relation to Christ?  </a:t>
            </a:r>
          </a:p>
          <a:p>
            <a:pPr marL="0" indent="0" algn="ctr">
              <a:buNone/>
            </a:pPr>
            <a:r>
              <a:rPr lang="en-US" sz="1800" b="1" dirty="0">
                <a:latin typeface="+mj-lt"/>
                <a:cs typeface="Arial" panose="020B0604020202020204" pitchFamily="34" charset="0"/>
              </a:rPr>
              <a:t>or </a:t>
            </a:r>
          </a:p>
          <a:p>
            <a:pPr marL="0" indent="0" algn="ctr">
              <a:buNone/>
            </a:pPr>
            <a:r>
              <a:rPr lang="en-US" sz="1800" b="1" dirty="0">
                <a:latin typeface="+mj-lt"/>
                <a:cs typeface="Arial" panose="020B0604020202020204" pitchFamily="34" charset="0"/>
              </a:rPr>
              <a:t>What is the church by her very nature?</a:t>
            </a:r>
            <a:r>
              <a:rPr lang="en-US" sz="1800" dirty="0">
                <a:latin typeface="+mj-lt"/>
                <a:cs typeface="Arial" panose="020B0604020202020204" pitchFamily="34" charset="0"/>
              </a:rPr>
              <a:t>) </a:t>
            </a:r>
            <a:endParaRPr lang="en-US" sz="1600" dirty="0">
              <a:latin typeface="+mj-lt"/>
              <a:cs typeface="Arial" panose="020B0604020202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67070"/>
          <a:stretch/>
        </p:blipFill>
        <p:spPr>
          <a:xfrm>
            <a:off x="7024744" y="-1968547"/>
            <a:ext cx="5167256" cy="8826547"/>
          </a:xfrm>
          <a:prstGeom prst="rect">
            <a:avLst/>
          </a:prstGeom>
        </p:spPr>
      </p:pic>
    </p:spTree>
    <p:extLst>
      <p:ext uri="{BB962C8B-B14F-4D97-AF65-F5344CB8AC3E}">
        <p14:creationId xmlns:p14="http://schemas.microsoft.com/office/powerpoint/2010/main" val="19148353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67070"/>
          <a:stretch/>
        </p:blipFill>
        <p:spPr>
          <a:xfrm>
            <a:off x="7024744" y="-1968547"/>
            <a:ext cx="5167256" cy="8826547"/>
          </a:xfrm>
          <a:prstGeom prst="rect">
            <a:avLst/>
          </a:prstGeom>
        </p:spPr>
      </p:pic>
      <p:sp>
        <p:nvSpPr>
          <p:cNvPr id="10"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593610" y="412673"/>
            <a:ext cx="5239512" cy="1344975"/>
          </a:xfrm>
        </p:spPr>
        <p:txBody>
          <a:bodyPr>
            <a:normAutofit/>
          </a:bodyPr>
          <a:lstStyle/>
          <a:p>
            <a:pPr algn="ctr"/>
            <a:r>
              <a:rPr lang="en-US" sz="2800" b="1"/>
              <a:t>The Church IS “Christology </a:t>
            </a:r>
            <a:r>
              <a:rPr lang="en-US" sz="2800" b="1" i="1"/>
              <a:t>Applied” </a:t>
            </a:r>
            <a:br>
              <a:rPr lang="en-US" sz="2800" b="1" i="1"/>
            </a:br>
            <a:endParaRPr lang="en-US" sz="2800" b="1" i="1"/>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336384" y="1551564"/>
            <a:ext cx="5613842" cy="4343210"/>
          </a:xfrm>
        </p:spPr>
        <p:txBody>
          <a:bodyPr>
            <a:normAutofit lnSpcReduction="10000"/>
          </a:bodyPr>
          <a:lstStyle/>
          <a:p>
            <a:pPr marL="0" indent="0">
              <a:buNone/>
            </a:pPr>
            <a:r>
              <a:rPr lang="en-US" sz="1800">
                <a:latin typeface="+mj-lt"/>
                <a:cs typeface="Arial" panose="020B0604020202020204" pitchFamily="34" charset="0"/>
              </a:rPr>
              <a:t>Whatever else we aspire to be, it is </a:t>
            </a:r>
            <a:r>
              <a:rPr lang="en-US" sz="1800" u="sng">
                <a:latin typeface="+mj-lt"/>
                <a:cs typeface="Arial" panose="020B0604020202020204" pitchFamily="34" charset="0"/>
              </a:rPr>
              <a:t>Christ-centered</a:t>
            </a:r>
            <a:r>
              <a:rPr lang="en-US" sz="1800">
                <a:latin typeface="+mj-lt"/>
                <a:cs typeface="Arial" panose="020B0604020202020204" pitchFamily="34" charset="0"/>
              </a:rPr>
              <a:t>, not just in purpose (Col 1:18), but in methodology (Luke 24:27) and identity (Eph 1:23).  </a:t>
            </a:r>
          </a:p>
          <a:p>
            <a:pPr marL="0" indent="0">
              <a:buNone/>
            </a:pPr>
            <a:r>
              <a:rPr lang="en-US" sz="1800">
                <a:latin typeface="+mj-lt"/>
                <a:cs typeface="Arial" panose="020B0604020202020204" pitchFamily="34" charset="0"/>
              </a:rPr>
              <a:t>Our </a:t>
            </a:r>
            <a:r>
              <a:rPr lang="en-US" sz="1800" u="sng">
                <a:latin typeface="+mj-lt"/>
                <a:cs typeface="Arial" panose="020B0604020202020204" pitchFamily="34" charset="0"/>
              </a:rPr>
              <a:t>methodology</a:t>
            </a:r>
            <a:r>
              <a:rPr lang="en-US" sz="1800">
                <a:latin typeface="+mj-lt"/>
                <a:cs typeface="Arial" panose="020B0604020202020204" pitchFamily="34" charset="0"/>
              </a:rPr>
              <a:t> is informed by a theological vision grounded in redemptive history wherein it can be said that there was never a time when salvation was accomplished without BOTH Christ our Covenant Head (Divine Word) AND Christ our Temple Presence (Human Flesh). </a:t>
            </a:r>
          </a:p>
          <a:p>
            <a:pPr marL="0" indent="0">
              <a:buNone/>
            </a:pPr>
            <a:r>
              <a:rPr lang="en-US" sz="1800">
                <a:latin typeface="+mj-lt"/>
                <a:cs typeface="Arial" panose="020B0604020202020204" pitchFamily="34" charset="0"/>
              </a:rPr>
              <a:t>John’s  gospel therefore introduces Christ’s incarnation:</a:t>
            </a:r>
          </a:p>
          <a:p>
            <a:pPr marL="0" indent="0" algn="ctr">
              <a:buNone/>
            </a:pPr>
            <a:r>
              <a:rPr lang="en-US" sz="1800" b="1">
                <a:latin typeface="+mj-lt"/>
                <a:cs typeface="Arial" panose="020B0604020202020204" pitchFamily="34" charset="0"/>
              </a:rPr>
              <a:t>”The </a:t>
            </a:r>
            <a:r>
              <a:rPr lang="en-US" sz="1800" b="1" u="sng">
                <a:latin typeface="+mj-lt"/>
                <a:cs typeface="Arial" panose="020B0604020202020204" pitchFamily="34" charset="0"/>
              </a:rPr>
              <a:t>word</a:t>
            </a:r>
            <a:r>
              <a:rPr lang="en-US" sz="1800" b="1">
                <a:latin typeface="+mj-lt"/>
                <a:cs typeface="Arial" panose="020B0604020202020204" pitchFamily="34" charset="0"/>
              </a:rPr>
              <a:t> became flesh and </a:t>
            </a:r>
            <a:r>
              <a:rPr lang="en-US" sz="1800" b="1" u="sng" err="1">
                <a:latin typeface="+mj-lt"/>
                <a:cs typeface="Arial" panose="020B0604020202020204" pitchFamily="34" charset="0"/>
              </a:rPr>
              <a:t>templed</a:t>
            </a:r>
            <a:r>
              <a:rPr lang="en-US" sz="1800" b="1">
                <a:latin typeface="+mj-lt"/>
                <a:cs typeface="Arial" panose="020B0604020202020204" pitchFamily="34" charset="0"/>
              </a:rPr>
              <a:t> among us” </a:t>
            </a:r>
          </a:p>
          <a:p>
            <a:pPr marL="0" indent="0" algn="ctr">
              <a:buNone/>
            </a:pPr>
            <a:r>
              <a:rPr lang="en-US" sz="1800">
                <a:latin typeface="+mj-lt"/>
                <a:cs typeface="Arial" panose="020B0604020202020204" pitchFamily="34" charset="0"/>
              </a:rPr>
              <a:t>(Jn 1:14)</a:t>
            </a:r>
          </a:p>
          <a:p>
            <a:pPr marL="0" indent="0">
              <a:buNone/>
            </a:pPr>
            <a:r>
              <a:rPr lang="en-US" sz="1600" i="1">
                <a:latin typeface="+mj-lt"/>
                <a:cs typeface="Arial" panose="020B0604020202020204" pitchFamily="34" charset="0"/>
              </a:rPr>
              <a:t>The relation of word to temple has been described by Jonathan Edwards as God’s saving activity as Light to heat respectively.  </a:t>
            </a:r>
          </a:p>
          <a:p>
            <a:pPr marL="0" indent="0">
              <a:buNone/>
            </a:pPr>
            <a:r>
              <a:rPr lang="en-US" sz="1600" i="1">
                <a:latin typeface="+mj-lt"/>
                <a:cs typeface="Arial" panose="020B0604020202020204" pitchFamily="34" charset="0"/>
              </a:rPr>
              <a:t>Likewise, Meredith Kline described it as God’s “power (of presence) and “paradigm” (of law). </a:t>
            </a:r>
          </a:p>
          <a:p>
            <a:pPr marL="0" indent="0">
              <a:buNone/>
            </a:pPr>
            <a:endParaRPr lang="en-US" sz="1400">
              <a:latin typeface="+mj-lt"/>
              <a:cs typeface="Arial" panose="020B0604020202020204" pitchFamily="34" charset="0"/>
            </a:endParaRPr>
          </a:p>
          <a:p>
            <a:pPr marL="457200" lvl="1" indent="0">
              <a:buNone/>
            </a:pPr>
            <a:endParaRPr lang="en-US" sz="1400" i="1">
              <a:latin typeface="+mj-lt"/>
              <a:cs typeface="Arial" panose="020B0604020202020204" pitchFamily="34" charset="0"/>
            </a:endParaRPr>
          </a:p>
        </p:txBody>
      </p:sp>
      <p:sp>
        <p:nvSpPr>
          <p:cNvPr id="2" name="Rectangle 1"/>
          <p:cNvSpPr/>
          <p:nvPr/>
        </p:nvSpPr>
        <p:spPr>
          <a:xfrm>
            <a:off x="6886687" y="-1968547"/>
            <a:ext cx="5305313" cy="8826547"/>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DC717ED-434D-184F-BB90-D02F05048A7D}"/>
              </a:ext>
            </a:extLst>
          </p:cNvPr>
          <p:cNvSpPr txBox="1"/>
          <p:nvPr/>
        </p:nvSpPr>
        <p:spPr>
          <a:xfrm>
            <a:off x="8341837" y="1374525"/>
            <a:ext cx="2068780" cy="3754874"/>
          </a:xfrm>
          <a:prstGeom prst="rect">
            <a:avLst/>
          </a:prstGeom>
          <a:noFill/>
        </p:spPr>
        <p:txBody>
          <a:bodyPr wrap="square" rtlCol="0">
            <a:spAutoFit/>
          </a:bodyPr>
          <a:lstStyle/>
          <a:p>
            <a:pPr algn="ctr"/>
            <a:r>
              <a:rPr lang="en-US" sz="3200" b="1" i="1" dirty="0">
                <a:latin typeface="+mj-lt"/>
              </a:rPr>
              <a:t>that Christ might come to have first place in everything</a:t>
            </a:r>
          </a:p>
          <a:p>
            <a:pPr algn="r"/>
            <a:r>
              <a:rPr lang="en-US" sz="2400" b="1" i="1" dirty="0">
                <a:latin typeface="+mj-lt"/>
              </a:rPr>
              <a:t>Col. 1:18</a:t>
            </a:r>
            <a:r>
              <a:rPr lang="en-US" sz="2000" b="1" i="1" dirty="0"/>
              <a:t> </a:t>
            </a:r>
            <a:endParaRPr lang="en-US" sz="1200" dirty="0"/>
          </a:p>
          <a:p>
            <a:endParaRPr lang="en-US" dirty="0"/>
          </a:p>
        </p:txBody>
      </p:sp>
    </p:spTree>
    <p:extLst>
      <p:ext uri="{BB962C8B-B14F-4D97-AF65-F5344CB8AC3E}">
        <p14:creationId xmlns:p14="http://schemas.microsoft.com/office/powerpoint/2010/main" val="3336370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762000" y="-22159"/>
            <a:ext cx="10515599" cy="1325563"/>
          </a:xfrm>
        </p:spPr>
        <p:txBody>
          <a:bodyPr>
            <a:normAutofit fontScale="90000"/>
          </a:bodyPr>
          <a:lstStyle/>
          <a:p>
            <a:br>
              <a:rPr lang="en-US" sz="3700" b="1" u="sng"/>
            </a:br>
            <a:r>
              <a:rPr lang="en-US" sz="3700" b="1"/>
              <a:t>Covenant (Law) As An  </a:t>
            </a:r>
            <a:br>
              <a:rPr lang="en-US" sz="3700" b="1"/>
            </a:br>
            <a:r>
              <a:rPr lang="en-US" sz="3700" b="1"/>
              <a:t>Essential Element  of the Gospel</a:t>
            </a:r>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838200" y="1502895"/>
            <a:ext cx="5886968" cy="4916173"/>
          </a:xfrm>
        </p:spPr>
        <p:txBody>
          <a:bodyPr>
            <a:normAutofit/>
          </a:bodyPr>
          <a:lstStyle/>
          <a:p>
            <a:pPr marL="0" indent="0">
              <a:buNone/>
            </a:pPr>
            <a:r>
              <a:rPr lang="en-US" sz="1600">
                <a:latin typeface="+mj-lt"/>
              </a:rPr>
              <a:t>Biblically, we can say that there was never a time in all of Redemption history when salvation was transacted apart from a covenant transaction such as to satisfy God’s Divine Law.   </a:t>
            </a:r>
          </a:p>
          <a:p>
            <a:pPr marL="457200" lvl="1" indent="0">
              <a:buNone/>
            </a:pPr>
            <a:r>
              <a:rPr lang="en-US" sz="1600" b="1">
                <a:latin typeface="+mj-lt"/>
              </a:rPr>
              <a:t>In the Old Testament, </a:t>
            </a:r>
            <a:r>
              <a:rPr lang="en-US" sz="1600">
                <a:latin typeface="+mj-lt"/>
              </a:rPr>
              <a:t>the Hebrew word for “covenant” (</a:t>
            </a:r>
            <a:r>
              <a:rPr lang="en-US" sz="1600" err="1">
                <a:latin typeface="+mj-lt"/>
              </a:rPr>
              <a:t>berith</a:t>
            </a:r>
            <a:r>
              <a:rPr lang="en-US" sz="1600">
                <a:latin typeface="+mj-lt"/>
              </a:rPr>
              <a:t>) is used at least 289 times. It is explicitly used to summarize the whole of the Genesis history in Exodus 2:24 and the Old Covenant “Bible” itself was called the “book of the covenant” in Exodus 24:7.  </a:t>
            </a:r>
          </a:p>
          <a:p>
            <a:pPr marL="457200" lvl="1" indent="0">
              <a:buNone/>
            </a:pPr>
            <a:r>
              <a:rPr lang="en-US" sz="1600" b="1">
                <a:latin typeface="+mj-lt"/>
              </a:rPr>
              <a:t>In the New Covenant</a:t>
            </a:r>
            <a:r>
              <a:rPr lang="en-US" sz="1600">
                <a:latin typeface="+mj-lt"/>
              </a:rPr>
              <a:t>, the covenant figures prominently even as to introduce Christ as saying:  “Do not think that I have come to abolish the Law or the Prophets; I have not come to abolish them but to fulfill them. “(Matthew 5:17-18)  Christ is later described as the ”mediator of the new covenant” (Heb 9:15, 12:15) even by his own atoning “blood of the new covenant” that is then specifically related to the meaning and practice of the Eucharistic meal in the new covenant church (Luke 22:20, 1Cor.11:25).</a:t>
            </a:r>
          </a:p>
          <a:p>
            <a:pPr marL="457200" lvl="1" indent="0">
              <a:buNone/>
            </a:pPr>
            <a:r>
              <a:rPr lang="en-US" sz="1600" b="1">
                <a:latin typeface="+mj-lt"/>
              </a:rPr>
              <a:t>The covenantal nature of the church </a:t>
            </a:r>
            <a:r>
              <a:rPr lang="en-US" sz="1600">
                <a:latin typeface="+mj-lt"/>
              </a:rPr>
              <a:t>by positive institution of Christ is explicitly stated in  Matthew 16:18-19 as further explained by Paul wherein Christ is described as covenant “head over all things regarding the church” in Eph 1:22. </a:t>
            </a:r>
          </a:p>
          <a:p>
            <a:pPr marL="0" indent="0">
              <a:buNone/>
            </a:pPr>
            <a:endParaRPr lang="en-US" sz="1000">
              <a:latin typeface="+mj-lt"/>
            </a:endParaRPr>
          </a:p>
          <a:p>
            <a:pPr marL="0" indent="0">
              <a:buNone/>
            </a:pPr>
            <a:endParaRPr lang="en-US" sz="1000">
              <a:latin typeface="+mj-lt"/>
            </a:endParaRPr>
          </a:p>
          <a:p>
            <a:pPr marL="0" indent="0">
              <a:buNone/>
            </a:pPr>
            <a:endParaRPr lang="en-US" sz="1000">
              <a:latin typeface="+mj-lt"/>
            </a:endParaRPr>
          </a:p>
          <a:p>
            <a:pPr marL="0" indent="0">
              <a:buNone/>
            </a:pPr>
            <a:endParaRPr lang="en-US" sz="1000">
              <a:latin typeface="+mj-l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3751" b="2"/>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0" name="Arc 1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Oval 2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C005E49-157B-FD4B-BE8F-362B06AECA57}"/>
              </a:ext>
            </a:extLst>
          </p:cNvPr>
          <p:cNvSpPr txBox="1"/>
          <p:nvPr/>
        </p:nvSpPr>
        <p:spPr>
          <a:xfrm>
            <a:off x="1031964" y="1343818"/>
            <a:ext cx="2586447" cy="723275"/>
          </a:xfrm>
          <a:prstGeom prst="rect">
            <a:avLst/>
          </a:prstGeom>
          <a:noFill/>
        </p:spPr>
        <p:txBody>
          <a:bodyPr wrap="square" rtlCol="0">
            <a:spAutoFit/>
          </a:bodyPr>
          <a:lstStyle/>
          <a:p>
            <a:pPr>
              <a:spcAft>
                <a:spcPts val="600"/>
              </a:spcAft>
            </a:pPr>
            <a:endParaRPr lang="en-US"/>
          </a:p>
          <a:p>
            <a:pPr>
              <a:spcAft>
                <a:spcPts val="600"/>
              </a:spcAft>
            </a:pPr>
            <a:endParaRPr lang="en-US"/>
          </a:p>
        </p:txBody>
      </p:sp>
    </p:spTree>
    <p:extLst>
      <p:ext uri="{BB962C8B-B14F-4D97-AF65-F5344CB8AC3E}">
        <p14:creationId xmlns:p14="http://schemas.microsoft.com/office/powerpoint/2010/main" val="372870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E73EB10-AEDA-42B9-9D11-54E59B48D4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4913" b="-1"/>
          <a:stretch/>
        </p:blipFill>
        <p:spPr>
          <a:xfrm>
            <a:off x="7092462" y="1825625"/>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7" name="Arc 26">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714863" y="-19492"/>
            <a:ext cx="10515599" cy="1325563"/>
          </a:xfrm>
        </p:spPr>
        <p:txBody>
          <a:bodyPr>
            <a:normAutofit fontScale="90000"/>
          </a:bodyPr>
          <a:lstStyle/>
          <a:p>
            <a:br>
              <a:rPr lang="en-US" b="1" u="sng" dirty="0"/>
            </a:br>
            <a:r>
              <a:rPr lang="en-US" sz="3600" b="1" dirty="0"/>
              <a:t>Word (Covenant) As An </a:t>
            </a:r>
            <a:br>
              <a:rPr lang="en-US" sz="3600" b="1" dirty="0"/>
            </a:br>
            <a:r>
              <a:rPr lang="en-US" sz="3600" b="1" dirty="0"/>
              <a:t>Essential Element Of The Gospel</a:t>
            </a:r>
            <a:endParaRPr lang="en-US" b="1" dirty="0"/>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838200" y="1825625"/>
            <a:ext cx="5814391" cy="4351338"/>
          </a:xfrm>
        </p:spPr>
        <p:txBody>
          <a:bodyPr>
            <a:normAutofit lnSpcReduction="10000"/>
          </a:bodyPr>
          <a:lstStyle/>
          <a:p>
            <a:pPr marL="0" indent="0">
              <a:buNone/>
            </a:pPr>
            <a:r>
              <a:rPr lang="en-US" sz="2000" b="1">
                <a:latin typeface="+mj-lt"/>
                <a:cs typeface="Arial" panose="020B0604020202020204" pitchFamily="34" charset="0"/>
              </a:rPr>
              <a:t>Without covenant</a:t>
            </a:r>
            <a:r>
              <a:rPr lang="en-US" sz="2000">
                <a:latin typeface="+mj-lt"/>
                <a:cs typeface="Arial" panose="020B0604020202020204" pitchFamily="34" charset="0"/>
              </a:rPr>
              <a:t>, there can be no justification (forgiveness) by grace through faith alone as applied to our relation to God.  </a:t>
            </a:r>
          </a:p>
          <a:p>
            <a:pPr lvl="1"/>
            <a:r>
              <a:rPr lang="en-US" sz="1800">
                <a:latin typeface="+mj-lt"/>
                <a:cs typeface="Arial" panose="020B0604020202020204" pitchFamily="34" charset="0"/>
              </a:rPr>
              <a:t>Our creation itself is under the terms of the covenant (c.f. Gen 2:16) such that we remain right with God by “works of the law” (</a:t>
            </a:r>
            <a:r>
              <a:rPr lang="en-US" sz="1800" err="1">
                <a:latin typeface="+mj-lt"/>
                <a:cs typeface="Arial" panose="020B0604020202020204" pitchFamily="34" charset="0"/>
              </a:rPr>
              <a:t>e.g</a:t>
            </a:r>
            <a:r>
              <a:rPr lang="en-US" sz="1800">
                <a:latin typeface="+mj-lt"/>
                <a:cs typeface="Arial" panose="020B0604020202020204" pitchFamily="34" charset="0"/>
              </a:rPr>
              <a:t> .covenant). </a:t>
            </a:r>
          </a:p>
          <a:p>
            <a:pPr lvl="1"/>
            <a:r>
              <a:rPr lang="en-US" sz="1800">
                <a:latin typeface="+mj-lt"/>
                <a:cs typeface="Arial" panose="020B0604020202020204" pitchFamily="34" charset="0"/>
              </a:rPr>
              <a:t>And because of the “fall” (Gen 3:6-7) no person can fulfill the works of the law and be justified in God’s sight.  (Rom 3:20) </a:t>
            </a:r>
          </a:p>
          <a:p>
            <a:pPr lvl="1"/>
            <a:r>
              <a:rPr lang="en-US" sz="1800">
                <a:latin typeface="+mj-lt"/>
                <a:cs typeface="Arial" panose="020B0604020202020204" pitchFamily="34" charset="0"/>
              </a:rPr>
              <a:t>Grace, by definition, cannot be earned but must be freely given.   (Rom. 6:23)</a:t>
            </a:r>
          </a:p>
          <a:p>
            <a:pPr lvl="1"/>
            <a:r>
              <a:rPr lang="en-US" sz="1800">
                <a:latin typeface="+mj-lt"/>
                <a:cs typeface="Arial" panose="020B0604020202020204" pitchFamily="34" charset="0"/>
              </a:rPr>
              <a:t>And yet by the terms of the covenant Christ is legally appointed by God to represent us in satisfying the covenant as our ‘covenant executor.”  (Rom 5:15-21)</a:t>
            </a:r>
          </a:p>
          <a:p>
            <a:pPr lvl="1"/>
            <a:r>
              <a:rPr lang="en-US" sz="1800">
                <a:latin typeface="+mj-lt"/>
                <a:cs typeface="Arial" panose="020B0604020202020204" pitchFamily="34" charset="0"/>
              </a:rPr>
              <a:t>By this transaction, we are “legally” justified in Christ by grace such as to be  set free from the fear of God’s righteous condemnation. (Rom 8:1ff)</a:t>
            </a:r>
          </a:p>
          <a:p>
            <a:pPr marL="457200" lvl="1" indent="0">
              <a:buNone/>
            </a:pPr>
            <a:endParaRPr lang="en-US" sz="1800">
              <a:latin typeface="+mj-lt"/>
              <a:cs typeface="Arial" panose="020B0604020202020204" pitchFamily="34" charset="0"/>
            </a:endParaRPr>
          </a:p>
          <a:p>
            <a:pPr marL="0" indent="0">
              <a:buNone/>
            </a:pPr>
            <a:endParaRPr lang="en-US" sz="1100">
              <a:latin typeface="+mj-lt"/>
            </a:endParaRPr>
          </a:p>
        </p:txBody>
      </p:sp>
      <p:sp>
        <p:nvSpPr>
          <p:cNvPr id="6" name="TextBox 5">
            <a:extLst>
              <a:ext uri="{FF2B5EF4-FFF2-40B4-BE49-F238E27FC236}">
                <a16:creationId xmlns:a16="http://schemas.microsoft.com/office/drawing/2014/main" id="{BC005E49-157B-FD4B-BE8F-362B06AECA57}"/>
              </a:ext>
            </a:extLst>
          </p:cNvPr>
          <p:cNvSpPr txBox="1"/>
          <p:nvPr/>
        </p:nvSpPr>
        <p:spPr>
          <a:xfrm>
            <a:off x="1031964" y="1343818"/>
            <a:ext cx="2586447" cy="723275"/>
          </a:xfrm>
          <a:prstGeom prst="rect">
            <a:avLst/>
          </a:prstGeom>
          <a:noFill/>
        </p:spPr>
        <p:txBody>
          <a:bodyPr wrap="square" rtlCol="0">
            <a:spAutoFit/>
          </a:bodyPr>
          <a:lstStyle/>
          <a:p>
            <a:pPr>
              <a:spcAft>
                <a:spcPts val="600"/>
              </a:spcAft>
            </a:pPr>
            <a:endParaRPr lang="en-US"/>
          </a:p>
          <a:p>
            <a:pPr>
              <a:spcAft>
                <a:spcPts val="600"/>
              </a:spcAft>
            </a:pPr>
            <a:endParaRPr lang="en-US"/>
          </a:p>
        </p:txBody>
      </p:sp>
    </p:spTree>
    <p:extLst>
      <p:ext uri="{BB962C8B-B14F-4D97-AF65-F5344CB8AC3E}">
        <p14:creationId xmlns:p14="http://schemas.microsoft.com/office/powerpoint/2010/main" val="1616699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40DA1-003E-7E4E-A4F7-ED1E39CB2D2E}"/>
              </a:ext>
            </a:extLst>
          </p:cNvPr>
          <p:cNvSpPr>
            <a:spLocks noGrp="1"/>
          </p:cNvSpPr>
          <p:nvPr>
            <p:ph type="title"/>
          </p:nvPr>
        </p:nvSpPr>
        <p:spPr/>
        <p:txBody>
          <a:bodyPr/>
          <a:lstStyle/>
          <a:p>
            <a:r>
              <a:rPr lang="en-US" b="1" dirty="0"/>
              <a:t>Session 1: Dinner with Our Story</a:t>
            </a:r>
          </a:p>
        </p:txBody>
      </p:sp>
    </p:spTree>
    <p:extLst>
      <p:ext uri="{BB962C8B-B14F-4D97-AF65-F5344CB8AC3E}">
        <p14:creationId xmlns:p14="http://schemas.microsoft.com/office/powerpoint/2010/main" val="3468209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268044" y="193276"/>
            <a:ext cx="10515599" cy="646135"/>
          </a:xfrm>
        </p:spPr>
        <p:txBody>
          <a:bodyPr>
            <a:normAutofit fontScale="90000"/>
          </a:bodyPr>
          <a:lstStyle/>
          <a:p>
            <a:br>
              <a:rPr lang="en-US" sz="3400" b="1" u="sng"/>
            </a:br>
            <a:r>
              <a:rPr lang="en-US" sz="3400" b="1"/>
              <a:t>Temple (Presence) As An  </a:t>
            </a:r>
            <a:br>
              <a:rPr lang="en-US" sz="3400" b="1"/>
            </a:br>
            <a:r>
              <a:rPr lang="en-US" sz="3400" b="1"/>
              <a:t>Essential Element of The Gospel</a:t>
            </a:r>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399482" y="1352996"/>
            <a:ext cx="5796924" cy="5388801"/>
          </a:xfrm>
        </p:spPr>
        <p:txBody>
          <a:bodyPr>
            <a:normAutofit/>
          </a:bodyPr>
          <a:lstStyle/>
          <a:p>
            <a:pPr marL="0" indent="0">
              <a:buNone/>
            </a:pPr>
            <a:r>
              <a:rPr lang="en-US" sz="1600" dirty="0">
                <a:latin typeface="+mj-lt"/>
              </a:rPr>
              <a:t>Biblically, we can say that there was never a time in all of Redemption history when salvation was transacted apart from the power of his presence as mediated by His temple.   </a:t>
            </a:r>
            <a:endParaRPr lang="en-US" sz="1600" b="1" dirty="0">
              <a:latin typeface="+mj-lt"/>
            </a:endParaRPr>
          </a:p>
          <a:p>
            <a:pPr marL="457200" lvl="1" indent="0">
              <a:buNone/>
            </a:pPr>
            <a:r>
              <a:rPr lang="en-US" sz="1600" b="1" dirty="0">
                <a:latin typeface="+mj-lt"/>
              </a:rPr>
              <a:t>Salvation History in the Old Testament </a:t>
            </a:r>
            <a:r>
              <a:rPr lang="en-US" sz="1600" dirty="0">
                <a:latin typeface="+mj-lt"/>
              </a:rPr>
              <a:t>was accomplished with such words as </a:t>
            </a:r>
            <a:r>
              <a:rPr lang="en-US" sz="1600" i="1" dirty="0">
                <a:latin typeface="+mj-lt"/>
              </a:rPr>
              <a:t>dwelling plac</a:t>
            </a:r>
            <a:r>
              <a:rPr lang="en-US" sz="1600" dirty="0">
                <a:latin typeface="+mj-lt"/>
              </a:rPr>
              <a:t>e and </a:t>
            </a:r>
            <a:r>
              <a:rPr lang="en-US" sz="1600" i="1" dirty="0">
                <a:latin typeface="+mj-lt"/>
              </a:rPr>
              <a:t>tabernacle God was PRESENT</a:t>
            </a:r>
            <a:r>
              <a:rPr lang="en-US" sz="1600" dirty="0">
                <a:latin typeface="+mj-lt"/>
              </a:rPr>
              <a:t> with his people. (Cf. Gen. 15; 26:24; Exod. 29:42; Deut. 12:5; Lev. 22:3; Ps.76.2; Num. 35:34). “God in the midst of us” (Ps 49), was the single most coveted reality, even as “excommunication” was the most feared curse (Gen.3).</a:t>
            </a:r>
          </a:p>
          <a:p>
            <a:pPr marL="457200" lvl="1" indent="0">
              <a:buNone/>
            </a:pPr>
            <a:r>
              <a:rPr lang="en-US" sz="1600" b="1" dirty="0">
                <a:latin typeface="+mj-lt"/>
              </a:rPr>
              <a:t>Salvation History in the New Testament  </a:t>
            </a:r>
            <a:r>
              <a:rPr lang="en-US" sz="1600" dirty="0">
                <a:latin typeface="+mj-lt"/>
              </a:rPr>
              <a:t>is not a transition from temple to “no temple.” Rather Christ is introduced as temple fulfilled (John 1:14, 2:19).  When told that Christ must ascend into heaven, Christ was careful to clarify  that his ”temple-presence: would remain with  a House of  many rooms” (Jn. 14:1-3, 17- 18) referencing the church (20:21ff)  Therefore, Christ’s ascension ministry is describe by Paul as  “filling all in all” vis-à-vis that temple built upon the apostolic foundation with Christ as the cornerstone (Eph. 2:18ff).  </a:t>
            </a:r>
          </a:p>
          <a:p>
            <a:pPr marL="457200" lvl="1" indent="0">
              <a:buNone/>
            </a:pPr>
            <a:r>
              <a:rPr lang="en-US" sz="1600" b="1" dirty="0">
                <a:latin typeface="+mj-lt"/>
              </a:rPr>
              <a:t>The temple nature of the church </a:t>
            </a:r>
            <a:r>
              <a:rPr lang="en-US" sz="1600" dirty="0">
                <a:latin typeface="+mj-lt"/>
              </a:rPr>
              <a:t>is explicitly stated with words like “temple” and “tabernacle” and “dwelling place” to describe God’s saving presence as pertaining to the “household of God” or “the church of the living God.”  (c.f. Eph. 2:18-22, Rev. 21:3)</a:t>
            </a:r>
          </a:p>
          <a:p>
            <a:pPr marL="0" indent="0">
              <a:buNone/>
            </a:pPr>
            <a:endParaRPr lang="en-US" sz="1600" dirty="0">
              <a:latin typeface="+mj-lt"/>
            </a:endParaRPr>
          </a:p>
          <a:p>
            <a:pPr marL="0" indent="0">
              <a:buNone/>
            </a:pPr>
            <a:endParaRPr lang="en-US" sz="900" dirty="0">
              <a:latin typeface="+mj-l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3751" b="2"/>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0" name="Arc 19">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Oval 2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542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E73EB10-AEDA-42B9-9D11-54E59B48D4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4913" b="-1"/>
          <a:stretch/>
        </p:blipFill>
        <p:spPr>
          <a:xfrm>
            <a:off x="7092462" y="1825625"/>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2" name="Arc 11">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586409" y="86060"/>
            <a:ext cx="10515599" cy="1029903"/>
          </a:xfrm>
        </p:spPr>
        <p:txBody>
          <a:bodyPr>
            <a:normAutofit fontScale="90000"/>
          </a:bodyPr>
          <a:lstStyle/>
          <a:p>
            <a:br>
              <a:rPr lang="en-US" b="1" u="sng" dirty="0"/>
            </a:br>
            <a:r>
              <a:rPr lang="en-US" sz="3600" b="1" dirty="0"/>
              <a:t>Temple (Presence) </a:t>
            </a:r>
            <a:r>
              <a:rPr lang="en-US" sz="3600" b="1"/>
              <a:t>As An</a:t>
            </a:r>
            <a:br>
              <a:rPr lang="en-US" sz="3600" b="1"/>
            </a:br>
            <a:r>
              <a:rPr lang="en-US" sz="3600" b="1"/>
              <a:t>Essential Element </a:t>
            </a:r>
            <a:r>
              <a:rPr lang="en-US" sz="3600" b="1" dirty="0"/>
              <a:t>Of The Gospel</a:t>
            </a:r>
            <a:endParaRPr lang="en-US" b="1" dirty="0"/>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586409" y="1493565"/>
            <a:ext cx="5973417" cy="5117003"/>
          </a:xfrm>
        </p:spPr>
        <p:txBody>
          <a:bodyPr>
            <a:normAutofit/>
          </a:bodyPr>
          <a:lstStyle/>
          <a:p>
            <a:pPr marL="0" indent="0">
              <a:buNone/>
            </a:pPr>
            <a:r>
              <a:rPr lang="en-US" sz="2200" b="1">
                <a:latin typeface="+mj-lt"/>
                <a:cs typeface="Arial" panose="020B0604020202020204" pitchFamily="34" charset="0"/>
              </a:rPr>
              <a:t>Without temple presence, </a:t>
            </a:r>
            <a:r>
              <a:rPr lang="en-US" sz="2200">
                <a:latin typeface="+mj-lt"/>
                <a:cs typeface="Arial" panose="020B0604020202020204" pitchFamily="34" charset="0"/>
              </a:rPr>
              <a:t>there would be no life giving power wherein we are spiritually unable to embrace Christ as our savior by our being mystically united to Christ on earth by the Holy Spirit through the church on earth to his vivifying flesh in heaven.  </a:t>
            </a:r>
          </a:p>
          <a:p>
            <a:r>
              <a:rPr lang="en-US" sz="2000" dirty="0">
                <a:latin typeface="+mj-lt"/>
                <a:cs typeface="Arial" panose="020B0604020202020204" pitchFamily="34" charset="0"/>
              </a:rPr>
              <a:t>The curse of our original sin is death which we brought  upon ourselves by rejecting God as the true source of life and rightful Lord. (Rom 3:23) </a:t>
            </a:r>
          </a:p>
          <a:p>
            <a:r>
              <a:rPr lang="en-US" sz="2000" dirty="0">
                <a:latin typeface="+mj-lt"/>
                <a:cs typeface="Arial" panose="020B0604020202020204" pitchFamily="34" charset="0"/>
              </a:rPr>
              <a:t>Death is not just physical, but moral such that we are morally incapable of believing in and walking with Christ without being “born again.”  (John 3:16)</a:t>
            </a:r>
          </a:p>
          <a:p>
            <a:r>
              <a:rPr lang="en-US" sz="2000" dirty="0">
                <a:latin typeface="+mj-lt"/>
                <a:cs typeface="Arial" panose="020B0604020202020204" pitchFamily="34" charset="0"/>
              </a:rPr>
              <a:t>By our mystical union with the ascended Christ as mediated by the Holy Spirit utilizing the appointed means of grace given unto the church wherein we are enlightened and empowered to new life with Christ.  </a:t>
            </a:r>
          </a:p>
          <a:p>
            <a:pPr marL="0" indent="0">
              <a:buNone/>
            </a:pPr>
            <a:endParaRPr lang="en-US" sz="1800" dirty="0">
              <a:latin typeface="+mj-lt"/>
            </a:endParaRPr>
          </a:p>
        </p:txBody>
      </p:sp>
    </p:spTree>
    <p:extLst>
      <p:ext uri="{BB962C8B-B14F-4D97-AF65-F5344CB8AC3E}">
        <p14:creationId xmlns:p14="http://schemas.microsoft.com/office/powerpoint/2010/main" val="1536529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199741" y="-13987"/>
            <a:ext cx="10515599" cy="451304"/>
          </a:xfrm>
        </p:spPr>
        <p:txBody>
          <a:bodyPr>
            <a:normAutofit fontScale="90000"/>
          </a:bodyPr>
          <a:lstStyle/>
          <a:p>
            <a:br>
              <a:rPr lang="en-US" b="1" u="sng"/>
            </a:br>
            <a:r>
              <a:rPr lang="en-US" b="1"/>
              <a:t>Summary: What IS The Church?</a:t>
            </a:r>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199740" y="792973"/>
            <a:ext cx="6649177" cy="5543277"/>
          </a:xfrm>
        </p:spPr>
        <p:txBody>
          <a:bodyPr>
            <a:noAutofit/>
          </a:bodyPr>
          <a:lstStyle/>
          <a:p>
            <a:pPr marL="342900" indent="-342900">
              <a:buAutoNum type="arabicPeriod"/>
            </a:pPr>
            <a:r>
              <a:rPr lang="en-US" sz="1500" b="1" dirty="0">
                <a:latin typeface="+mj-lt"/>
              </a:rPr>
              <a:t>The Church As United In and To Christ</a:t>
            </a:r>
          </a:p>
          <a:p>
            <a:pPr marL="457200" lvl="1" indent="0">
              <a:buNone/>
            </a:pPr>
            <a:r>
              <a:rPr lang="en-US" sz="1500" b="1" dirty="0">
                <a:latin typeface="+mj-lt"/>
              </a:rPr>
              <a:t>John 17: 22  </a:t>
            </a:r>
            <a:r>
              <a:rPr lang="en-US" sz="1500" i="1" dirty="0">
                <a:latin typeface="+mj-lt"/>
              </a:rPr>
              <a:t>The glory that you have given me  I have given to them,  that they may be one even as we are one, 23  I in them and you in me,  that they may become perfectly one,  so that the world may know that you sent me and  loved them even as  you loved me. </a:t>
            </a:r>
          </a:p>
          <a:p>
            <a:pPr marL="342900" indent="-342900">
              <a:buAutoNum type="arabicPeriod"/>
            </a:pPr>
            <a:r>
              <a:rPr lang="en-US" sz="1500" b="1" dirty="0">
                <a:latin typeface="+mj-lt"/>
              </a:rPr>
              <a:t>The Church As Christ’s Body</a:t>
            </a:r>
          </a:p>
          <a:p>
            <a:pPr marL="457200" lvl="1" indent="0">
              <a:buNone/>
            </a:pPr>
            <a:r>
              <a:rPr lang="en-US" sz="1500" dirty="0">
                <a:latin typeface="+mj-lt"/>
              </a:rPr>
              <a:t>Eph. 5:30 </a:t>
            </a:r>
            <a:r>
              <a:rPr lang="en-US" sz="1500" i="1" dirty="0">
                <a:latin typeface="+mj-lt"/>
              </a:rPr>
              <a:t>because  we are members of his body</a:t>
            </a:r>
            <a:r>
              <a:rPr lang="en-US" sz="1500" dirty="0">
                <a:latin typeface="+mj-lt"/>
              </a:rPr>
              <a:t>.</a:t>
            </a:r>
          </a:p>
          <a:p>
            <a:pPr marL="342900" indent="-342900">
              <a:buAutoNum type="arabicPeriod"/>
            </a:pPr>
            <a:r>
              <a:rPr lang="en-US" sz="1500" b="1" dirty="0">
                <a:latin typeface="+mj-lt"/>
              </a:rPr>
              <a:t>The Church As God’s People (Polis/City, Household/Family)</a:t>
            </a:r>
          </a:p>
          <a:p>
            <a:pPr marL="457200" lvl="1" indent="0">
              <a:buNone/>
            </a:pPr>
            <a:r>
              <a:rPr lang="en-US" sz="1500" dirty="0">
                <a:latin typeface="+mj-lt"/>
              </a:rPr>
              <a:t>Eph. 2:19 So then you are no longer  strangers and aliens,  but you are  fellow citizens with the saints and  members of the household of God, </a:t>
            </a:r>
          </a:p>
          <a:p>
            <a:pPr marL="342900" indent="-342900">
              <a:buAutoNum type="arabicPeriod"/>
            </a:pPr>
            <a:r>
              <a:rPr lang="en-US" sz="1500" b="1" dirty="0">
                <a:latin typeface="+mj-lt"/>
              </a:rPr>
              <a:t>The Church As Temple of God</a:t>
            </a:r>
          </a:p>
          <a:p>
            <a:pPr marL="457200" lvl="1" indent="0">
              <a:buNone/>
            </a:pPr>
            <a:r>
              <a:rPr lang="en-US" sz="1500" dirty="0">
                <a:latin typeface="+mj-lt"/>
              </a:rPr>
              <a:t>1Cor. 3:16    Do you not know that you  are God’s temple and that God’s Spirit dwells in you? 17 If anyone destroys God’s temple, God will destroy him. For  God’s temple is holy, and you are that temple.</a:t>
            </a:r>
          </a:p>
          <a:p>
            <a:pPr marL="342900" indent="-342900">
              <a:buAutoNum type="arabicPeriod"/>
            </a:pPr>
            <a:r>
              <a:rPr lang="en-US" sz="1500" b="1" dirty="0">
                <a:latin typeface="+mj-lt"/>
              </a:rPr>
              <a:t>The Church As Kingdom of God Epicenter </a:t>
            </a:r>
          </a:p>
          <a:p>
            <a:pPr marL="457200" lvl="1" indent="0">
              <a:buNone/>
            </a:pPr>
            <a:r>
              <a:rPr lang="en-US" sz="1500" dirty="0">
                <a:latin typeface="+mj-lt"/>
              </a:rPr>
              <a:t>Matt. 16:18 And I tell you,  you are Peter, and  on this rock  I will build my church, and  the gates of  hell  shall not prevail against it. 19 I will give you  the keys of the kingdom of heaven, and  whatever you bind on earth shall be bound in heaven, and whatever you loose on earth shall be loosed  in heaven.”</a:t>
            </a:r>
          </a:p>
          <a:p>
            <a:pPr marL="0" indent="0">
              <a:buNone/>
            </a:pPr>
            <a:r>
              <a:rPr lang="en-US" sz="1900" dirty="0">
                <a:latin typeface="+mj-lt"/>
              </a:rPr>
              <a:t>6. The Church As Place</a:t>
            </a:r>
          </a:p>
          <a:p>
            <a:pPr marL="457200" lvl="1" indent="0">
              <a:buNone/>
            </a:pPr>
            <a:r>
              <a:rPr lang="en-US" sz="1500" dirty="0">
                <a:latin typeface="+mj-lt"/>
              </a:rPr>
              <a:t>Heb. 10:25 not forsaking assembling together…</a:t>
            </a:r>
          </a:p>
          <a:p>
            <a:pPr marL="457200" lvl="1" indent="0">
              <a:buNone/>
            </a:pPr>
            <a:r>
              <a:rPr lang="en-US" sz="1400" dirty="0">
                <a:latin typeface="+mj-lt"/>
              </a:rPr>
              <a:t>Acts 20:7    On the first day of the week, when we were gathered together  to break bread,</a:t>
            </a:r>
          </a:p>
          <a:p>
            <a:pPr marL="0" indent="0">
              <a:buNone/>
            </a:pPr>
            <a:endParaRPr lang="en-US" sz="1900" dirty="0">
              <a:latin typeface="+mj-lt"/>
            </a:endParaRPr>
          </a:p>
          <a:p>
            <a:pPr marL="457200" lvl="1" indent="0">
              <a:buNone/>
            </a:pPr>
            <a:endParaRPr lang="en-US" sz="1500" dirty="0">
              <a:latin typeface="+mj-lt"/>
            </a:endParaRPr>
          </a:p>
          <a:p>
            <a:pPr marL="457200" lvl="1" indent="0">
              <a:buNone/>
            </a:pPr>
            <a:endParaRPr lang="en-US" sz="1500" dirty="0">
              <a:latin typeface="+mj-l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3751" b="2"/>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8" name="Arc 2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Oval 29">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309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E73EB10-AEDA-42B9-9D11-54E59B48D4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44913" b="-1"/>
          <a:stretch/>
        </p:blipFill>
        <p:spPr>
          <a:xfrm>
            <a:off x="7092462" y="1825625"/>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2" name="Arc 11">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280844" y="-4873"/>
            <a:ext cx="10515599" cy="1097708"/>
          </a:xfrm>
        </p:spPr>
        <p:txBody>
          <a:bodyPr>
            <a:normAutofit fontScale="90000"/>
          </a:bodyPr>
          <a:lstStyle/>
          <a:p>
            <a:br>
              <a:rPr lang="en-US" b="1" u="sng"/>
            </a:br>
            <a:r>
              <a:rPr lang="en-US" b="1">
                <a:cs typeface="Arial" panose="020B0604020202020204" pitchFamily="34" charset="0"/>
              </a:rPr>
              <a:t>My Dear Wormwood,</a:t>
            </a:r>
            <a:br>
              <a:rPr lang="en-US" b="1">
                <a:cs typeface="Arial" panose="020B0604020202020204" pitchFamily="34" charset="0"/>
              </a:rPr>
            </a:br>
            <a:endParaRPr lang="en-US" b="1"/>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280844" y="1087961"/>
            <a:ext cx="5973417" cy="5117003"/>
          </a:xfrm>
        </p:spPr>
        <p:txBody>
          <a:bodyPr>
            <a:normAutofit/>
          </a:bodyPr>
          <a:lstStyle/>
          <a:p>
            <a:pPr marL="0" indent="0">
              <a:buNone/>
            </a:pPr>
            <a:endParaRPr lang="en-US" sz="2200" b="1">
              <a:latin typeface="+mj-lt"/>
              <a:cs typeface="Arial" panose="020B0604020202020204" pitchFamily="34" charset="0"/>
            </a:endParaRPr>
          </a:p>
          <a:p>
            <a:pPr marL="0" indent="0">
              <a:buNone/>
            </a:pPr>
            <a:r>
              <a:rPr lang="en-US" sz="2200">
                <a:latin typeface="+mj-lt"/>
                <a:cs typeface="Arial" panose="020B0604020202020204" pitchFamily="34" charset="0"/>
              </a:rPr>
              <a:t>You mentioned casually in your last letter that the patient (Young Christian being tempted) has continued to attend one church, and one only, since he was converted, and that he is not wholly pleased with it. May I ask what you are about? Why have I no report on the causes of his fidelity to the parish church? Do you not realize that unless it is due to indifference it is a very bad thing? Surely you know that if a man can't be cured of church going, the next best thing is to send him all over the neighborhood looking for the church that 'suits' him until he becomes a taster or connoisseur of churches.</a:t>
            </a:r>
            <a:endParaRPr lang="en-US" sz="2200" b="1">
              <a:latin typeface="+mj-lt"/>
              <a:cs typeface="Arial" panose="020B0604020202020204" pitchFamily="34" charset="0"/>
            </a:endParaRPr>
          </a:p>
          <a:p>
            <a:pPr marL="0" indent="0">
              <a:buNone/>
            </a:pPr>
            <a:r>
              <a:rPr lang="en-US" sz="2200">
                <a:latin typeface="+mj-lt"/>
                <a:cs typeface="Arial" panose="020B0604020202020204" pitchFamily="34" charset="0"/>
              </a:rPr>
              <a:t>Your affectionate uncle,  SCREWTAPE</a:t>
            </a:r>
          </a:p>
          <a:p>
            <a:pPr marL="0" indent="0">
              <a:buNone/>
            </a:pPr>
            <a:endParaRPr lang="en-US" sz="2200" b="1">
              <a:latin typeface="+mj-lt"/>
              <a:cs typeface="Arial" panose="020B0604020202020204" pitchFamily="34" charset="0"/>
            </a:endParaRPr>
          </a:p>
          <a:p>
            <a:pPr marL="0" indent="0">
              <a:buNone/>
            </a:pPr>
            <a:endParaRPr lang="en-US" sz="1800">
              <a:latin typeface="+mj-lt"/>
            </a:endParaRPr>
          </a:p>
        </p:txBody>
      </p:sp>
    </p:spTree>
    <p:extLst>
      <p:ext uri="{BB962C8B-B14F-4D97-AF65-F5344CB8AC3E}">
        <p14:creationId xmlns:p14="http://schemas.microsoft.com/office/powerpoint/2010/main" val="2716016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646485" y="321734"/>
            <a:ext cx="6902048" cy="1135737"/>
          </a:xfrm>
        </p:spPr>
        <p:txBody>
          <a:bodyPr>
            <a:normAutofit/>
          </a:bodyPr>
          <a:lstStyle/>
          <a:p>
            <a:r>
              <a:rPr lang="en-US" sz="3600" b="1"/>
              <a:t>Christology </a:t>
            </a:r>
            <a:r>
              <a:rPr lang="en-US" sz="3600" b="1" i="1"/>
              <a:t>Applied</a:t>
            </a:r>
            <a:r>
              <a:rPr lang="en-US" sz="3600" b="1"/>
              <a:t> Part 1: </a:t>
            </a:r>
            <a:r>
              <a:rPr lang="en-US" sz="3600" b="1" u="sng"/>
              <a:t>Incarnation</a:t>
            </a:r>
            <a:r>
              <a:rPr lang="en-US" sz="3600" b="1"/>
              <a:t> Christology Clarified</a:t>
            </a:r>
          </a:p>
        </p:txBody>
      </p:sp>
      <p:pic>
        <p:nvPicPr>
          <p:cNvPr id="4" name="Picture 3">
            <a:extLst>
              <a:ext uri="{FF2B5EF4-FFF2-40B4-BE49-F238E27FC236}">
                <a16:creationId xmlns:a16="http://schemas.microsoft.com/office/drawing/2014/main" id="{F2181022-BAA8-3A43-8D69-E0FE28C1173D}"/>
              </a:ext>
            </a:extLst>
          </p:cNvPr>
          <p:cNvPicPr>
            <a:picLocks noChangeAspect="1"/>
          </p:cNvPicPr>
          <p:nvPr/>
        </p:nvPicPr>
        <p:blipFill rotWithShape="1">
          <a:blip r:embed="rId2">
            <a:extLst>
              <a:ext uri="{28A0092B-C50C-407E-A947-70E740481C1C}">
                <a14:useLocalDpi xmlns:a14="http://schemas.microsoft.com/office/drawing/2010/main" val="0"/>
              </a:ext>
            </a:extLst>
          </a:blip>
          <a:srcRect l="54901" r="11735"/>
          <a:stretch/>
        </p:blipFill>
        <p:spPr>
          <a:xfrm>
            <a:off x="-2" y="10"/>
            <a:ext cx="4067749" cy="6857990"/>
          </a:xfrm>
          <a:prstGeom prst="rect">
            <a:avLst/>
          </a:prstGeom>
        </p:spPr>
      </p:pic>
      <p:grpSp>
        <p:nvGrpSpPr>
          <p:cNvPr id="23" name="Group 2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24" name="Rectangle 2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646485" y="1782981"/>
            <a:ext cx="6902047" cy="4393982"/>
          </a:xfrm>
        </p:spPr>
        <p:txBody>
          <a:bodyPr>
            <a:normAutofit lnSpcReduction="10000"/>
          </a:bodyPr>
          <a:lstStyle/>
          <a:p>
            <a:r>
              <a:rPr lang="en-US" sz="2100" dirty="0">
                <a:latin typeface="+mj-lt"/>
              </a:rPr>
              <a:t>The two nature identity of Christ (Word/God and Flesh/Temple) loomed large in the 5</a:t>
            </a:r>
            <a:r>
              <a:rPr lang="en-US" sz="2100" baseline="30000" dirty="0">
                <a:latin typeface="+mj-lt"/>
              </a:rPr>
              <a:t>th</a:t>
            </a:r>
            <a:r>
              <a:rPr lang="en-US" sz="2100" dirty="0">
                <a:latin typeface="+mj-lt"/>
              </a:rPr>
              <a:t> century debates leading up to the Council of Chalcedon in 451 AD (word-Cyril and temple-Nestorius) which resulted in the orthodox conclusion that the two natures of Christ must always  be kept “distinct but never separate.”  We do not have access to the salvation accomplished by Christ without Christ as Temple, and vice versa.  Both are essential to salvation! </a:t>
            </a:r>
          </a:p>
          <a:p>
            <a:r>
              <a:rPr lang="en-US" sz="2100" dirty="0">
                <a:latin typeface="+mj-lt"/>
              </a:rPr>
              <a:t>During Christ’s incarnation ministry, this was accomplished by Christ’s person ON EARTH!  John’s Gospel will want to focus on Christ as the fulfillment of temple (2:19) wherein Matthew's gospel will focus more on Christ’s fulfillment of Covenant (5:17).</a:t>
            </a:r>
          </a:p>
          <a:p>
            <a:pPr marL="0" indent="0">
              <a:buNone/>
            </a:pPr>
            <a:r>
              <a:rPr lang="en-US" sz="2400" b="1" i="1" dirty="0">
                <a:latin typeface="+mj-lt"/>
              </a:rPr>
              <a:t>But the question is raised: How is this fulfilled now during Christ’s ascension ministry?</a:t>
            </a:r>
            <a:endParaRPr lang="en-US" sz="2400" b="1" dirty="0">
              <a:latin typeface="+mj-lt"/>
            </a:endParaRPr>
          </a:p>
          <a:p>
            <a:pPr algn="r"/>
            <a:endParaRPr lang="en-US" sz="1900" dirty="0"/>
          </a:p>
        </p:txBody>
      </p:sp>
      <p:sp>
        <p:nvSpPr>
          <p:cNvPr id="27" name="Isosceles Triangle 2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807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646485" y="321734"/>
            <a:ext cx="6902048" cy="1135737"/>
          </a:xfrm>
        </p:spPr>
        <p:txBody>
          <a:bodyPr>
            <a:normAutofit/>
          </a:bodyPr>
          <a:lstStyle/>
          <a:p>
            <a:r>
              <a:rPr lang="en-US" sz="3600" b="1"/>
              <a:t>Christology Applied Part 2: Ascension Christology Clarified</a:t>
            </a:r>
          </a:p>
        </p:txBody>
      </p:sp>
      <p:pic>
        <p:nvPicPr>
          <p:cNvPr id="4" name="Picture 3">
            <a:extLst>
              <a:ext uri="{FF2B5EF4-FFF2-40B4-BE49-F238E27FC236}">
                <a16:creationId xmlns:a16="http://schemas.microsoft.com/office/drawing/2014/main" id="{F2181022-BAA8-3A43-8D69-E0FE28C1173D}"/>
              </a:ext>
            </a:extLst>
          </p:cNvPr>
          <p:cNvPicPr>
            <a:picLocks noChangeAspect="1"/>
          </p:cNvPicPr>
          <p:nvPr/>
        </p:nvPicPr>
        <p:blipFill rotWithShape="1">
          <a:blip r:embed="rId2">
            <a:extLst>
              <a:ext uri="{28A0092B-C50C-407E-A947-70E740481C1C}">
                <a14:useLocalDpi xmlns:a14="http://schemas.microsoft.com/office/drawing/2010/main" val="0"/>
              </a:ext>
            </a:extLst>
          </a:blip>
          <a:srcRect l="54901" r="11735"/>
          <a:stretch/>
        </p:blipFill>
        <p:spPr>
          <a:xfrm>
            <a:off x="-2" y="10"/>
            <a:ext cx="4067749" cy="6857990"/>
          </a:xfrm>
          <a:prstGeom prst="rect">
            <a:avLst/>
          </a:prstGeom>
        </p:spPr>
      </p:pic>
      <p:grpSp>
        <p:nvGrpSpPr>
          <p:cNvPr id="23" name="Group 2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24" name="Rectangle 2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646485" y="1782981"/>
            <a:ext cx="6902047" cy="4393982"/>
          </a:xfrm>
        </p:spPr>
        <p:txBody>
          <a:bodyPr>
            <a:normAutofit lnSpcReduction="10000"/>
          </a:bodyPr>
          <a:lstStyle/>
          <a:p>
            <a:pPr marL="0" indent="0">
              <a:buNone/>
            </a:pPr>
            <a:r>
              <a:rPr lang="en-US" sz="2400" dirty="0">
                <a:latin typeface="+mj-lt"/>
              </a:rPr>
              <a:t>The term “Total Christ” originates from 5th century pastor-theologian Augustine of Hippo about the relationship of Christ’s incarnational ministry (past) to his ongoing ascension ministry (present).  Applying John 1:14 to Eph.1:21-23 and 2:19ff, Augustine concluded:</a:t>
            </a:r>
          </a:p>
          <a:p>
            <a:pPr marL="457200" lvl="1" indent="0">
              <a:buNone/>
            </a:pPr>
            <a:r>
              <a:rPr lang="en-US" sz="2000" i="1" dirty="0">
                <a:latin typeface="+mj-lt"/>
              </a:rPr>
              <a:t>And  he put all things under his feet and gave him as  head over all things to the church,  which is his body,  the fullness of him  who fills  all in all. </a:t>
            </a:r>
          </a:p>
          <a:p>
            <a:pPr marL="0" indent="0" algn="r">
              <a:buNone/>
            </a:pPr>
            <a:r>
              <a:rPr lang="en-US" sz="2400" dirty="0">
                <a:latin typeface="+mj-lt"/>
              </a:rPr>
              <a:t>Eph. 1:22-23</a:t>
            </a:r>
          </a:p>
          <a:p>
            <a:pPr marL="457200" lvl="1" indent="0">
              <a:buNone/>
            </a:pPr>
            <a:r>
              <a:rPr lang="en-US" sz="2000" i="1" dirty="0">
                <a:latin typeface="+mj-lt"/>
              </a:rPr>
              <a:t>The Word was made flesh, and </a:t>
            </a:r>
            <a:r>
              <a:rPr lang="en-US" sz="2000" i="1" dirty="0" err="1">
                <a:latin typeface="+mj-lt"/>
              </a:rPr>
              <a:t>templed</a:t>
            </a:r>
            <a:r>
              <a:rPr lang="en-US" sz="2000" i="1" dirty="0">
                <a:latin typeface="+mj-lt"/>
              </a:rPr>
              <a:t> among us; to that flesh is joined the church, and there is made total Christ, both head and body. </a:t>
            </a:r>
          </a:p>
          <a:p>
            <a:pPr marL="0" indent="0" algn="r">
              <a:buNone/>
            </a:pPr>
            <a:r>
              <a:rPr lang="en-US" sz="2400" dirty="0">
                <a:latin typeface="+mj-lt"/>
              </a:rPr>
              <a:t>St. Augustine</a:t>
            </a:r>
          </a:p>
          <a:p>
            <a:pPr algn="r"/>
            <a:endParaRPr lang="en-US" sz="2000" dirty="0">
              <a:latin typeface="+mj-lt"/>
            </a:endParaRPr>
          </a:p>
          <a:p>
            <a:pPr algn="r"/>
            <a:endParaRPr lang="en-US" sz="2000" dirty="0">
              <a:latin typeface="+mj-lt"/>
            </a:endParaRPr>
          </a:p>
          <a:p>
            <a:pPr algn="r"/>
            <a:endParaRPr lang="en-US" sz="2000" dirty="0">
              <a:latin typeface="+mj-lt"/>
            </a:endParaRPr>
          </a:p>
          <a:p>
            <a:pPr algn="r"/>
            <a:endParaRPr lang="en-US" sz="2000" dirty="0"/>
          </a:p>
        </p:txBody>
      </p:sp>
      <p:sp>
        <p:nvSpPr>
          <p:cNvPr id="27" name="Isosceles Triangle 2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470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b="1">
                <a:solidFill>
                  <a:schemeClr val="accent3"/>
                </a:solidFill>
              </a:rPr>
              <a:t>YOU</a:t>
            </a:r>
            <a:r>
              <a:rPr lang="en-US" b="1"/>
              <a:t> (plural as organized upon the apostolic foundation) Are Christ! (Truly, if not perfectly!)</a:t>
            </a:r>
          </a:p>
        </p:txBody>
      </p:sp>
      <p:sp>
        <p:nvSpPr>
          <p:cNvPr id="3" name="Content Placeholder 2"/>
          <p:cNvSpPr>
            <a:spLocks noGrp="1"/>
          </p:cNvSpPr>
          <p:nvPr>
            <p:ph idx="1"/>
          </p:nvPr>
        </p:nvSpPr>
        <p:spPr>
          <a:xfrm>
            <a:off x="1962081" y="1486295"/>
            <a:ext cx="7498080" cy="5592192"/>
          </a:xfrm>
        </p:spPr>
        <p:txBody>
          <a:bodyPr>
            <a:normAutofit/>
          </a:bodyPr>
          <a:lstStyle/>
          <a:p>
            <a:pPr marL="82296" indent="0">
              <a:buNone/>
            </a:pPr>
            <a:endParaRPr lang="en-US" sz="1800" i="1" dirty="0">
              <a:solidFill>
                <a:schemeClr val="accent3"/>
              </a:solidFill>
            </a:endParaRPr>
          </a:p>
          <a:p>
            <a:pPr marL="82296" indent="0">
              <a:buNone/>
            </a:pPr>
            <a:r>
              <a:rPr lang="en-US" b="1" i="1" dirty="0">
                <a:solidFill>
                  <a:schemeClr val="accent3"/>
                </a:solidFill>
              </a:rPr>
              <a:t>“The spirit operates by creating out of the word a body which St. Paul calls the Body of Christ…. As such this body becomes matched to Christ as His vis-à-vis in history and as the instrument of His saving purpose  in the Gospel.  It is the sphere where through the presence of the Spirit the salvation-events of the birth, life, death, resurrection and ascension are operative here and now in history, the sphere wherever within the old creation the new creation has broken in with power.”</a:t>
            </a:r>
          </a:p>
          <a:p>
            <a:pPr marL="82296" indent="0" algn="r">
              <a:buNone/>
            </a:pPr>
            <a:r>
              <a:rPr lang="en-US" i="1" dirty="0"/>
              <a:t>T. F. Torrance, Royal Priesthood</a:t>
            </a:r>
          </a:p>
          <a:p>
            <a:pPr marL="82296" indent="0">
              <a:buNone/>
            </a:pPr>
            <a:endParaRPr lang="en-US" sz="4000" dirty="0"/>
          </a:p>
          <a:p>
            <a:pPr marL="82296" indent="0">
              <a:buNone/>
            </a:pPr>
            <a:endParaRPr lang="en-US" dirty="0"/>
          </a:p>
          <a:p>
            <a:pPr marL="82296" indent="0" algn="r">
              <a:buNone/>
            </a:pPr>
            <a:endParaRPr lang="en-US" dirty="0"/>
          </a:p>
          <a:p>
            <a:pPr marL="82296" indent="0" algn="r">
              <a:buNone/>
            </a:pPr>
            <a:endParaRPr lang="en-US" dirty="0"/>
          </a:p>
          <a:p>
            <a:pPr marL="82296" indent="0" algn="r">
              <a:buNone/>
            </a:pPr>
            <a:endParaRPr lang="en-US" dirty="0"/>
          </a:p>
          <a:p>
            <a:pPr marL="82296" indent="0" algn="r">
              <a:buNone/>
            </a:pPr>
            <a:endParaRPr lang="en-US" dirty="0"/>
          </a:p>
          <a:p>
            <a:endParaRPr lang="en-US" dirty="0"/>
          </a:p>
          <a:p>
            <a:endParaRPr lang="en-US" dirty="0"/>
          </a:p>
        </p:txBody>
      </p:sp>
    </p:spTree>
    <p:extLst>
      <p:ext uri="{BB962C8B-B14F-4D97-AF65-F5344CB8AC3E}">
        <p14:creationId xmlns:p14="http://schemas.microsoft.com/office/powerpoint/2010/main" val="3151823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4492215" y="398567"/>
            <a:ext cx="7840717" cy="1325563"/>
          </a:xfrm>
        </p:spPr>
        <p:txBody>
          <a:bodyPr>
            <a:noAutofit/>
          </a:bodyPr>
          <a:lstStyle/>
          <a:p>
            <a:r>
              <a:rPr lang="en-US" sz="4000" b="1" i="1"/>
              <a:t>According to the nature of the church, how then would you answer the question: </a:t>
            </a:r>
            <a:endParaRPr lang="en-US" sz="3600" b="1"/>
          </a:p>
        </p:txBody>
      </p:sp>
      <p:sp>
        <p:nvSpPr>
          <p:cNvPr id="2" name="TextBox 1">
            <a:extLst>
              <a:ext uri="{FF2B5EF4-FFF2-40B4-BE49-F238E27FC236}">
                <a16:creationId xmlns:a16="http://schemas.microsoft.com/office/drawing/2014/main" id="{99C6C7C3-17FD-294C-9933-45D0E0A107C0}"/>
              </a:ext>
            </a:extLst>
          </p:cNvPr>
          <p:cNvSpPr txBox="1"/>
          <p:nvPr/>
        </p:nvSpPr>
        <p:spPr>
          <a:xfrm>
            <a:off x="5603966" y="2834640"/>
            <a:ext cx="184731" cy="369332"/>
          </a:xfrm>
          <a:prstGeom prst="rect">
            <a:avLst/>
          </a:prstGeom>
          <a:noFill/>
        </p:spPr>
        <p:txBody>
          <a:bodyPr wrap="none" rtlCol="0">
            <a:spAutoFit/>
          </a:bodyPr>
          <a:lstStyle/>
          <a:p>
            <a:endParaRPr lang="en-US"/>
          </a:p>
        </p:txBody>
      </p:sp>
      <p:sp>
        <p:nvSpPr>
          <p:cNvPr id="6" name="TextBox 5">
            <a:extLst>
              <a:ext uri="{FF2B5EF4-FFF2-40B4-BE49-F238E27FC236}">
                <a16:creationId xmlns:a16="http://schemas.microsoft.com/office/drawing/2014/main" id="{75C77DD3-AE0A-7B47-80C5-31F359CFB8AC}"/>
              </a:ext>
            </a:extLst>
          </p:cNvPr>
          <p:cNvSpPr txBox="1"/>
          <p:nvPr/>
        </p:nvSpPr>
        <p:spPr>
          <a:xfrm>
            <a:off x="4364184" y="1986997"/>
            <a:ext cx="7647708" cy="5386090"/>
          </a:xfrm>
          <a:prstGeom prst="rect">
            <a:avLst/>
          </a:prstGeom>
          <a:noFill/>
        </p:spPr>
        <p:txBody>
          <a:bodyPr wrap="square" rtlCol="0">
            <a:spAutoFit/>
          </a:bodyPr>
          <a:lstStyle/>
          <a:p>
            <a:r>
              <a:rPr lang="en-US" sz="2800" b="1" dirty="0">
                <a:latin typeface="+mj-lt"/>
              </a:rPr>
              <a:t>Q: </a:t>
            </a:r>
            <a:r>
              <a:rPr lang="en-US" sz="2400" b="1" dirty="0">
                <a:latin typeface="+mj-lt"/>
              </a:rPr>
              <a:t>Why should I participate in the visible church? </a:t>
            </a:r>
          </a:p>
          <a:p>
            <a:pPr lvl="1"/>
            <a:r>
              <a:rPr lang="en-US" sz="2000" b="1" dirty="0">
                <a:latin typeface="+mj-lt"/>
              </a:rPr>
              <a:t>NOT</a:t>
            </a:r>
            <a:r>
              <a:rPr lang="en-US" sz="2000" dirty="0">
                <a:latin typeface="+mj-lt"/>
              </a:rPr>
              <a:t> answered by “best practices.” BUT answered by what the church is by nature– </a:t>
            </a:r>
          </a:p>
          <a:p>
            <a:pPr lvl="1"/>
            <a:r>
              <a:rPr lang="en-US" sz="2000" b="1" dirty="0">
                <a:latin typeface="+mj-lt"/>
              </a:rPr>
              <a:t>A: </a:t>
            </a:r>
            <a:r>
              <a:rPr lang="en-US" sz="2000" dirty="0">
                <a:latin typeface="+mj-lt"/>
              </a:rPr>
              <a:t>The Life of Christ is </a:t>
            </a:r>
            <a:r>
              <a:rPr lang="en-US" sz="2000" u="sng" dirty="0">
                <a:latin typeface="+mj-lt"/>
              </a:rPr>
              <a:t>unique life giving</a:t>
            </a:r>
            <a:r>
              <a:rPr lang="en-US" sz="2000" dirty="0">
                <a:latin typeface="+mj-lt"/>
              </a:rPr>
              <a:t> presence in/with/through the life of the church built upon the foundation of the apostles with Christ as the cornerstone.  </a:t>
            </a:r>
          </a:p>
          <a:p>
            <a:r>
              <a:rPr lang="en-US" sz="2400" b="1" dirty="0">
                <a:latin typeface="+mj-lt"/>
              </a:rPr>
              <a:t>Q: How is Christ present in the Church?  </a:t>
            </a:r>
          </a:p>
          <a:p>
            <a:pPr lvl="1"/>
            <a:r>
              <a:rPr lang="en-US" sz="2000" b="1" dirty="0">
                <a:latin typeface="+mj-lt"/>
              </a:rPr>
              <a:t>NOT </a:t>
            </a:r>
            <a:r>
              <a:rPr lang="en-US" sz="2000" dirty="0">
                <a:latin typeface="+mj-lt"/>
              </a:rPr>
              <a:t>answered by just remembering or declaring  even, but really present by the Holy Spirit as: </a:t>
            </a:r>
          </a:p>
          <a:p>
            <a:pPr lvl="1"/>
            <a:r>
              <a:rPr lang="en-US" sz="2000" b="1" dirty="0">
                <a:latin typeface="+mj-lt"/>
              </a:rPr>
              <a:t> A: </a:t>
            </a:r>
            <a:r>
              <a:rPr lang="en-US" sz="2000" dirty="0">
                <a:latin typeface="+mj-lt"/>
              </a:rPr>
              <a:t>The </a:t>
            </a:r>
            <a:r>
              <a:rPr lang="en-US" sz="2000" dirty="0" err="1">
                <a:latin typeface="+mj-lt"/>
              </a:rPr>
              <a:t>mediatorial</a:t>
            </a:r>
            <a:r>
              <a:rPr lang="en-US" sz="2000" dirty="0">
                <a:latin typeface="+mj-lt"/>
              </a:rPr>
              <a:t> vocation of Christ  our Prophet(Ministry of Word/</a:t>
            </a:r>
            <a:r>
              <a:rPr lang="en-US" sz="2000" dirty="0" err="1">
                <a:latin typeface="+mj-lt"/>
              </a:rPr>
              <a:t>Confessionalism</a:t>
            </a:r>
            <a:r>
              <a:rPr lang="en-US" sz="2000" dirty="0">
                <a:latin typeface="+mj-lt"/>
              </a:rPr>
              <a:t>) </a:t>
            </a:r>
          </a:p>
          <a:p>
            <a:pPr lvl="1"/>
            <a:r>
              <a:rPr lang="en-US" sz="2000" b="1" dirty="0">
                <a:latin typeface="+mj-lt"/>
              </a:rPr>
              <a:t>A: </a:t>
            </a:r>
            <a:r>
              <a:rPr lang="en-US" sz="2000" dirty="0">
                <a:latin typeface="+mj-lt"/>
              </a:rPr>
              <a:t>The </a:t>
            </a:r>
            <a:r>
              <a:rPr lang="en-US" sz="2000" dirty="0" err="1">
                <a:latin typeface="+mj-lt"/>
              </a:rPr>
              <a:t>Mediatorial</a:t>
            </a:r>
            <a:r>
              <a:rPr lang="en-US" sz="2000" dirty="0">
                <a:latin typeface="+mj-lt"/>
              </a:rPr>
              <a:t> Vocation of Christ as our Priest(Ministry of Presence/</a:t>
            </a:r>
            <a:r>
              <a:rPr lang="en-US" sz="2000" dirty="0" err="1">
                <a:latin typeface="+mj-lt"/>
              </a:rPr>
              <a:t>Sacramentalism</a:t>
            </a:r>
            <a:r>
              <a:rPr lang="en-US" sz="2000" dirty="0">
                <a:latin typeface="+mj-lt"/>
              </a:rPr>
              <a:t> </a:t>
            </a:r>
          </a:p>
          <a:p>
            <a:pPr lvl="1"/>
            <a:r>
              <a:rPr lang="en-US" sz="2000" b="1" dirty="0">
                <a:latin typeface="+mj-lt"/>
              </a:rPr>
              <a:t>A: </a:t>
            </a:r>
            <a:r>
              <a:rPr lang="en-US" sz="2000" dirty="0">
                <a:latin typeface="+mj-lt"/>
              </a:rPr>
              <a:t>The </a:t>
            </a:r>
            <a:r>
              <a:rPr lang="en-US" sz="2000" dirty="0" err="1">
                <a:latin typeface="+mj-lt"/>
              </a:rPr>
              <a:t>Mediatorial</a:t>
            </a:r>
            <a:r>
              <a:rPr lang="en-US" sz="2000" dirty="0">
                <a:latin typeface="+mj-lt"/>
              </a:rPr>
              <a:t> Vocation of Christ as our  King  (Ministry of Government/Communalism) </a:t>
            </a:r>
          </a:p>
          <a:p>
            <a:endParaRPr lang="en-US" sz="32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67070"/>
          <a:stretch/>
        </p:blipFill>
        <p:spPr>
          <a:xfrm>
            <a:off x="-1" y="0"/>
            <a:ext cx="4020457" cy="6867621"/>
          </a:xfrm>
          <a:prstGeom prst="rect">
            <a:avLst/>
          </a:prstGeom>
        </p:spPr>
      </p:pic>
    </p:spTree>
    <p:extLst>
      <p:ext uri="{BB962C8B-B14F-4D97-AF65-F5344CB8AC3E}">
        <p14:creationId xmlns:p14="http://schemas.microsoft.com/office/powerpoint/2010/main" val="1948538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4351283" y="114789"/>
            <a:ext cx="7840717" cy="815378"/>
          </a:xfrm>
        </p:spPr>
        <p:txBody>
          <a:bodyPr>
            <a:noAutofit/>
          </a:bodyPr>
          <a:lstStyle/>
          <a:p>
            <a:r>
              <a:rPr lang="en-US" sz="4000" b="1" i="1" dirty="0"/>
              <a:t>A Confessional Summary: </a:t>
            </a:r>
            <a:endParaRPr lang="en-US" sz="3600" b="1" dirty="0"/>
          </a:p>
        </p:txBody>
      </p:sp>
      <p:sp>
        <p:nvSpPr>
          <p:cNvPr id="2" name="TextBox 1">
            <a:extLst>
              <a:ext uri="{FF2B5EF4-FFF2-40B4-BE49-F238E27FC236}">
                <a16:creationId xmlns:a16="http://schemas.microsoft.com/office/drawing/2014/main" id="{99C6C7C3-17FD-294C-9933-45D0E0A107C0}"/>
              </a:ext>
            </a:extLst>
          </p:cNvPr>
          <p:cNvSpPr txBox="1"/>
          <p:nvPr/>
        </p:nvSpPr>
        <p:spPr>
          <a:xfrm>
            <a:off x="5603966" y="2834640"/>
            <a:ext cx="184731" cy="369332"/>
          </a:xfrm>
          <a:prstGeom prst="rect">
            <a:avLst/>
          </a:prstGeom>
          <a:noFill/>
        </p:spPr>
        <p:txBody>
          <a:bodyPr wrap="none" rtlCol="0">
            <a:spAutoFit/>
          </a:bodyPr>
          <a:lstStyle/>
          <a:p>
            <a:endParaRPr lang="en-US"/>
          </a:p>
        </p:txBody>
      </p:sp>
      <p:sp>
        <p:nvSpPr>
          <p:cNvPr id="6" name="TextBox 5">
            <a:extLst>
              <a:ext uri="{FF2B5EF4-FFF2-40B4-BE49-F238E27FC236}">
                <a16:creationId xmlns:a16="http://schemas.microsoft.com/office/drawing/2014/main" id="{75C77DD3-AE0A-7B47-80C5-31F359CFB8AC}"/>
              </a:ext>
            </a:extLst>
          </p:cNvPr>
          <p:cNvSpPr txBox="1"/>
          <p:nvPr/>
        </p:nvSpPr>
        <p:spPr>
          <a:xfrm>
            <a:off x="4347692" y="1088363"/>
            <a:ext cx="7647708" cy="5878532"/>
          </a:xfrm>
          <a:prstGeom prst="rect">
            <a:avLst/>
          </a:prstGeom>
          <a:noFill/>
        </p:spPr>
        <p:txBody>
          <a:bodyPr wrap="square" rtlCol="0">
            <a:spAutoFit/>
          </a:bodyPr>
          <a:lstStyle/>
          <a:p>
            <a:r>
              <a:rPr lang="en-US" sz="2000" b="1" i="1" dirty="0">
                <a:latin typeface="+mj-lt"/>
              </a:rPr>
              <a:t>The </a:t>
            </a:r>
            <a:r>
              <a:rPr lang="en-US" sz="2000" b="1" i="1" u="sng" dirty="0">
                <a:latin typeface="+mj-lt"/>
              </a:rPr>
              <a:t>visible</a:t>
            </a:r>
            <a:r>
              <a:rPr lang="en-US" sz="2000" b="1" i="1" dirty="0">
                <a:latin typeface="+mj-lt"/>
              </a:rPr>
              <a:t> church, which is also catholic or universal under the gospel (not confined to one nation, as before under the law), consists of all those throughout the world that profess the true religion; and of their children: and </a:t>
            </a:r>
            <a:r>
              <a:rPr lang="en-US" sz="2000" b="1" i="1" u="sng" dirty="0">
                <a:latin typeface="+mj-lt"/>
              </a:rPr>
              <a:t>is the kingdom of the Lord Jesus Christ</a:t>
            </a:r>
            <a:r>
              <a:rPr lang="en-US" sz="2000" b="1" i="1" dirty="0">
                <a:latin typeface="+mj-lt"/>
              </a:rPr>
              <a:t>, the house and family of God, </a:t>
            </a:r>
            <a:r>
              <a:rPr lang="en-US" sz="2000" b="1" i="1" u="sng" dirty="0">
                <a:latin typeface="+mj-lt"/>
              </a:rPr>
              <a:t>out of which there is no ordinary possibility of salvation</a:t>
            </a:r>
            <a:r>
              <a:rPr lang="en-US" sz="2000" b="1" i="1" dirty="0">
                <a:latin typeface="+mj-lt"/>
              </a:rPr>
              <a:t>.</a:t>
            </a:r>
          </a:p>
          <a:p>
            <a:pPr algn="r"/>
            <a:r>
              <a:rPr lang="en-US" sz="2400" b="1" i="1" dirty="0">
                <a:latin typeface="+mj-lt"/>
              </a:rPr>
              <a:t>WCF 25.2</a:t>
            </a:r>
          </a:p>
          <a:p>
            <a:pPr algn="r"/>
            <a:endParaRPr lang="en-US" sz="600" b="1" i="1" dirty="0">
              <a:latin typeface="+mj-lt"/>
            </a:endParaRPr>
          </a:p>
          <a:p>
            <a:r>
              <a:rPr lang="en-US" i="1" dirty="0"/>
              <a:t>She is one mother, plentiful in the results of fruitfulness: from her womb we are born, by her milk we are nourished, by her spirit we are animated... Whoever is separated from the Church is separated from the promises to the Church. Nor can he who forsakes the Church of Christ attain to the rewards of Christ... He can no longer have God for his Father, who has not the Church for his mother. If any one could escape who was outside the ark of Noah, then he also may escape who shall be outside of the Church.</a:t>
            </a:r>
          </a:p>
          <a:p>
            <a:pPr algn="r"/>
            <a:r>
              <a:rPr lang="en-US" dirty="0"/>
              <a:t>Cyprian, Bishop of Carthage (c.250 AD), </a:t>
            </a:r>
            <a:r>
              <a:rPr lang="en-US" u="sng" dirty="0"/>
              <a:t>On the Unity of the Church </a:t>
            </a:r>
          </a:p>
          <a:p>
            <a:pPr algn="r"/>
            <a:r>
              <a:rPr lang="en-US" dirty="0"/>
              <a:t>Quoted by Jon Calvin, </a:t>
            </a:r>
            <a:r>
              <a:rPr lang="en-US" u="sng" dirty="0"/>
              <a:t>Institutes 4.1.4 </a:t>
            </a:r>
          </a:p>
          <a:p>
            <a:endParaRPr lang="en-US" sz="1200" i="1" dirty="0"/>
          </a:p>
          <a:p>
            <a:r>
              <a:rPr lang="en-US" i="1" dirty="0"/>
              <a:t>I trust that none of my readers is that grotesque anomaly, an unchurched Christian. The New Testament knows nothing of such a person. For the church lies at the very </a:t>
            </a:r>
            <a:r>
              <a:rPr lang="en-US" i="1" dirty="0" err="1"/>
              <a:t>centre</a:t>
            </a:r>
            <a:r>
              <a:rPr lang="en-US" i="1" dirty="0"/>
              <a:t> of the eternal purpose of God.</a:t>
            </a:r>
          </a:p>
          <a:p>
            <a:pPr algn="r"/>
            <a:r>
              <a:rPr lang="en-US" i="1" dirty="0"/>
              <a:t>John Stott, he </a:t>
            </a:r>
            <a:r>
              <a:rPr lang="en-US" i="1" u="sng" dirty="0"/>
              <a:t>Living Church: Convictions of a Lifelong Pastor</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67070"/>
          <a:stretch/>
        </p:blipFill>
        <p:spPr>
          <a:xfrm>
            <a:off x="-1" y="0"/>
            <a:ext cx="4020457" cy="6867621"/>
          </a:xfrm>
          <a:prstGeom prst="rect">
            <a:avLst/>
          </a:prstGeom>
        </p:spPr>
      </p:pic>
    </p:spTree>
    <p:extLst>
      <p:ext uri="{BB962C8B-B14F-4D97-AF65-F5344CB8AC3E}">
        <p14:creationId xmlns:p14="http://schemas.microsoft.com/office/powerpoint/2010/main" val="385005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77FB2-AA21-3042-8CC9-DE66F9AC34D3}"/>
              </a:ext>
            </a:extLst>
          </p:cNvPr>
          <p:cNvSpPr>
            <a:spLocks noGrp="1"/>
          </p:cNvSpPr>
          <p:nvPr>
            <p:ph type="title"/>
          </p:nvPr>
        </p:nvSpPr>
        <p:spPr/>
        <p:txBody>
          <a:bodyPr/>
          <a:lstStyle/>
          <a:p>
            <a:r>
              <a:rPr lang="en-US" b="1" dirty="0"/>
              <a:t>Session 3: Our Mission &amp; Strategy</a:t>
            </a:r>
          </a:p>
        </p:txBody>
      </p:sp>
    </p:spTree>
    <p:extLst>
      <p:ext uri="{BB962C8B-B14F-4D97-AF65-F5344CB8AC3E}">
        <p14:creationId xmlns:p14="http://schemas.microsoft.com/office/powerpoint/2010/main" val="2913141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0" y="826870"/>
            <a:ext cx="12192000" cy="959890"/>
          </a:xfrm>
        </p:spPr>
        <p:txBody>
          <a:bodyPr/>
          <a:lstStyle/>
          <a:p>
            <a:pPr algn="ctr"/>
            <a:r>
              <a:rPr lang="en-US" dirty="0">
                <a:solidFill>
                  <a:schemeClr val="bg1"/>
                </a:solidFill>
                <a:latin typeface="Century Gothic" charset="0"/>
                <a:ea typeface="Century Gothic" charset="0"/>
                <a:cs typeface="Century Gothic" charset="0"/>
              </a:rPr>
              <a:t>OUR STORY</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0" y="5230594"/>
            <a:ext cx="12185650" cy="1500187"/>
          </a:xfrm>
        </p:spPr>
        <p:txBody>
          <a:bodyPr>
            <a:normAutofit/>
          </a:bodyPr>
          <a:lstStyle/>
          <a:p>
            <a:pPr algn="ctr"/>
            <a:r>
              <a:rPr lang="en-US" sz="3200" dirty="0">
                <a:solidFill>
                  <a:schemeClr val="bg1"/>
                </a:solidFill>
                <a:latin typeface="Franklin Gothic Book" charset="0"/>
                <a:ea typeface="Franklin Gothic Book" charset="0"/>
                <a:cs typeface="Franklin Gothic Book" charset="0"/>
              </a:rPr>
              <a:t>How We Came To Be</a:t>
            </a:r>
          </a:p>
        </p:txBody>
      </p:sp>
    </p:spTree>
    <p:extLst>
      <p:ext uri="{BB962C8B-B14F-4D97-AF65-F5344CB8AC3E}">
        <p14:creationId xmlns:p14="http://schemas.microsoft.com/office/powerpoint/2010/main" val="3494362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0" y="826870"/>
            <a:ext cx="12192000" cy="959890"/>
          </a:xfrm>
        </p:spPr>
        <p:txBody>
          <a:bodyPr/>
          <a:lstStyle/>
          <a:p>
            <a:pPr algn="ctr"/>
            <a:r>
              <a:rPr lang="en-US">
                <a:solidFill>
                  <a:schemeClr val="bg1"/>
                </a:solidFill>
                <a:latin typeface="Century Gothic" charset="0"/>
                <a:ea typeface="Century Gothic" charset="0"/>
                <a:cs typeface="Century Gothic" charset="0"/>
              </a:rPr>
              <a:t>OUR MISSION</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0" y="5230594"/>
            <a:ext cx="12185650" cy="1500187"/>
          </a:xfrm>
        </p:spPr>
        <p:txBody>
          <a:bodyPr>
            <a:normAutofit/>
          </a:bodyPr>
          <a:lstStyle/>
          <a:p>
            <a:pPr algn="ctr"/>
            <a:r>
              <a:rPr lang="en-US" sz="3200">
                <a:solidFill>
                  <a:schemeClr val="bg1"/>
                </a:solidFill>
                <a:latin typeface="Franklin Gothic Book" charset="0"/>
                <a:ea typeface="Franklin Gothic Book" charset="0"/>
                <a:cs typeface="Franklin Gothic Book" charset="0"/>
              </a:rPr>
              <a:t>Christ’s “Commissions” To The Church</a:t>
            </a:r>
          </a:p>
        </p:txBody>
      </p:sp>
    </p:spTree>
    <p:extLst>
      <p:ext uri="{BB962C8B-B14F-4D97-AF65-F5344CB8AC3E}">
        <p14:creationId xmlns:p14="http://schemas.microsoft.com/office/powerpoint/2010/main" val="2009087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7913F46-2A84-7D44-82C8-F2E00F72B4F3}"/>
              </a:ext>
            </a:extLst>
          </p:cNvPr>
          <p:cNvSpPr>
            <a:spLocks noGrp="1"/>
          </p:cNvSpPr>
          <p:nvPr>
            <p:ph type="title"/>
          </p:nvPr>
        </p:nvSpPr>
        <p:spPr>
          <a:xfrm>
            <a:off x="4384039" y="365125"/>
            <a:ext cx="7164493" cy="1325563"/>
          </a:xfrm>
        </p:spPr>
        <p:txBody>
          <a:bodyPr>
            <a:normAutofit/>
          </a:bodyPr>
          <a:lstStyle/>
          <a:p>
            <a:r>
              <a:rPr lang="en-US" sz="4100" b="1" i="1"/>
              <a:t>The Great Commission According To The Gospel of John</a:t>
            </a:r>
            <a:endParaRPr lang="en-US" sz="4100" b="1"/>
          </a:p>
        </p:txBody>
      </p:sp>
      <p:pic>
        <p:nvPicPr>
          <p:cNvPr id="4" name="Picture 3">
            <a:extLst>
              <a:ext uri="{FF2B5EF4-FFF2-40B4-BE49-F238E27FC236}">
                <a16:creationId xmlns:a16="http://schemas.microsoft.com/office/drawing/2014/main" id="{DAD77C46-20B5-3649-913D-258A0E261E16}"/>
              </a:ext>
            </a:extLst>
          </p:cNvPr>
          <p:cNvPicPr>
            <a:picLocks noChangeAspect="1"/>
          </p:cNvPicPr>
          <p:nvPr/>
        </p:nvPicPr>
        <p:blipFill rotWithShape="1">
          <a:blip r:embed="rId2">
            <a:extLst>
              <a:ext uri="{28A0092B-C50C-407E-A947-70E740481C1C}">
                <a14:useLocalDpi xmlns:a14="http://schemas.microsoft.com/office/drawing/2010/main" val="0"/>
              </a:ext>
            </a:extLst>
          </a:blip>
          <a:srcRect l="55171" t="-5" r="15968" b="3"/>
          <a:stretch/>
        </p:blipFill>
        <p:spPr>
          <a:xfrm>
            <a:off x="512134" y="642988"/>
            <a:ext cx="2858595" cy="5571543"/>
          </a:xfrm>
          <a:prstGeom prst="rect">
            <a:avLst/>
          </a:prstGeom>
        </p:spPr>
      </p:pic>
      <p:sp>
        <p:nvSpPr>
          <p:cNvPr id="3" name="Content Placeholder 2">
            <a:extLst>
              <a:ext uri="{FF2B5EF4-FFF2-40B4-BE49-F238E27FC236}">
                <a16:creationId xmlns:a16="http://schemas.microsoft.com/office/drawing/2014/main" id="{CD4550C4-F4BE-C448-AAA4-D6BAE4694062}"/>
              </a:ext>
            </a:extLst>
          </p:cNvPr>
          <p:cNvSpPr>
            <a:spLocks noGrp="1"/>
          </p:cNvSpPr>
          <p:nvPr>
            <p:ph idx="1"/>
          </p:nvPr>
        </p:nvSpPr>
        <p:spPr>
          <a:xfrm>
            <a:off x="4387515" y="2022601"/>
            <a:ext cx="7161017" cy="4154361"/>
          </a:xfrm>
        </p:spPr>
        <p:txBody>
          <a:bodyPr>
            <a:normAutofit/>
          </a:bodyPr>
          <a:lstStyle/>
          <a:p>
            <a:pPr marL="813816" lvl="3" indent="0">
              <a:buNone/>
            </a:pPr>
            <a:r>
              <a:rPr lang="en-US" sz="2000" b="1" i="1">
                <a:latin typeface="+mj-lt"/>
              </a:rPr>
              <a:t>“Just as the father has sent me, so also I am sending you [plural]” </a:t>
            </a:r>
          </a:p>
          <a:p>
            <a:pPr marL="813816" lvl="3" indent="0">
              <a:buNone/>
            </a:pPr>
            <a:r>
              <a:rPr lang="en-US" sz="2000" i="1">
                <a:latin typeface="+mj-lt"/>
              </a:rPr>
              <a:t>John 20:21</a:t>
            </a:r>
          </a:p>
          <a:p>
            <a:pPr marL="813816" lvl="3" indent="0">
              <a:buNone/>
            </a:pPr>
            <a:endParaRPr lang="en-US" sz="2000" b="1" i="1"/>
          </a:p>
          <a:p>
            <a:pPr marL="813816" lvl="3" indent="0">
              <a:buNone/>
            </a:pPr>
            <a:r>
              <a:rPr lang="en-US" sz="2000" i="1">
                <a:latin typeface="+mj-lt"/>
              </a:rPr>
              <a:t>Therefore, beginning with a theology of the missional God- God the Father sends the Son, and God the Father and the Son send the Spirit—even as this then is expanded to include yet another 'movement': Father, Son, and Holy Spirit sending the church into the world" (Bosch, Transforming Mission, 390).</a:t>
            </a:r>
          </a:p>
          <a:p>
            <a:pPr marL="813816" lvl="3" indent="0">
              <a:buNone/>
            </a:pPr>
            <a:endParaRPr lang="en-US" sz="2000">
              <a:latin typeface="+mj-lt"/>
            </a:endParaRPr>
          </a:p>
        </p:txBody>
      </p:sp>
    </p:spTree>
    <p:extLst>
      <p:ext uri="{BB962C8B-B14F-4D97-AF65-F5344CB8AC3E}">
        <p14:creationId xmlns:p14="http://schemas.microsoft.com/office/powerpoint/2010/main" val="2098327603"/>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9274" y="148944"/>
            <a:ext cx="7439496" cy="708342"/>
          </a:xfrm>
        </p:spPr>
        <p:txBody>
          <a:bodyPr>
            <a:noAutofit/>
          </a:bodyPr>
          <a:lstStyle/>
          <a:p>
            <a:r>
              <a:rPr lang="en-US" sz="3600" b="1"/>
              <a:t>Who Is Christ Sending?  </a:t>
            </a:r>
            <a:br>
              <a:rPr lang="en-US" sz="3600" b="1"/>
            </a:br>
            <a:r>
              <a:rPr lang="en-US" sz="3600" b="1"/>
              <a:t>Greater Things??</a:t>
            </a:r>
            <a:endParaRPr lang="en-US" sz="3600" b="1" i="1"/>
          </a:p>
        </p:txBody>
      </p:sp>
      <p:sp>
        <p:nvSpPr>
          <p:cNvPr id="3" name="Content Placeholder 2"/>
          <p:cNvSpPr>
            <a:spLocks noGrp="1"/>
          </p:cNvSpPr>
          <p:nvPr>
            <p:ph idx="1"/>
          </p:nvPr>
        </p:nvSpPr>
        <p:spPr>
          <a:xfrm>
            <a:off x="3895106" y="997136"/>
            <a:ext cx="7963062" cy="5860864"/>
          </a:xfrm>
        </p:spPr>
        <p:txBody>
          <a:bodyPr>
            <a:normAutofit fontScale="25000" lnSpcReduction="20000"/>
          </a:bodyPr>
          <a:lstStyle/>
          <a:p>
            <a:pPr marL="649224" lvl="2" indent="0">
              <a:buNone/>
            </a:pPr>
            <a:r>
              <a:rPr lang="en-US" dirty="0"/>
              <a:t> </a:t>
            </a:r>
          </a:p>
          <a:p>
            <a:pPr marL="402336" lvl="1" indent="0">
              <a:buNone/>
            </a:pPr>
            <a:r>
              <a:rPr lang="en-US" sz="7200" i="1" dirty="0">
                <a:solidFill>
                  <a:schemeClr val="tx1">
                    <a:lumMod val="95000"/>
                    <a:lumOff val="5000"/>
                  </a:schemeClr>
                </a:solidFill>
                <a:latin typeface="+mj-lt"/>
              </a:rPr>
              <a:t>“Let not your hearts be troubled.  Believe in God;  believe also in me. 2 In  my</a:t>
            </a:r>
            <a:r>
              <a:rPr lang="en-US" sz="7200" i="1" u="sng" dirty="0">
                <a:solidFill>
                  <a:schemeClr val="tx1">
                    <a:lumMod val="95000"/>
                    <a:lumOff val="5000"/>
                  </a:schemeClr>
                </a:solidFill>
                <a:latin typeface="+mj-lt"/>
              </a:rPr>
              <a:t> </a:t>
            </a:r>
            <a:r>
              <a:rPr lang="en-US" sz="7200" b="1" dirty="0">
                <a:solidFill>
                  <a:schemeClr val="tx1">
                    <a:lumMod val="95000"/>
                    <a:lumOff val="5000"/>
                  </a:schemeClr>
                </a:solidFill>
                <a:latin typeface="+mj-lt"/>
              </a:rPr>
              <a:t>Father’s house </a:t>
            </a:r>
            <a:r>
              <a:rPr lang="en-US" sz="7200" i="1" dirty="0">
                <a:solidFill>
                  <a:schemeClr val="tx1">
                    <a:lumMod val="95000"/>
                    <a:lumOff val="5000"/>
                  </a:schemeClr>
                </a:solidFill>
                <a:latin typeface="+mj-lt"/>
              </a:rPr>
              <a:t>are many rooms. If it were not so, would I have told you that  I go to prepare a place for you?  3 And if I go and prepare a place for you, </a:t>
            </a:r>
            <a:r>
              <a:rPr lang="en-US" sz="7200" b="1" dirty="0">
                <a:solidFill>
                  <a:schemeClr val="tx1">
                    <a:lumMod val="95000"/>
                    <a:lumOff val="5000"/>
                  </a:schemeClr>
                </a:solidFill>
                <a:latin typeface="+mj-lt"/>
              </a:rPr>
              <a:t>I will come again and will take you to myself,</a:t>
            </a:r>
            <a:r>
              <a:rPr lang="en-US" sz="7200" b="1" i="1" dirty="0">
                <a:solidFill>
                  <a:schemeClr val="tx1">
                    <a:lumMod val="95000"/>
                    <a:lumOff val="5000"/>
                  </a:schemeClr>
                </a:solidFill>
                <a:latin typeface="+mj-lt"/>
              </a:rPr>
              <a:t> </a:t>
            </a:r>
            <a:r>
              <a:rPr lang="en-US" sz="7200" i="1" dirty="0">
                <a:solidFill>
                  <a:schemeClr val="tx1">
                    <a:lumMod val="95000"/>
                    <a:lumOff val="5000"/>
                  </a:schemeClr>
                </a:solidFill>
                <a:latin typeface="+mj-lt"/>
              </a:rPr>
              <a:t>that  where I am you may be also.</a:t>
            </a:r>
            <a:r>
              <a:rPr lang="en-US" sz="7200" i="1" u="sng" dirty="0">
                <a:solidFill>
                  <a:schemeClr val="tx1">
                    <a:lumMod val="95000"/>
                    <a:lumOff val="5000"/>
                  </a:schemeClr>
                </a:solidFill>
                <a:latin typeface="+mj-lt"/>
              </a:rPr>
              <a:t> </a:t>
            </a:r>
          </a:p>
          <a:p>
            <a:pPr marL="649224" lvl="2" indent="0" algn="r">
              <a:buNone/>
            </a:pPr>
            <a:r>
              <a:rPr lang="en-US" b="1" dirty="0">
                <a:solidFill>
                  <a:schemeClr val="tx1">
                    <a:lumMod val="95000"/>
                    <a:lumOff val="5000"/>
                  </a:schemeClr>
                </a:solidFill>
              </a:rPr>
              <a:t>Jn 14:1-3</a:t>
            </a:r>
          </a:p>
          <a:p>
            <a:pPr marL="649224" lvl="2" indent="0" algn="r">
              <a:buNone/>
            </a:pPr>
            <a:endParaRPr lang="en-US" i="1" dirty="0">
              <a:solidFill>
                <a:schemeClr val="tx1">
                  <a:lumMod val="95000"/>
                  <a:lumOff val="5000"/>
                </a:schemeClr>
              </a:solidFill>
            </a:endParaRPr>
          </a:p>
          <a:p>
            <a:r>
              <a:rPr lang="en-US" sz="6400" b="1" dirty="0">
                <a:solidFill>
                  <a:schemeClr val="tx1">
                    <a:lumMod val="95000"/>
                    <a:lumOff val="5000"/>
                  </a:schemeClr>
                </a:solidFill>
                <a:latin typeface="+mj-lt"/>
              </a:rPr>
              <a:t>What place?  “House” = “Temple Presence of God”</a:t>
            </a:r>
          </a:p>
          <a:p>
            <a:pPr marL="356616" lvl="1" indent="0">
              <a:buNone/>
            </a:pPr>
            <a:r>
              <a:rPr lang="en-US" sz="6400" dirty="0">
                <a:solidFill>
                  <a:schemeClr val="tx1">
                    <a:lumMod val="95000"/>
                    <a:lumOff val="5000"/>
                  </a:schemeClr>
                </a:solidFill>
                <a:latin typeface="+mj-lt"/>
              </a:rPr>
              <a:t>And he told those who sold the pigeons, “Take these things away; do not make  my Father’s house a house of trade.” John 2:16 </a:t>
            </a:r>
          </a:p>
          <a:p>
            <a:pPr marL="356616" lvl="1" indent="0">
              <a:buNone/>
            </a:pPr>
            <a:r>
              <a:rPr lang="en-US" sz="6400" dirty="0">
                <a:solidFill>
                  <a:schemeClr val="tx1">
                    <a:lumMod val="95000"/>
                    <a:lumOff val="5000"/>
                  </a:schemeClr>
                </a:solidFill>
                <a:latin typeface="+mj-lt"/>
              </a:rPr>
              <a:t>At this time Moses was born; and he was beautiful in God’s sight. And he was brought up for three months in his father’s house, Acts 7:20</a:t>
            </a:r>
          </a:p>
          <a:p>
            <a:r>
              <a:rPr lang="en-US" sz="6400" b="1" dirty="0">
                <a:solidFill>
                  <a:schemeClr val="tx1">
                    <a:lumMod val="95000"/>
                    <a:lumOff val="5000"/>
                  </a:schemeClr>
                </a:solidFill>
                <a:latin typeface="+mj-lt"/>
              </a:rPr>
              <a:t>Who’s there? (the church) </a:t>
            </a:r>
          </a:p>
          <a:p>
            <a:pPr marL="603504" lvl="2" indent="0">
              <a:buNone/>
            </a:pPr>
            <a:r>
              <a:rPr lang="en-US" sz="6400" i="1" dirty="0">
                <a:solidFill>
                  <a:schemeClr val="tx1">
                    <a:lumMod val="95000"/>
                    <a:lumOff val="5000"/>
                  </a:schemeClr>
                </a:solidFill>
                <a:latin typeface="+mj-lt"/>
              </a:rPr>
              <a:t>In that day you will know that  </a:t>
            </a:r>
            <a:r>
              <a:rPr lang="en-US" sz="6400" b="1" i="1" dirty="0">
                <a:solidFill>
                  <a:schemeClr val="tx1">
                    <a:lumMod val="95000"/>
                    <a:lumOff val="5000"/>
                  </a:schemeClr>
                </a:solidFill>
                <a:latin typeface="+mj-lt"/>
              </a:rPr>
              <a:t>I </a:t>
            </a:r>
            <a:r>
              <a:rPr lang="en-US" sz="6400" i="1" dirty="0">
                <a:solidFill>
                  <a:schemeClr val="tx1">
                    <a:lumMod val="95000"/>
                    <a:lumOff val="5000"/>
                  </a:schemeClr>
                </a:solidFill>
                <a:latin typeface="+mj-lt"/>
              </a:rPr>
              <a:t>am in my </a:t>
            </a:r>
            <a:r>
              <a:rPr lang="en-US" sz="6400" b="1" i="1" dirty="0">
                <a:solidFill>
                  <a:schemeClr val="tx1">
                    <a:lumMod val="95000"/>
                    <a:lumOff val="5000"/>
                  </a:schemeClr>
                </a:solidFill>
                <a:latin typeface="+mj-lt"/>
              </a:rPr>
              <a:t>Father</a:t>
            </a:r>
            <a:r>
              <a:rPr lang="en-US" sz="6400" i="1" dirty="0">
                <a:solidFill>
                  <a:schemeClr val="tx1">
                    <a:lumMod val="95000"/>
                    <a:lumOff val="5000"/>
                  </a:schemeClr>
                </a:solidFill>
                <a:latin typeface="+mj-lt"/>
              </a:rPr>
              <a:t>, and  </a:t>
            </a:r>
            <a:r>
              <a:rPr lang="en-US" sz="6400" b="1" i="1" dirty="0">
                <a:solidFill>
                  <a:schemeClr val="tx1">
                    <a:lumMod val="95000"/>
                    <a:lumOff val="5000"/>
                  </a:schemeClr>
                </a:solidFill>
                <a:latin typeface="+mj-lt"/>
              </a:rPr>
              <a:t>you</a:t>
            </a:r>
            <a:r>
              <a:rPr lang="en-US" sz="6400" i="1" dirty="0">
                <a:solidFill>
                  <a:schemeClr val="tx1">
                    <a:lumMod val="95000"/>
                    <a:lumOff val="5000"/>
                  </a:schemeClr>
                </a:solidFill>
                <a:latin typeface="+mj-lt"/>
              </a:rPr>
              <a:t> in me, and  I in </a:t>
            </a:r>
            <a:r>
              <a:rPr lang="en-US" sz="6400" i="1" dirty="0" err="1">
                <a:solidFill>
                  <a:schemeClr val="tx1">
                    <a:lumMod val="95000"/>
                    <a:lumOff val="5000"/>
                  </a:schemeClr>
                </a:solidFill>
                <a:latin typeface="+mj-lt"/>
              </a:rPr>
              <a:t>you.Jn</a:t>
            </a:r>
            <a:r>
              <a:rPr lang="en-US" sz="6400" i="1" dirty="0">
                <a:solidFill>
                  <a:schemeClr val="tx1">
                    <a:lumMod val="95000"/>
                    <a:lumOff val="5000"/>
                  </a:schemeClr>
                </a:solidFill>
                <a:latin typeface="+mj-lt"/>
              </a:rPr>
              <a:t> 14:20 (c.f. 11)</a:t>
            </a:r>
          </a:p>
          <a:p>
            <a:pPr marL="603504" lvl="2" indent="0">
              <a:buNone/>
            </a:pPr>
            <a:r>
              <a:rPr lang="en-US" sz="6400" i="1" dirty="0">
                <a:solidFill>
                  <a:schemeClr val="tx1">
                    <a:lumMod val="95000"/>
                    <a:lumOff val="5000"/>
                  </a:schemeClr>
                </a:solidFill>
                <a:latin typeface="+mj-lt"/>
              </a:rPr>
              <a:t>And I will ask the Father, and he will give you another  </a:t>
            </a:r>
            <a:r>
              <a:rPr lang="en-US" sz="6400" b="1" i="1" dirty="0">
                <a:solidFill>
                  <a:schemeClr val="tx1">
                    <a:lumMod val="95000"/>
                    <a:lumOff val="5000"/>
                  </a:schemeClr>
                </a:solidFill>
                <a:latin typeface="+mj-lt"/>
              </a:rPr>
              <a:t>Helper</a:t>
            </a:r>
            <a:r>
              <a:rPr lang="en-US" sz="6400" i="1" dirty="0">
                <a:solidFill>
                  <a:schemeClr val="tx1">
                    <a:lumMod val="95000"/>
                    <a:lumOff val="5000"/>
                  </a:schemeClr>
                </a:solidFill>
                <a:latin typeface="+mj-lt"/>
              </a:rPr>
              <a:t>,  to be with you forever, 17 even  the </a:t>
            </a:r>
            <a:r>
              <a:rPr lang="en-US" sz="6400" b="1" i="1" dirty="0">
                <a:solidFill>
                  <a:schemeClr val="tx1">
                    <a:lumMod val="95000"/>
                    <a:lumOff val="5000"/>
                  </a:schemeClr>
                </a:solidFill>
                <a:latin typeface="+mj-lt"/>
              </a:rPr>
              <a:t>Spirit of trut</a:t>
            </a:r>
            <a:r>
              <a:rPr lang="en-US" sz="6400" i="1" dirty="0">
                <a:solidFill>
                  <a:schemeClr val="tx1">
                    <a:lumMod val="95000"/>
                    <a:lumOff val="5000"/>
                  </a:schemeClr>
                </a:solidFill>
                <a:latin typeface="+mj-lt"/>
              </a:rPr>
              <a:t>h,  whom the world cannot receive, because it neither sees him nor knows him. You know him, for </a:t>
            </a:r>
            <a:r>
              <a:rPr lang="en-US" sz="6400" b="1" i="1" dirty="0">
                <a:solidFill>
                  <a:schemeClr val="tx1">
                    <a:lumMod val="95000"/>
                    <a:lumOff val="5000"/>
                  </a:schemeClr>
                </a:solidFill>
                <a:latin typeface="+mj-lt"/>
              </a:rPr>
              <a:t>he dwells with you and  will be  in you</a:t>
            </a:r>
            <a:r>
              <a:rPr lang="en-US" sz="6400" i="1" dirty="0">
                <a:solidFill>
                  <a:schemeClr val="tx1">
                    <a:lumMod val="95000"/>
                    <a:lumOff val="5000"/>
                  </a:schemeClr>
                </a:solidFill>
                <a:latin typeface="+mj-lt"/>
              </a:rPr>
              <a:t>. Jn14:16-18</a:t>
            </a:r>
            <a:endParaRPr lang="en-US" sz="6400" dirty="0">
              <a:solidFill>
                <a:schemeClr val="tx1">
                  <a:lumMod val="95000"/>
                  <a:lumOff val="5000"/>
                </a:schemeClr>
              </a:solidFill>
              <a:latin typeface="+mj-lt"/>
            </a:endParaRPr>
          </a:p>
          <a:p>
            <a:r>
              <a:rPr lang="en-US" sz="6400" b="1" dirty="0">
                <a:solidFill>
                  <a:schemeClr val="tx1">
                    <a:lumMod val="95000"/>
                    <a:lumOff val="5000"/>
                  </a:schemeClr>
                </a:solidFill>
                <a:latin typeface="+mj-lt"/>
              </a:rPr>
              <a:t>Where? </a:t>
            </a:r>
          </a:p>
          <a:p>
            <a:pPr lvl="1"/>
            <a:r>
              <a:rPr lang="en-US" sz="6400" b="1" dirty="0">
                <a:solidFill>
                  <a:schemeClr val="tx1">
                    <a:lumMod val="95000"/>
                    <a:lumOff val="5000"/>
                  </a:schemeClr>
                </a:solidFill>
                <a:latin typeface="+mj-lt"/>
              </a:rPr>
              <a:t>Christ in Heaven? </a:t>
            </a:r>
          </a:p>
          <a:p>
            <a:pPr marL="859536" lvl="3" indent="0">
              <a:buNone/>
            </a:pPr>
            <a:r>
              <a:rPr lang="en-US" sz="6400" i="1" dirty="0">
                <a:solidFill>
                  <a:schemeClr val="tx1">
                    <a:lumMod val="95000"/>
                    <a:lumOff val="5000"/>
                  </a:schemeClr>
                </a:solidFill>
                <a:latin typeface="+mj-lt"/>
              </a:rPr>
              <a:t>“Truly, truly, I say to you,  whoever believes in me will also do the works that I do; and greater works than these will he do, because I  am </a:t>
            </a:r>
            <a:r>
              <a:rPr lang="en-US" sz="6400" i="1" u="sng" dirty="0">
                <a:solidFill>
                  <a:schemeClr val="tx1">
                    <a:lumMod val="95000"/>
                    <a:lumOff val="5000"/>
                  </a:schemeClr>
                </a:solidFill>
                <a:latin typeface="+mj-lt"/>
              </a:rPr>
              <a:t>going to the Father</a:t>
            </a:r>
            <a:r>
              <a:rPr lang="en-US" sz="6400" i="1" dirty="0">
                <a:solidFill>
                  <a:schemeClr val="tx1">
                    <a:lumMod val="95000"/>
                    <a:lumOff val="5000"/>
                  </a:schemeClr>
                </a:solidFill>
                <a:latin typeface="+mj-lt"/>
              </a:rPr>
              <a:t>. “ </a:t>
            </a:r>
            <a:r>
              <a:rPr lang="en-US" sz="6400" dirty="0">
                <a:solidFill>
                  <a:schemeClr val="tx1">
                    <a:lumMod val="95000"/>
                    <a:lumOff val="5000"/>
                  </a:schemeClr>
                </a:solidFill>
                <a:latin typeface="+mj-lt"/>
              </a:rPr>
              <a:t>Jn 14:12</a:t>
            </a:r>
          </a:p>
          <a:p>
            <a:pPr lvl="1"/>
            <a:r>
              <a:rPr lang="en-US" sz="6400" b="1" dirty="0">
                <a:solidFill>
                  <a:schemeClr val="tx1">
                    <a:lumMod val="95000"/>
                    <a:lumOff val="5000"/>
                  </a:schemeClr>
                </a:solidFill>
                <a:latin typeface="+mj-lt"/>
              </a:rPr>
              <a:t>Christ on Earth?  </a:t>
            </a:r>
          </a:p>
          <a:p>
            <a:pPr marL="859536" lvl="3" indent="0">
              <a:buNone/>
            </a:pPr>
            <a:r>
              <a:rPr lang="en-US" sz="6400" i="1" dirty="0">
                <a:solidFill>
                  <a:schemeClr val="tx1">
                    <a:lumMod val="95000"/>
                    <a:lumOff val="5000"/>
                  </a:schemeClr>
                </a:solidFill>
                <a:latin typeface="+mj-lt"/>
              </a:rPr>
              <a:t> </a:t>
            </a:r>
            <a:r>
              <a:rPr lang="en-US" sz="6400" i="1" u="sng" dirty="0">
                <a:solidFill>
                  <a:schemeClr val="tx1">
                    <a:lumMod val="95000"/>
                    <a:lumOff val="5000"/>
                  </a:schemeClr>
                </a:solidFill>
                <a:latin typeface="+mj-lt"/>
              </a:rPr>
              <a:t>“</a:t>
            </a:r>
            <a:r>
              <a:rPr lang="en-US" sz="6400" b="1" i="1" u="sng" dirty="0">
                <a:solidFill>
                  <a:schemeClr val="tx1">
                    <a:lumMod val="95000"/>
                    <a:lumOff val="5000"/>
                  </a:schemeClr>
                </a:solidFill>
                <a:latin typeface="+mj-lt"/>
              </a:rPr>
              <a:t>I</a:t>
            </a:r>
            <a:r>
              <a:rPr lang="en-US" sz="6400" i="1" u="sng" dirty="0">
                <a:solidFill>
                  <a:schemeClr val="tx1">
                    <a:lumMod val="95000"/>
                    <a:lumOff val="5000"/>
                  </a:schemeClr>
                </a:solidFill>
                <a:latin typeface="+mj-lt"/>
              </a:rPr>
              <a:t> will not leave you as orphans;  </a:t>
            </a:r>
            <a:r>
              <a:rPr lang="en-US" sz="6400" b="1" i="1" u="sng" dirty="0">
                <a:solidFill>
                  <a:schemeClr val="tx1">
                    <a:lumMod val="95000"/>
                    <a:lumOff val="5000"/>
                  </a:schemeClr>
                </a:solidFill>
                <a:latin typeface="+mj-lt"/>
              </a:rPr>
              <a:t>I</a:t>
            </a:r>
            <a:r>
              <a:rPr lang="en-US" sz="6400" i="1" u="sng" dirty="0">
                <a:solidFill>
                  <a:schemeClr val="tx1">
                    <a:lumMod val="95000"/>
                    <a:lumOff val="5000"/>
                  </a:schemeClr>
                </a:solidFill>
                <a:latin typeface="+mj-lt"/>
              </a:rPr>
              <a:t> will come </a:t>
            </a:r>
            <a:r>
              <a:rPr lang="en-US" sz="6400" b="1" i="1" u="sng" dirty="0">
                <a:solidFill>
                  <a:schemeClr val="tx1">
                    <a:lumMod val="95000"/>
                    <a:lumOff val="5000"/>
                  </a:schemeClr>
                </a:solidFill>
                <a:latin typeface="+mj-lt"/>
              </a:rPr>
              <a:t>to you</a:t>
            </a:r>
            <a:r>
              <a:rPr lang="en-US" sz="6400" i="1" dirty="0">
                <a:solidFill>
                  <a:schemeClr val="tx1">
                    <a:lumMod val="95000"/>
                    <a:lumOff val="5000"/>
                  </a:schemeClr>
                </a:solidFill>
                <a:latin typeface="+mj-lt"/>
              </a:rPr>
              <a:t>. Yet a little while and the world will see me no more, but  you will see me.   </a:t>
            </a:r>
            <a:r>
              <a:rPr lang="en-US" sz="6400" dirty="0">
                <a:solidFill>
                  <a:schemeClr val="tx1">
                    <a:lumMod val="95000"/>
                    <a:lumOff val="5000"/>
                  </a:schemeClr>
                </a:solidFill>
                <a:latin typeface="+mj-lt"/>
              </a:rPr>
              <a:t>Jn 14:19</a:t>
            </a:r>
          </a:p>
          <a:p>
            <a:r>
              <a:rPr lang="en-US" sz="6400" dirty="0">
                <a:solidFill>
                  <a:schemeClr val="tx1">
                    <a:lumMod val="95000"/>
                    <a:lumOff val="5000"/>
                  </a:schemeClr>
                </a:solidFill>
                <a:latin typeface="+mj-lt"/>
              </a:rPr>
              <a:t> Both And!   What?  How so???  Mystic Union by the Holy Spirit </a:t>
            </a:r>
          </a:p>
          <a:p>
            <a:pPr marL="1014984" lvl="4" indent="0">
              <a:buNone/>
            </a:pPr>
            <a:r>
              <a:rPr lang="en-US" sz="6400" i="1" dirty="0">
                <a:solidFill>
                  <a:schemeClr val="tx1">
                    <a:lumMod val="95000"/>
                    <a:lumOff val="5000"/>
                  </a:schemeClr>
                </a:solidFill>
                <a:latin typeface="+mj-lt"/>
              </a:rPr>
              <a:t>for </a:t>
            </a:r>
            <a:r>
              <a:rPr lang="en-US" sz="6400" u="sng" dirty="0">
                <a:solidFill>
                  <a:schemeClr val="tx1">
                    <a:lumMod val="95000"/>
                    <a:lumOff val="5000"/>
                  </a:schemeClr>
                </a:solidFill>
                <a:latin typeface="+mj-lt"/>
              </a:rPr>
              <a:t>he dwells with you and  will be  in you.</a:t>
            </a:r>
            <a:r>
              <a:rPr lang="en-US" sz="6400" i="1" dirty="0">
                <a:solidFill>
                  <a:schemeClr val="tx1">
                    <a:lumMod val="95000"/>
                    <a:lumOff val="5000"/>
                  </a:schemeClr>
                </a:solidFill>
                <a:latin typeface="+mj-lt"/>
              </a:rPr>
              <a:t> Jn14:18</a:t>
            </a:r>
            <a:endParaRPr lang="en-US" sz="6400" dirty="0">
              <a:solidFill>
                <a:schemeClr val="tx1">
                  <a:lumMod val="95000"/>
                  <a:lumOff val="5000"/>
                </a:schemeClr>
              </a:solidFill>
              <a:latin typeface="+mj-lt"/>
            </a:endParaRPr>
          </a:p>
          <a:p>
            <a:endParaRPr lang="en-US" dirty="0"/>
          </a:p>
          <a:p>
            <a:pPr marL="402336" lvl="1" indent="0" algn="r">
              <a:buNone/>
            </a:pPr>
            <a:endParaRPr lang="en-US" dirty="0"/>
          </a:p>
          <a:p>
            <a:pPr marL="402336" lvl="1" indent="0" algn="r">
              <a:buNone/>
            </a:pPr>
            <a:endParaRPr lang="en-US" dirty="0"/>
          </a:p>
          <a:p>
            <a:pPr marL="402336" lvl="1" indent="0" algn="r">
              <a:buNone/>
            </a:pPr>
            <a:endParaRPr lang="en-US" dirty="0"/>
          </a:p>
        </p:txBody>
      </p:sp>
      <p:pic>
        <p:nvPicPr>
          <p:cNvPr id="4" name="Picture 3">
            <a:extLst>
              <a:ext uri="{FF2B5EF4-FFF2-40B4-BE49-F238E27FC236}">
                <a16:creationId xmlns:a16="http://schemas.microsoft.com/office/drawing/2014/main" id="{759203A1-1367-B84C-9BED-BC06E023FC0D}"/>
              </a:ext>
            </a:extLst>
          </p:cNvPr>
          <p:cNvPicPr>
            <a:picLocks noChangeAspect="1"/>
          </p:cNvPicPr>
          <p:nvPr/>
        </p:nvPicPr>
        <p:blipFill rotWithShape="1">
          <a:blip r:embed="rId2">
            <a:extLst>
              <a:ext uri="{28A0092B-C50C-407E-A947-70E740481C1C}">
                <a14:useLocalDpi xmlns:a14="http://schemas.microsoft.com/office/drawing/2010/main" val="0"/>
              </a:ext>
            </a:extLst>
          </a:blip>
          <a:srcRect l="54741" r="12759"/>
          <a:stretch/>
        </p:blipFill>
        <p:spPr>
          <a:xfrm>
            <a:off x="0" y="0"/>
            <a:ext cx="3776869" cy="6858000"/>
          </a:xfrm>
          <a:prstGeom prst="rect">
            <a:avLst/>
          </a:prstGeom>
        </p:spPr>
      </p:pic>
    </p:spTree>
    <p:extLst>
      <p:ext uri="{BB962C8B-B14F-4D97-AF65-F5344CB8AC3E}">
        <p14:creationId xmlns:p14="http://schemas.microsoft.com/office/powerpoint/2010/main" val="2407144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1885" y="0"/>
            <a:ext cx="7296899" cy="1143000"/>
          </a:xfrm>
        </p:spPr>
        <p:txBody>
          <a:bodyPr>
            <a:normAutofit fontScale="90000"/>
          </a:bodyPr>
          <a:lstStyle/>
          <a:p>
            <a:r>
              <a:rPr lang="en-US" b="1" i="1"/>
              <a:t>What Is Our Corporate Mission? </a:t>
            </a:r>
          </a:p>
        </p:txBody>
      </p:sp>
      <p:sp>
        <p:nvSpPr>
          <p:cNvPr id="3" name="Content Placeholder 2"/>
          <p:cNvSpPr>
            <a:spLocks noGrp="1"/>
          </p:cNvSpPr>
          <p:nvPr>
            <p:ph idx="1"/>
          </p:nvPr>
        </p:nvSpPr>
        <p:spPr>
          <a:xfrm>
            <a:off x="4055164" y="1447800"/>
            <a:ext cx="6402523" cy="5410200"/>
          </a:xfrm>
        </p:spPr>
        <p:txBody>
          <a:bodyPr>
            <a:normAutofit fontScale="92500" lnSpcReduction="10000"/>
          </a:bodyPr>
          <a:lstStyle/>
          <a:p>
            <a:pPr marL="82296" indent="0">
              <a:buNone/>
            </a:pPr>
            <a:r>
              <a:rPr lang="en-US" sz="2600" b="1" i="1" dirty="0">
                <a:solidFill>
                  <a:schemeClr val="tx1">
                    <a:lumMod val="95000"/>
                    <a:lumOff val="5000"/>
                  </a:schemeClr>
                </a:solidFill>
                <a:latin typeface="+mj-lt"/>
              </a:rPr>
              <a:t>Jesus said to them again, “Peace be with you. As  the Father has sent me,  even so I am sending you.” And when he had said this, he  breathed on them and said to them,  “Receive the Holy Spirit. If you forgive the sins of any, they are forgiven them; if you withhold forgiveness from any, it is withheld.   </a:t>
            </a:r>
            <a:r>
              <a:rPr lang="en-US" sz="2400" b="1" i="1" dirty="0">
                <a:solidFill>
                  <a:schemeClr val="tx1">
                    <a:lumMod val="95000"/>
                    <a:lumOff val="5000"/>
                  </a:schemeClr>
                </a:solidFill>
                <a:latin typeface="+mj-lt"/>
              </a:rPr>
              <a:t>   </a:t>
            </a:r>
          </a:p>
          <a:p>
            <a:pPr marL="82296" indent="0" algn="r">
              <a:buNone/>
            </a:pPr>
            <a:r>
              <a:rPr lang="en-US" sz="2400" i="1" dirty="0">
                <a:latin typeface="+mj-lt"/>
              </a:rPr>
              <a:t>John 20:21-23</a:t>
            </a:r>
            <a:endParaRPr lang="en-US" i="1" dirty="0">
              <a:latin typeface="+mj-lt"/>
            </a:endParaRPr>
          </a:p>
          <a:p>
            <a:pPr lvl="1"/>
            <a:r>
              <a:rPr lang="en-US" sz="3000" i="1" dirty="0">
                <a:latin typeface="+mj-lt"/>
              </a:rPr>
              <a:t>Who alone can forgive Sins? God</a:t>
            </a:r>
          </a:p>
          <a:p>
            <a:pPr lvl="1"/>
            <a:r>
              <a:rPr lang="en-US" sz="3000" i="1" dirty="0">
                <a:latin typeface="+mj-lt"/>
              </a:rPr>
              <a:t>How Does He Do this Today? Mediated</a:t>
            </a:r>
          </a:p>
          <a:p>
            <a:pPr lvl="1"/>
            <a:r>
              <a:rPr lang="en-US" sz="3000" i="1" dirty="0">
                <a:latin typeface="+mj-lt"/>
              </a:rPr>
              <a:t>How so??</a:t>
            </a:r>
            <a:r>
              <a:rPr lang="en-US" sz="3000" i="1" dirty="0">
                <a:solidFill>
                  <a:schemeClr val="accent3"/>
                </a:solidFill>
                <a:latin typeface="+mj-lt"/>
              </a:rPr>
              <a:t>    </a:t>
            </a:r>
            <a:r>
              <a:rPr lang="en-US" sz="3000" b="1" i="1" dirty="0">
                <a:solidFill>
                  <a:schemeClr val="accent1"/>
                </a:solidFill>
                <a:latin typeface="+mj-lt"/>
              </a:rPr>
              <a:t>Just As… So</a:t>
            </a:r>
          </a:p>
          <a:p>
            <a:pPr marL="402336" lvl="1" indent="0">
              <a:buNone/>
            </a:pPr>
            <a:endParaRPr lang="en-US" sz="3000" i="1" dirty="0">
              <a:latin typeface="+mj-lt"/>
            </a:endParaRPr>
          </a:p>
          <a:p>
            <a:pPr marL="457200" lvl="2" indent="-54864">
              <a:buNone/>
            </a:pPr>
            <a:r>
              <a:rPr lang="en-US" sz="2400" b="1" i="1" dirty="0">
                <a:solidFill>
                  <a:schemeClr val="tx1">
                    <a:lumMod val="95000"/>
                    <a:lumOff val="5000"/>
                  </a:schemeClr>
                </a:solidFill>
                <a:latin typeface="+mj-lt"/>
              </a:rPr>
              <a:t>And  the  Word  became flesh and dwelled (</a:t>
            </a:r>
            <a:r>
              <a:rPr lang="en-US" sz="2400" b="1" i="1" dirty="0" err="1">
                <a:solidFill>
                  <a:schemeClr val="tx1">
                    <a:lumMod val="95000"/>
                    <a:lumOff val="5000"/>
                  </a:schemeClr>
                </a:solidFill>
                <a:latin typeface="+mj-lt"/>
              </a:rPr>
              <a:t>templed</a:t>
            </a:r>
            <a:r>
              <a:rPr lang="en-US" sz="2400" b="1" i="1" dirty="0">
                <a:solidFill>
                  <a:schemeClr val="tx1">
                    <a:lumMod val="95000"/>
                    <a:lumOff val="5000"/>
                  </a:schemeClr>
                </a:solidFill>
                <a:latin typeface="+mj-lt"/>
              </a:rPr>
              <a:t>) among us,  and we have seen his glory, glory as of the only Son  from the Father, full of  grace and  truth.    </a:t>
            </a:r>
            <a:r>
              <a:rPr lang="en-US" sz="2600" i="1" dirty="0">
                <a:latin typeface="+mj-lt"/>
              </a:rPr>
              <a:t>John 1:14   </a:t>
            </a:r>
          </a:p>
        </p:txBody>
      </p:sp>
      <p:pic>
        <p:nvPicPr>
          <p:cNvPr id="4" name="Picture 3">
            <a:extLst>
              <a:ext uri="{FF2B5EF4-FFF2-40B4-BE49-F238E27FC236}">
                <a16:creationId xmlns:a16="http://schemas.microsoft.com/office/drawing/2014/main" id="{995FA3FB-3205-D843-A186-639621EAF8F6}"/>
              </a:ext>
            </a:extLst>
          </p:cNvPr>
          <p:cNvPicPr>
            <a:picLocks noChangeAspect="1"/>
          </p:cNvPicPr>
          <p:nvPr/>
        </p:nvPicPr>
        <p:blipFill rotWithShape="1">
          <a:blip r:embed="rId2">
            <a:extLst>
              <a:ext uri="{28A0092B-C50C-407E-A947-70E740481C1C}">
                <a14:useLocalDpi xmlns:a14="http://schemas.microsoft.com/office/drawing/2010/main" val="0"/>
              </a:ext>
            </a:extLst>
          </a:blip>
          <a:srcRect l="54741" r="12759"/>
          <a:stretch/>
        </p:blipFill>
        <p:spPr>
          <a:xfrm>
            <a:off x="0" y="0"/>
            <a:ext cx="3776869" cy="6858000"/>
          </a:xfrm>
          <a:prstGeom prst="rect">
            <a:avLst/>
          </a:prstGeom>
        </p:spPr>
      </p:pic>
    </p:spTree>
    <p:extLst>
      <p:ext uri="{BB962C8B-B14F-4D97-AF65-F5344CB8AC3E}">
        <p14:creationId xmlns:p14="http://schemas.microsoft.com/office/powerpoint/2010/main" val="3739000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E7FD4-EFC6-6642-A517-CB4F6EE8AF58}"/>
              </a:ext>
            </a:extLst>
          </p:cNvPr>
          <p:cNvSpPr>
            <a:spLocks noGrp="1"/>
          </p:cNvSpPr>
          <p:nvPr>
            <p:ph type="title"/>
          </p:nvPr>
        </p:nvSpPr>
        <p:spPr>
          <a:xfrm>
            <a:off x="4005142" y="265043"/>
            <a:ext cx="7591602" cy="1220761"/>
          </a:xfrm>
        </p:spPr>
        <p:txBody>
          <a:bodyPr>
            <a:noAutofit/>
          </a:bodyPr>
          <a:lstStyle/>
          <a:p>
            <a:br>
              <a:rPr lang="en-US" sz="7200" b="1" i="1">
                <a:solidFill>
                  <a:schemeClr val="accent1"/>
                </a:solidFill>
              </a:rPr>
            </a:br>
            <a:r>
              <a:rPr lang="en-US" b="1" i="1"/>
              <a:t>The Church IS The Mediated Presence of a Missional God!  </a:t>
            </a:r>
            <a:br>
              <a:rPr lang="en-US" sz="7200" b="1" i="1">
                <a:solidFill>
                  <a:schemeClr val="accent1"/>
                </a:solidFill>
              </a:rPr>
            </a:br>
            <a:endParaRPr lang="en-US" sz="4000" b="1"/>
          </a:p>
        </p:txBody>
      </p:sp>
      <p:sp>
        <p:nvSpPr>
          <p:cNvPr id="3" name="Content Placeholder 2">
            <a:extLst>
              <a:ext uri="{FF2B5EF4-FFF2-40B4-BE49-F238E27FC236}">
                <a16:creationId xmlns:a16="http://schemas.microsoft.com/office/drawing/2014/main" id="{BA376979-CD8E-ED4C-A814-1878458D3264}"/>
              </a:ext>
            </a:extLst>
          </p:cNvPr>
          <p:cNvSpPr>
            <a:spLocks noGrp="1"/>
          </p:cNvSpPr>
          <p:nvPr>
            <p:ph idx="1"/>
          </p:nvPr>
        </p:nvSpPr>
        <p:spPr>
          <a:xfrm>
            <a:off x="4267199" y="958789"/>
            <a:ext cx="7329545" cy="4961137"/>
          </a:xfrm>
        </p:spPr>
        <p:txBody>
          <a:bodyPr>
            <a:normAutofit fontScale="40000" lnSpcReduction="20000"/>
          </a:bodyPr>
          <a:lstStyle/>
          <a:p>
            <a:pPr marL="658368" lvl="2" indent="0" algn="ctr">
              <a:buNone/>
            </a:pPr>
            <a:endParaRPr lang="en-US" sz="12300" b="1" i="1"/>
          </a:p>
          <a:p>
            <a:pPr marL="658368" lvl="2" indent="0" algn="ctr">
              <a:buNone/>
            </a:pPr>
            <a:r>
              <a:rPr lang="en-US" sz="7200" i="1">
                <a:latin typeface="+mj-lt"/>
              </a:rPr>
              <a:t>				</a:t>
            </a:r>
          </a:p>
          <a:p>
            <a:pPr marL="658368" lvl="2" indent="0">
              <a:buNone/>
            </a:pPr>
            <a:endParaRPr lang="en-US" sz="7200" i="1">
              <a:solidFill>
                <a:srgbClr val="C00000"/>
              </a:solidFill>
              <a:latin typeface="+mj-lt"/>
            </a:endParaRPr>
          </a:p>
          <a:p>
            <a:pPr marL="658368" lvl="2" indent="0">
              <a:buNone/>
            </a:pPr>
            <a:r>
              <a:rPr lang="en-US" sz="8000" i="1">
                <a:latin typeface="+mj-lt"/>
              </a:rPr>
              <a:t>“Just as we insist that a Church which has ceased to be a mission has lost the essential character of a Church, so must we also say that a mission which is not at the same time truly a Church is not a true expression of the divine apostolate.  An unchurchly mission is as much a monstrosity as an </a:t>
            </a:r>
            <a:r>
              <a:rPr lang="en-US" sz="8000" i="1" err="1">
                <a:latin typeface="+mj-lt"/>
              </a:rPr>
              <a:t>unmissionary</a:t>
            </a:r>
            <a:r>
              <a:rPr lang="en-US" sz="8000" i="1">
                <a:latin typeface="+mj-lt"/>
              </a:rPr>
              <a:t> church.”   </a:t>
            </a:r>
          </a:p>
          <a:p>
            <a:pPr marL="658368" lvl="2" indent="0" algn="r">
              <a:buNone/>
            </a:pPr>
            <a:r>
              <a:rPr lang="en-US" sz="5600" err="1">
                <a:latin typeface="+mj-lt"/>
              </a:rPr>
              <a:t>Lesslie</a:t>
            </a:r>
            <a:r>
              <a:rPr lang="en-US" sz="5600">
                <a:latin typeface="+mj-lt"/>
              </a:rPr>
              <a:t> </a:t>
            </a:r>
            <a:r>
              <a:rPr lang="en-US" sz="5600" err="1">
                <a:latin typeface="+mj-lt"/>
              </a:rPr>
              <a:t>Newbigin</a:t>
            </a:r>
            <a:endParaRPr lang="en-US" sz="5600">
              <a:latin typeface="+mj-lt"/>
            </a:endParaRPr>
          </a:p>
          <a:p>
            <a:pPr marL="658368" lvl="2" indent="0">
              <a:buNone/>
            </a:pPr>
            <a:endParaRPr lang="en-US">
              <a:latin typeface="+mj-lt"/>
            </a:endParaRPr>
          </a:p>
          <a:p>
            <a:pPr marL="658368" lvl="2" indent="0">
              <a:buNone/>
            </a:pPr>
            <a:endParaRPr lang="en-US">
              <a:latin typeface="+mj-lt"/>
            </a:endParaRPr>
          </a:p>
          <a:p>
            <a:pPr marL="658368" lvl="2" indent="0">
              <a:buNone/>
            </a:pPr>
            <a:endParaRPr lang="en-US" sz="3700"/>
          </a:p>
          <a:p>
            <a:pPr marL="658368" lvl="2" indent="0">
              <a:buNone/>
            </a:pPr>
            <a:endParaRPr lang="en-US"/>
          </a:p>
        </p:txBody>
      </p:sp>
      <p:pic>
        <p:nvPicPr>
          <p:cNvPr id="4" name="Picture 3">
            <a:extLst>
              <a:ext uri="{FF2B5EF4-FFF2-40B4-BE49-F238E27FC236}">
                <a16:creationId xmlns:a16="http://schemas.microsoft.com/office/drawing/2014/main" id="{F7BECD71-4150-C144-9804-A27878BFAB54}"/>
              </a:ext>
            </a:extLst>
          </p:cNvPr>
          <p:cNvPicPr>
            <a:picLocks noChangeAspect="1"/>
          </p:cNvPicPr>
          <p:nvPr/>
        </p:nvPicPr>
        <p:blipFill rotWithShape="1">
          <a:blip r:embed="rId2">
            <a:extLst>
              <a:ext uri="{28A0092B-C50C-407E-A947-70E740481C1C}">
                <a14:useLocalDpi xmlns:a14="http://schemas.microsoft.com/office/drawing/2010/main" val="0"/>
              </a:ext>
            </a:extLst>
          </a:blip>
          <a:srcRect l="54741" r="12759"/>
          <a:stretch/>
        </p:blipFill>
        <p:spPr>
          <a:xfrm>
            <a:off x="0" y="10357"/>
            <a:ext cx="3776869" cy="6858000"/>
          </a:xfrm>
          <a:prstGeom prst="rect">
            <a:avLst/>
          </a:prstGeom>
        </p:spPr>
      </p:pic>
    </p:spTree>
    <p:extLst>
      <p:ext uri="{BB962C8B-B14F-4D97-AF65-F5344CB8AC3E}">
        <p14:creationId xmlns:p14="http://schemas.microsoft.com/office/powerpoint/2010/main" val="1221383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8902" y="-129726"/>
            <a:ext cx="5122825" cy="1130188"/>
          </a:xfrm>
        </p:spPr>
        <p:txBody>
          <a:bodyPr>
            <a:normAutofit fontScale="90000"/>
          </a:bodyPr>
          <a:lstStyle/>
          <a:p>
            <a:r>
              <a:rPr lang="en-US" b="1"/>
              <a:t>Matthew’s Commission</a:t>
            </a:r>
          </a:p>
        </p:txBody>
      </p:sp>
      <p:sp>
        <p:nvSpPr>
          <p:cNvPr id="3" name="Content Placeholder 2"/>
          <p:cNvSpPr>
            <a:spLocks noGrp="1"/>
          </p:cNvSpPr>
          <p:nvPr>
            <p:ph idx="1"/>
          </p:nvPr>
        </p:nvSpPr>
        <p:spPr>
          <a:xfrm>
            <a:off x="4066135" y="1099017"/>
            <a:ext cx="6973763" cy="1827063"/>
          </a:xfrm>
        </p:spPr>
        <p:txBody>
          <a:bodyPr/>
          <a:lstStyle/>
          <a:p>
            <a:pPr marL="82296" indent="0">
              <a:buNone/>
            </a:pPr>
            <a:r>
              <a:rPr lang="en-US" sz="1800" i="1">
                <a:solidFill>
                  <a:schemeClr val="tx1">
                    <a:lumMod val="95000"/>
                    <a:lumOff val="5000"/>
                  </a:schemeClr>
                </a:solidFill>
              </a:rPr>
              <a:t>“All authority  in </a:t>
            </a:r>
            <a:r>
              <a:rPr lang="en-US" sz="1800" i="1" u="sng">
                <a:solidFill>
                  <a:schemeClr val="tx1">
                    <a:lumMod val="95000"/>
                    <a:lumOff val="5000"/>
                  </a:schemeClr>
                </a:solidFill>
              </a:rPr>
              <a:t>heaven and on earth </a:t>
            </a:r>
            <a:r>
              <a:rPr lang="en-US" sz="1800" i="1">
                <a:solidFill>
                  <a:schemeClr val="tx1">
                    <a:lumMod val="95000"/>
                    <a:lumOff val="5000"/>
                  </a:schemeClr>
                </a:solidFill>
              </a:rPr>
              <a:t>has been given to me.   As you go therefore,   make disciples of  all nations,  baptizing them  </a:t>
            </a:r>
            <a:r>
              <a:rPr lang="en-US" sz="1800" i="1" u="sng">
                <a:solidFill>
                  <a:schemeClr val="tx1">
                    <a:lumMod val="95000"/>
                    <a:lumOff val="5000"/>
                  </a:schemeClr>
                </a:solidFill>
              </a:rPr>
              <a:t>in  the name of the Father and of the Son and of the Holy Spirit</a:t>
            </a:r>
            <a:r>
              <a:rPr lang="en-US" sz="1800" i="1">
                <a:solidFill>
                  <a:schemeClr val="tx1">
                    <a:lumMod val="95000"/>
                    <a:lumOff val="5000"/>
                  </a:schemeClr>
                </a:solidFill>
              </a:rPr>
              <a:t>, teaching them  to observe all that  I have commanded you. And behold,  I am with you always, to  the end of the age.” </a:t>
            </a:r>
            <a:r>
              <a:rPr lang="en-US" sz="1800">
                <a:solidFill>
                  <a:schemeClr val="tx1">
                    <a:lumMod val="95000"/>
                    <a:lumOff val="5000"/>
                  </a:schemeClr>
                </a:solidFill>
              </a:rPr>
              <a:t> </a:t>
            </a:r>
          </a:p>
          <a:p>
            <a:pPr marL="82296" indent="0" algn="r">
              <a:buNone/>
            </a:pPr>
            <a:r>
              <a:rPr lang="en-US" sz="2000"/>
              <a:t>Mt 28:18-20</a:t>
            </a:r>
          </a:p>
          <a:p>
            <a:endParaRPr lang="en-US"/>
          </a:p>
        </p:txBody>
      </p:sp>
      <p:sp>
        <p:nvSpPr>
          <p:cNvPr id="4" name="TextBox 3">
            <a:extLst>
              <a:ext uri="{FF2B5EF4-FFF2-40B4-BE49-F238E27FC236}">
                <a16:creationId xmlns:a16="http://schemas.microsoft.com/office/drawing/2014/main" id="{346BEA5E-1FB2-734C-ACAD-1EFD732E7FD2}"/>
              </a:ext>
            </a:extLst>
          </p:cNvPr>
          <p:cNvSpPr txBox="1"/>
          <p:nvPr/>
        </p:nvSpPr>
        <p:spPr>
          <a:xfrm>
            <a:off x="4066135" y="3024635"/>
            <a:ext cx="7692903" cy="3939540"/>
          </a:xfrm>
          <a:prstGeom prst="rect">
            <a:avLst/>
          </a:prstGeom>
          <a:noFill/>
        </p:spPr>
        <p:txBody>
          <a:bodyPr wrap="square" rtlCol="0">
            <a:spAutoFit/>
          </a:bodyPr>
          <a:lstStyle/>
          <a:p>
            <a:r>
              <a:rPr lang="en-US" sz="2000" b="1">
                <a:latin typeface="+mj-lt"/>
              </a:rPr>
              <a:t>Our Mission: </a:t>
            </a:r>
          </a:p>
          <a:p>
            <a:pPr lvl="1"/>
            <a:r>
              <a:rPr lang="en-US" sz="2000">
                <a:latin typeface="+mj-lt"/>
              </a:rPr>
              <a:t>Make Disciples of all Nations (ethnos)</a:t>
            </a:r>
          </a:p>
          <a:p>
            <a:pPr lvl="1"/>
            <a:endParaRPr lang="en-US" sz="2000" b="1">
              <a:latin typeface="+mj-lt"/>
            </a:endParaRPr>
          </a:p>
          <a:p>
            <a:r>
              <a:rPr lang="en-US" sz="2000" b="1">
                <a:latin typeface="+mj-lt"/>
              </a:rPr>
              <a:t>The three defining ’ vocations of the Church as mediatorial Body of Christ.  </a:t>
            </a:r>
          </a:p>
          <a:p>
            <a:pPr lvl="1"/>
            <a:r>
              <a:rPr lang="en-US" sz="2000" i="1">
                <a:latin typeface="+mj-lt"/>
              </a:rPr>
              <a:t>Christ as Prophet </a:t>
            </a:r>
            <a:r>
              <a:rPr lang="en-US" sz="2000">
                <a:latin typeface="+mj-lt"/>
              </a:rPr>
              <a:t>→ Preaching of the Word (</a:t>
            </a:r>
            <a:r>
              <a:rPr lang="en-US" sz="2000">
                <a:solidFill>
                  <a:schemeClr val="accent3"/>
                </a:solidFill>
                <a:latin typeface="+mj-lt"/>
              </a:rPr>
              <a:t>teaching them</a:t>
            </a:r>
            <a:r>
              <a:rPr lang="en-US" sz="2000">
                <a:latin typeface="+mj-lt"/>
              </a:rPr>
              <a:t>) </a:t>
            </a:r>
          </a:p>
          <a:p>
            <a:pPr lvl="1"/>
            <a:r>
              <a:rPr lang="en-US" sz="2000" i="1">
                <a:latin typeface="+mj-lt"/>
              </a:rPr>
              <a:t>Christ as Priest </a:t>
            </a:r>
            <a:r>
              <a:rPr lang="en-US" sz="2000">
                <a:latin typeface="+mj-lt"/>
              </a:rPr>
              <a:t>→ Sacraments (</a:t>
            </a:r>
            <a:r>
              <a:rPr lang="en-US" sz="2000">
                <a:solidFill>
                  <a:schemeClr val="accent3"/>
                </a:solidFill>
                <a:latin typeface="+mj-lt"/>
              </a:rPr>
              <a:t>baptizing them</a:t>
            </a:r>
            <a:r>
              <a:rPr lang="en-US" sz="2000">
                <a:latin typeface="+mj-lt"/>
              </a:rPr>
              <a:t>)</a:t>
            </a:r>
          </a:p>
          <a:p>
            <a:pPr lvl="1"/>
            <a:r>
              <a:rPr lang="en-US" sz="2000" i="1">
                <a:latin typeface="+mj-lt"/>
              </a:rPr>
              <a:t>Christ as King </a:t>
            </a:r>
            <a:r>
              <a:rPr lang="en-US" sz="2000">
                <a:latin typeface="+mj-lt"/>
              </a:rPr>
              <a:t>→ Pastoral care/church discipline/govt (</a:t>
            </a:r>
            <a:r>
              <a:rPr lang="en-US" sz="2000">
                <a:solidFill>
                  <a:schemeClr val="accent3"/>
                </a:solidFill>
                <a:latin typeface="+mj-lt"/>
              </a:rPr>
              <a:t>to obey</a:t>
            </a:r>
            <a:r>
              <a:rPr lang="en-US" sz="2000">
                <a:latin typeface="+mj-lt"/>
              </a:rPr>
              <a:t>)</a:t>
            </a:r>
          </a:p>
          <a:p>
            <a:endParaRPr lang="en-US"/>
          </a:p>
          <a:p>
            <a:r>
              <a:rPr lang="en-US"/>
              <a:t>Matthew’s Great Commission framed in Christ’s Presence</a:t>
            </a:r>
          </a:p>
          <a:p>
            <a:pPr lvl="1"/>
            <a:r>
              <a:rPr lang="en-US" sz="2000" i="1"/>
              <a:t>And Behold, I am with You… </a:t>
            </a:r>
          </a:p>
          <a:p>
            <a:endParaRPr lang="en-US"/>
          </a:p>
          <a:p>
            <a:endParaRPr lang="en-US"/>
          </a:p>
          <a:p>
            <a:endParaRPr lang="en-US"/>
          </a:p>
        </p:txBody>
      </p:sp>
      <p:pic>
        <p:nvPicPr>
          <p:cNvPr id="5" name="Picture 4">
            <a:extLst>
              <a:ext uri="{FF2B5EF4-FFF2-40B4-BE49-F238E27FC236}">
                <a16:creationId xmlns:a16="http://schemas.microsoft.com/office/drawing/2014/main" id="{26247152-2554-FD43-9633-825EE4DF1B7F}"/>
              </a:ext>
            </a:extLst>
          </p:cNvPr>
          <p:cNvPicPr>
            <a:picLocks noChangeAspect="1"/>
          </p:cNvPicPr>
          <p:nvPr/>
        </p:nvPicPr>
        <p:blipFill rotWithShape="1">
          <a:blip r:embed="rId2">
            <a:extLst>
              <a:ext uri="{28A0092B-C50C-407E-A947-70E740481C1C}">
                <a14:useLocalDpi xmlns:a14="http://schemas.microsoft.com/office/drawing/2010/main" val="0"/>
              </a:ext>
            </a:extLst>
          </a:blip>
          <a:srcRect l="54741" r="12759"/>
          <a:stretch/>
        </p:blipFill>
        <p:spPr>
          <a:xfrm>
            <a:off x="0" y="0"/>
            <a:ext cx="3776869" cy="6858000"/>
          </a:xfrm>
          <a:prstGeom prst="rect">
            <a:avLst/>
          </a:prstGeom>
        </p:spPr>
      </p:pic>
    </p:spTree>
    <p:extLst>
      <p:ext uri="{BB962C8B-B14F-4D97-AF65-F5344CB8AC3E}">
        <p14:creationId xmlns:p14="http://schemas.microsoft.com/office/powerpoint/2010/main" val="3080386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6870" y="129531"/>
            <a:ext cx="7776500" cy="1056631"/>
          </a:xfrm>
        </p:spPr>
        <p:txBody>
          <a:bodyPr>
            <a:noAutofit/>
          </a:bodyPr>
          <a:lstStyle/>
          <a:p>
            <a:r>
              <a:rPr lang="en-US" sz="3600" b="1"/>
              <a:t>Christ’s Presence: Heaven To Earth </a:t>
            </a:r>
            <a:br>
              <a:rPr lang="en-US" sz="3600" b="1"/>
            </a:br>
            <a:r>
              <a:rPr lang="en-US" sz="3600" b="1"/>
              <a:t>vis-à-vis Church </a:t>
            </a:r>
            <a:endParaRPr lang="en-US" sz="4000" b="1"/>
          </a:p>
        </p:txBody>
      </p:sp>
      <p:sp>
        <p:nvSpPr>
          <p:cNvPr id="3" name="Content Placeholder 2"/>
          <p:cNvSpPr>
            <a:spLocks noGrp="1"/>
          </p:cNvSpPr>
          <p:nvPr>
            <p:ph idx="1"/>
          </p:nvPr>
        </p:nvSpPr>
        <p:spPr>
          <a:xfrm>
            <a:off x="3684103" y="1197624"/>
            <a:ext cx="6761553" cy="5623661"/>
          </a:xfrm>
        </p:spPr>
        <p:txBody>
          <a:bodyPr>
            <a:normAutofit lnSpcReduction="10000"/>
          </a:bodyPr>
          <a:lstStyle/>
          <a:p>
            <a:pPr marL="82296" indent="0">
              <a:buNone/>
            </a:pPr>
            <a:r>
              <a:rPr lang="en-US" sz="2400" b="1" i="1" dirty="0">
                <a:latin typeface="+mj-lt"/>
              </a:rPr>
              <a:t>“And I tell you,  you are Peter, and  on this rock  I will build my </a:t>
            </a:r>
            <a:r>
              <a:rPr lang="en-US" sz="2400" b="1" i="1" u="sng" dirty="0">
                <a:latin typeface="+mj-lt"/>
              </a:rPr>
              <a:t>church</a:t>
            </a:r>
            <a:r>
              <a:rPr lang="en-US" sz="2400" b="1" i="1" dirty="0">
                <a:latin typeface="+mj-lt"/>
              </a:rPr>
              <a:t>, and  the gates of  hell  shall not prevail against it.  I will give you  the </a:t>
            </a:r>
            <a:r>
              <a:rPr lang="en-US" sz="2400" b="1" i="1" u="sng" dirty="0">
                <a:latin typeface="+mj-lt"/>
              </a:rPr>
              <a:t>keys of the kingdom of heaven</a:t>
            </a:r>
            <a:r>
              <a:rPr lang="en-US" sz="2400" b="1" i="1" dirty="0">
                <a:latin typeface="+mj-lt"/>
              </a:rPr>
              <a:t>, and  whatever you </a:t>
            </a:r>
            <a:r>
              <a:rPr lang="en-US" sz="2400" b="1" i="1" u="sng" dirty="0">
                <a:latin typeface="+mj-lt"/>
              </a:rPr>
              <a:t>bind on earth shall be bound in heaven</a:t>
            </a:r>
            <a:r>
              <a:rPr lang="en-US" sz="2400" b="1" i="1" dirty="0">
                <a:latin typeface="+mj-lt"/>
              </a:rPr>
              <a:t>, and whatever you l</a:t>
            </a:r>
            <a:r>
              <a:rPr lang="en-US" sz="2400" b="1" i="1" u="sng" dirty="0">
                <a:latin typeface="+mj-lt"/>
              </a:rPr>
              <a:t>oose on earth shall be loosed  in heaven.</a:t>
            </a:r>
            <a:r>
              <a:rPr lang="en-US" sz="2400" b="1" i="1" dirty="0">
                <a:latin typeface="+mj-lt"/>
              </a:rPr>
              <a:t>”</a:t>
            </a:r>
          </a:p>
          <a:p>
            <a:pPr marL="82296" indent="0" algn="r">
              <a:buNone/>
            </a:pPr>
            <a:r>
              <a:rPr lang="en-US" sz="2400" dirty="0">
                <a:latin typeface="+mj-lt"/>
              </a:rPr>
              <a:t>Mt. 16:18-19</a:t>
            </a:r>
          </a:p>
          <a:p>
            <a:r>
              <a:rPr lang="en-US" sz="2000" dirty="0">
                <a:latin typeface="+mj-lt"/>
              </a:rPr>
              <a:t>Keys?  Power to open and close the Kingdom of Heaven on Earth </a:t>
            </a:r>
          </a:p>
          <a:p>
            <a:pPr lvl="1"/>
            <a:r>
              <a:rPr lang="en-US" sz="1800" b="1" dirty="0">
                <a:latin typeface="+mj-lt"/>
              </a:rPr>
              <a:t>binding and loosing = </a:t>
            </a:r>
            <a:r>
              <a:rPr lang="en-US" sz="1800" dirty="0">
                <a:latin typeface="+mj-lt"/>
              </a:rPr>
              <a:t>The power to bring someone under into the protection/order of of God’s kingdom... </a:t>
            </a:r>
          </a:p>
          <a:p>
            <a:r>
              <a:rPr lang="en-US" sz="2000" dirty="0">
                <a:latin typeface="+mj-lt"/>
              </a:rPr>
              <a:t>Associated with the Mission of the Temple in OT</a:t>
            </a:r>
          </a:p>
          <a:p>
            <a:pPr lvl="1"/>
            <a:r>
              <a:rPr lang="en-US" sz="1400" b="1" dirty="0">
                <a:latin typeface="+mj-lt"/>
              </a:rPr>
              <a:t>1 Chron. 9:17-27, </a:t>
            </a:r>
            <a:r>
              <a:rPr lang="en-US" sz="1400" b="1" dirty="0" err="1">
                <a:latin typeface="+mj-lt"/>
              </a:rPr>
              <a:t>Neh</a:t>
            </a:r>
            <a:r>
              <a:rPr lang="en-US" sz="1400" b="1" dirty="0">
                <a:latin typeface="+mj-lt"/>
              </a:rPr>
              <a:t> 7.1ff, </a:t>
            </a:r>
            <a:r>
              <a:rPr lang="en-US" sz="1400" b="1" dirty="0" err="1">
                <a:latin typeface="+mj-lt"/>
              </a:rPr>
              <a:t>etc</a:t>
            </a:r>
            <a:r>
              <a:rPr lang="en-US" sz="1400" b="1" dirty="0">
                <a:latin typeface="+mj-lt"/>
              </a:rPr>
              <a:t>  </a:t>
            </a:r>
            <a:r>
              <a:rPr lang="en-US" sz="1400" dirty="0">
                <a:latin typeface="+mj-lt"/>
              </a:rPr>
              <a:t>describes the “gatekeepers” (</a:t>
            </a:r>
            <a:r>
              <a:rPr lang="en-US" sz="1400" dirty="0" err="1">
                <a:latin typeface="+mj-lt"/>
              </a:rPr>
              <a:t>puvlai</a:t>
            </a:r>
            <a:r>
              <a:rPr lang="en-US" sz="1400" dirty="0">
                <a:latin typeface="+mj-lt"/>
              </a:rPr>
              <a:t>) of the Temple have the duty of employing keys </a:t>
            </a:r>
            <a:endParaRPr lang="en-US" sz="1100" dirty="0">
              <a:latin typeface="+mj-lt"/>
            </a:endParaRPr>
          </a:p>
          <a:p>
            <a:r>
              <a:rPr lang="en-US" sz="2000" dirty="0">
                <a:latin typeface="+mj-lt"/>
              </a:rPr>
              <a:t> Associated with the Mission of Christ</a:t>
            </a:r>
          </a:p>
          <a:p>
            <a:pPr lvl="1"/>
            <a:r>
              <a:rPr lang="en-US" sz="1600" b="1" dirty="0">
                <a:latin typeface="+mj-lt"/>
              </a:rPr>
              <a:t>Is 22:22 </a:t>
            </a:r>
            <a:r>
              <a:rPr lang="en-US" sz="1600" dirty="0">
                <a:latin typeface="+mj-lt"/>
              </a:rPr>
              <a:t>I will place on his shoulder </a:t>
            </a:r>
            <a:r>
              <a:rPr lang="en-US" sz="1600" i="1" dirty="0">
                <a:latin typeface="+mj-lt"/>
              </a:rPr>
              <a:t>the key of the house of David</a:t>
            </a:r>
            <a:r>
              <a:rPr lang="en-US" sz="1600" dirty="0">
                <a:latin typeface="+mj-lt"/>
              </a:rPr>
              <a:t>; he shall open, and no one shall shut; he shall shut, and no one shall open. </a:t>
            </a:r>
            <a:endParaRPr lang="en-US" sz="1200" dirty="0">
              <a:latin typeface="+mj-lt"/>
            </a:endParaRPr>
          </a:p>
          <a:p>
            <a:r>
              <a:rPr lang="en-US" sz="2000" dirty="0"/>
              <a:t>What does this say about our primary strategy for expanding God’s Kingdom and the gospel of Jesus Christ?  </a:t>
            </a:r>
          </a:p>
          <a:p>
            <a:endParaRPr lang="en-US" sz="2400" dirty="0"/>
          </a:p>
        </p:txBody>
      </p:sp>
      <p:pic>
        <p:nvPicPr>
          <p:cNvPr id="4" name="Picture 3">
            <a:extLst>
              <a:ext uri="{FF2B5EF4-FFF2-40B4-BE49-F238E27FC236}">
                <a16:creationId xmlns:a16="http://schemas.microsoft.com/office/drawing/2014/main" id="{AEE3B2FF-EC10-9B46-81CF-6BCB555BDAA8}"/>
              </a:ext>
            </a:extLst>
          </p:cNvPr>
          <p:cNvPicPr>
            <a:picLocks noChangeAspect="1"/>
          </p:cNvPicPr>
          <p:nvPr/>
        </p:nvPicPr>
        <p:blipFill rotWithShape="1">
          <a:blip r:embed="rId2">
            <a:extLst>
              <a:ext uri="{28A0092B-C50C-407E-A947-70E740481C1C}">
                <a14:useLocalDpi xmlns:a14="http://schemas.microsoft.com/office/drawing/2010/main" val="0"/>
              </a:ext>
            </a:extLst>
          </a:blip>
          <a:srcRect l="54741" r="12759"/>
          <a:stretch/>
        </p:blipFill>
        <p:spPr>
          <a:xfrm>
            <a:off x="0" y="0"/>
            <a:ext cx="3485322" cy="6858000"/>
          </a:xfrm>
          <a:prstGeom prst="rect">
            <a:avLst/>
          </a:prstGeom>
        </p:spPr>
      </p:pic>
    </p:spTree>
    <p:extLst>
      <p:ext uri="{BB962C8B-B14F-4D97-AF65-F5344CB8AC3E}">
        <p14:creationId xmlns:p14="http://schemas.microsoft.com/office/powerpoint/2010/main" val="9377036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0" y="826870"/>
            <a:ext cx="12192000" cy="959890"/>
          </a:xfrm>
        </p:spPr>
        <p:txBody>
          <a:bodyPr/>
          <a:lstStyle/>
          <a:p>
            <a:pPr algn="ctr"/>
            <a:r>
              <a:rPr lang="en-US" sz="4800" dirty="0">
                <a:solidFill>
                  <a:schemeClr val="bg1"/>
                </a:solidFill>
                <a:latin typeface="Century Gothic" charset="0"/>
                <a:ea typeface="Century Gothic" charset="0"/>
                <a:cs typeface="Century Gothic" charset="0"/>
              </a:rPr>
              <a:t>OUR STRATEGY</a:t>
            </a:r>
            <a:endParaRPr lang="en-US" dirty="0">
              <a:solidFill>
                <a:schemeClr val="bg1"/>
              </a:solidFill>
              <a:latin typeface="Century Gothic" charset="0"/>
              <a:ea typeface="Century Gothic" charset="0"/>
              <a:cs typeface="Century Gothic" charset="0"/>
            </a:endParaRP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0" y="5230594"/>
            <a:ext cx="12185650" cy="1500187"/>
          </a:xfrm>
        </p:spPr>
        <p:txBody>
          <a:bodyPr>
            <a:normAutofit/>
          </a:bodyPr>
          <a:lstStyle/>
          <a:p>
            <a:pPr algn="ctr"/>
            <a:r>
              <a:rPr lang="en-US" sz="3200">
                <a:solidFill>
                  <a:schemeClr val="bg1"/>
                </a:solidFill>
                <a:latin typeface="Franklin Gothic Book" charset="0"/>
                <a:ea typeface="Franklin Gothic Book" charset="0"/>
                <a:cs typeface="Franklin Gothic Book" charset="0"/>
              </a:rPr>
              <a:t>Simple: Just BE The Church and Get The World To Jesus! </a:t>
            </a:r>
          </a:p>
          <a:p>
            <a:pPr algn="ctr"/>
            <a:r>
              <a:rPr lang="en-US" sz="3200">
                <a:solidFill>
                  <a:schemeClr val="bg1"/>
                </a:solidFill>
                <a:latin typeface="Franklin Gothic Book" charset="0"/>
                <a:ea typeface="Franklin Gothic Book" charset="0"/>
                <a:cs typeface="Franklin Gothic Book" charset="0"/>
              </a:rPr>
              <a:t>Where Is Jesus?  The Five Marks of A Total Christ Church </a:t>
            </a:r>
          </a:p>
        </p:txBody>
      </p:sp>
    </p:spTree>
    <p:extLst>
      <p:ext uri="{BB962C8B-B14F-4D97-AF65-F5344CB8AC3E}">
        <p14:creationId xmlns:p14="http://schemas.microsoft.com/office/powerpoint/2010/main" val="1414833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4E73EB10-AEDA-42B9-9D11-54E59B48D4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Arc 14">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267279" y="304254"/>
            <a:ext cx="10515600" cy="775570"/>
          </a:xfrm>
        </p:spPr>
        <p:txBody>
          <a:bodyPr>
            <a:normAutofit/>
          </a:bodyPr>
          <a:lstStyle/>
          <a:p>
            <a:r>
              <a:rPr lang="en-US" dirty="0"/>
              <a:t>Total Christ</a:t>
            </a:r>
          </a:p>
        </p:txBody>
      </p:sp>
      <p:sp>
        <p:nvSpPr>
          <p:cNvPr id="7" name="Content Placeholder 6">
            <a:extLst>
              <a:ext uri="{FF2B5EF4-FFF2-40B4-BE49-F238E27FC236}">
                <a16:creationId xmlns:a16="http://schemas.microsoft.com/office/drawing/2014/main" id="{84D7D22B-6E8A-2249-B79F-35ADC45CA551}"/>
              </a:ext>
            </a:extLst>
          </p:cNvPr>
          <p:cNvSpPr>
            <a:spLocks noGrp="1"/>
          </p:cNvSpPr>
          <p:nvPr>
            <p:ph idx="1"/>
          </p:nvPr>
        </p:nvSpPr>
        <p:spPr>
          <a:xfrm>
            <a:off x="267279" y="1501294"/>
            <a:ext cx="6682485" cy="5414653"/>
          </a:xfrm>
        </p:spPr>
        <p:txBody>
          <a:bodyPr>
            <a:normAutofit lnSpcReduction="10000"/>
          </a:bodyPr>
          <a:lstStyle/>
          <a:p>
            <a:pPr marL="0" indent="0">
              <a:buNone/>
            </a:pPr>
            <a:r>
              <a:rPr lang="en-US" sz="2000" dirty="0">
                <a:latin typeface="+mj-lt"/>
              </a:rPr>
              <a:t>As applied to Christ’s ascension ministry today, we seek to experience and practice the many implications that accompany Christ’s ministry as BOTH justifier (covenant head) AND missional power (temple presence), through a ministry that is BOTH </a:t>
            </a:r>
            <a:r>
              <a:rPr lang="en-US" sz="2000" b="1" dirty="0">
                <a:latin typeface="+mj-lt"/>
              </a:rPr>
              <a:t>“high gospel” </a:t>
            </a:r>
            <a:r>
              <a:rPr lang="en-US" sz="2000" dirty="0">
                <a:latin typeface="+mj-lt"/>
              </a:rPr>
              <a:t>(the good news of Christ's person and work) AND </a:t>
            </a:r>
            <a:r>
              <a:rPr lang="en-US" sz="2000" b="1" dirty="0">
                <a:latin typeface="+mj-lt"/>
              </a:rPr>
              <a:t>“high church” </a:t>
            </a:r>
            <a:r>
              <a:rPr lang="en-US" sz="2000" dirty="0">
                <a:latin typeface="+mj-lt"/>
              </a:rPr>
              <a:t>(the good news of Christ's mediated presence for salvation in our present age as our prophet, priest and king.  All together, the </a:t>
            </a:r>
            <a:r>
              <a:rPr lang="en-US" sz="2000" b="1" dirty="0">
                <a:latin typeface="+mj-lt"/>
              </a:rPr>
              <a:t>“Five marks”</a:t>
            </a:r>
            <a:r>
              <a:rPr lang="en-US" sz="2000" dirty="0">
                <a:latin typeface="+mj-lt"/>
              </a:rPr>
              <a:t> of the </a:t>
            </a:r>
            <a:r>
              <a:rPr lang="en-US" sz="2000" b="1" dirty="0">
                <a:latin typeface="+mj-lt"/>
              </a:rPr>
              <a:t>“Total Christ”</a:t>
            </a:r>
            <a:r>
              <a:rPr lang="en-US" sz="2000" dirty="0">
                <a:latin typeface="+mj-lt"/>
              </a:rPr>
              <a:t> church are Christ’s mediated Purpose, Nature and Means (relative to the three vocations of Christ) E.g.  </a:t>
            </a:r>
          </a:p>
          <a:p>
            <a:pPr marL="457200" lvl="1" indent="0">
              <a:buNone/>
            </a:pPr>
            <a:r>
              <a:rPr lang="en-US" sz="2000" b="1" dirty="0">
                <a:latin typeface="+mj-lt"/>
              </a:rPr>
              <a:t>Our Christ-Centered Purpose:  </a:t>
            </a:r>
          </a:p>
          <a:p>
            <a:pPr lvl="2"/>
            <a:r>
              <a:rPr lang="en-US" dirty="0">
                <a:latin typeface="+mj-lt"/>
              </a:rPr>
              <a:t>High Gospel/</a:t>
            </a:r>
            <a:r>
              <a:rPr lang="en-US" i="1" dirty="0">
                <a:latin typeface="+mj-lt"/>
              </a:rPr>
              <a:t>Grace</a:t>
            </a:r>
            <a:r>
              <a:rPr lang="en-US" dirty="0">
                <a:latin typeface="+mj-lt"/>
              </a:rPr>
              <a:t>- Christ Our Covenant Executor </a:t>
            </a:r>
          </a:p>
          <a:p>
            <a:pPr marL="457200" lvl="1" indent="0">
              <a:buNone/>
            </a:pPr>
            <a:r>
              <a:rPr lang="en-US" sz="2000" b="1" dirty="0">
                <a:latin typeface="+mj-lt"/>
              </a:rPr>
              <a:t>Our Christ-Centered Nature</a:t>
            </a:r>
          </a:p>
          <a:p>
            <a:pPr lvl="2"/>
            <a:r>
              <a:rPr lang="en-US" dirty="0">
                <a:latin typeface="+mj-lt"/>
              </a:rPr>
              <a:t>High Church/</a:t>
            </a:r>
            <a:r>
              <a:rPr lang="en-US" i="1" dirty="0">
                <a:latin typeface="+mj-lt"/>
              </a:rPr>
              <a:t>Missional-</a:t>
            </a:r>
            <a:r>
              <a:rPr lang="en-US" dirty="0">
                <a:latin typeface="+mj-lt"/>
              </a:rPr>
              <a:t> Christ Our Temple Presence </a:t>
            </a:r>
          </a:p>
          <a:p>
            <a:pPr marL="457200" lvl="1" indent="0">
              <a:buNone/>
            </a:pPr>
            <a:r>
              <a:rPr lang="en-US" sz="2000" b="1" dirty="0">
                <a:latin typeface="+mj-lt"/>
              </a:rPr>
              <a:t>Our Christ Centered Vocations (Instrumental) </a:t>
            </a:r>
          </a:p>
          <a:p>
            <a:pPr lvl="2"/>
            <a:r>
              <a:rPr lang="en-US" sz="1800" dirty="0">
                <a:latin typeface="+mj-lt"/>
              </a:rPr>
              <a:t>High Scripture/</a:t>
            </a:r>
            <a:r>
              <a:rPr lang="en-US" sz="1800" i="1" dirty="0">
                <a:latin typeface="+mj-lt"/>
              </a:rPr>
              <a:t>Confessional-</a:t>
            </a:r>
            <a:r>
              <a:rPr lang="en-US" sz="1800" dirty="0">
                <a:latin typeface="+mj-lt"/>
              </a:rPr>
              <a:t> Christ Our Prophet</a:t>
            </a:r>
          </a:p>
          <a:p>
            <a:pPr lvl="2"/>
            <a:r>
              <a:rPr lang="en-US" sz="1800" dirty="0">
                <a:latin typeface="+mj-lt"/>
              </a:rPr>
              <a:t>High Worship/</a:t>
            </a:r>
            <a:r>
              <a:rPr lang="en-US" sz="1800" i="1" dirty="0">
                <a:latin typeface="+mj-lt"/>
              </a:rPr>
              <a:t>Sacramental-</a:t>
            </a:r>
            <a:r>
              <a:rPr lang="en-US" sz="1800" dirty="0">
                <a:latin typeface="+mj-lt"/>
              </a:rPr>
              <a:t> Christ Our Prophet</a:t>
            </a:r>
          </a:p>
          <a:p>
            <a:pPr lvl="2"/>
            <a:r>
              <a:rPr lang="en-US" sz="1800" dirty="0">
                <a:latin typeface="+mj-lt"/>
              </a:rPr>
              <a:t>High Shepherding/</a:t>
            </a:r>
            <a:r>
              <a:rPr lang="en-US" sz="1800" i="1" dirty="0">
                <a:latin typeface="+mj-lt"/>
              </a:rPr>
              <a:t>Communal-</a:t>
            </a:r>
            <a:r>
              <a:rPr lang="en-US" sz="1800" dirty="0">
                <a:latin typeface="+mj-lt"/>
              </a:rPr>
              <a:t> Christ our King</a:t>
            </a:r>
          </a:p>
          <a:p>
            <a:pPr marL="0" indent="0">
              <a:buNone/>
            </a:pPr>
            <a:endParaRPr lang="en-US" sz="1100" dirty="0">
              <a:latin typeface="+mj-lt"/>
            </a:endParaRPr>
          </a:p>
        </p:txBody>
      </p:sp>
      <p:sp>
        <p:nvSpPr>
          <p:cNvPr id="8" name="Title 4">
            <a:extLst>
              <a:ext uri="{FF2B5EF4-FFF2-40B4-BE49-F238E27FC236}">
                <a16:creationId xmlns:a16="http://schemas.microsoft.com/office/drawing/2014/main" id="{6D0EA85B-056F-4044-8303-241AC396186E}"/>
              </a:ext>
            </a:extLst>
          </p:cNvPr>
          <p:cNvSpPr txBox="1">
            <a:spLocks/>
          </p:cNvSpPr>
          <p:nvPr/>
        </p:nvSpPr>
        <p:spPr>
          <a:xfrm>
            <a:off x="267279" y="853578"/>
            <a:ext cx="7977350" cy="706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800" b="1" dirty="0"/>
              <a:t>Ascension Christology Applied to Vocation: </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r="67188"/>
          <a:stretch/>
        </p:blipFill>
        <p:spPr>
          <a:xfrm>
            <a:off x="8219036" y="0"/>
            <a:ext cx="4000500" cy="6858000"/>
          </a:xfrm>
          <a:prstGeom prst="rect">
            <a:avLst/>
          </a:prstGeom>
        </p:spPr>
      </p:pic>
    </p:spTree>
    <p:extLst>
      <p:ext uri="{BB962C8B-B14F-4D97-AF65-F5344CB8AC3E}">
        <p14:creationId xmlns:p14="http://schemas.microsoft.com/office/powerpoint/2010/main" val="1452116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619247" y="104097"/>
            <a:ext cx="6902048" cy="1135737"/>
          </a:xfrm>
        </p:spPr>
        <p:txBody>
          <a:bodyPr>
            <a:normAutofit/>
          </a:bodyPr>
          <a:lstStyle/>
          <a:p>
            <a:r>
              <a:rPr lang="en-US" sz="3600" b="1"/>
              <a:t>High Gospel/Grace : </a:t>
            </a:r>
            <a:br>
              <a:rPr lang="en-US" sz="3600" b="1"/>
            </a:br>
            <a:r>
              <a:rPr lang="en-US" sz="3600" b="1"/>
              <a:t>Christ Our Covenant Executor </a:t>
            </a:r>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r="67188"/>
          <a:stretch/>
        </p:blipFill>
        <p:spPr>
          <a:xfrm>
            <a:off x="0" y="0"/>
            <a:ext cx="4000500" cy="6858000"/>
          </a:xfrm>
          <a:prstGeom prst="rect">
            <a:avLst/>
          </a:prstGeom>
        </p:spPr>
      </p:pic>
      <p:grpSp>
        <p:nvGrpSpPr>
          <p:cNvPr id="16" name="Group 15">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646485" y="1343931"/>
            <a:ext cx="7218166" cy="5409972"/>
          </a:xfrm>
        </p:spPr>
        <p:txBody>
          <a:bodyPr>
            <a:normAutofit/>
          </a:bodyPr>
          <a:lstStyle/>
          <a:p>
            <a:pPr marL="0" indent="0">
              <a:buNone/>
            </a:pPr>
            <a:r>
              <a:rPr lang="en-US" sz="1600">
                <a:latin typeface="+mj-lt"/>
              </a:rPr>
              <a:t>The gospel IS grace — amazing, free, unlimited grace — such that where sin abounds, grace abounds all the more, and received through faith alone!  It has as much to do with the A’s of the Christian life (new birth) as the Z’s of the Christian life (growing in Christian maturity).  The gospel is at once the message and power of holistic salvation.  We seek to live a gospel centered spirituality that effects everything — how we suffer, how we feel about ourselves, how we relate to others, everything (Rom 1:16, Rom. 5:6-11, 20, Eph 2:1-10)</a:t>
            </a:r>
          </a:p>
          <a:p>
            <a:pPr lvl="1">
              <a:spcBef>
                <a:spcPts val="400"/>
              </a:spcBef>
            </a:pPr>
            <a:r>
              <a:rPr lang="en-US" sz="1700">
                <a:latin typeface="+mj-lt"/>
              </a:rPr>
              <a:t>The experience of Christian assurance of God’s favor based on God’s grace. </a:t>
            </a:r>
          </a:p>
          <a:p>
            <a:pPr lvl="1">
              <a:spcBef>
                <a:spcPts val="400"/>
              </a:spcBef>
            </a:pPr>
            <a:r>
              <a:rPr lang="en-US" sz="1700">
                <a:latin typeface="+mj-lt"/>
              </a:rPr>
              <a:t>People who are identity-oriented as adopted sons/daughters vs. performance-oriented as orphans/slaves.</a:t>
            </a:r>
          </a:p>
          <a:p>
            <a:pPr lvl="1">
              <a:spcBef>
                <a:spcPts val="400"/>
              </a:spcBef>
            </a:pPr>
            <a:r>
              <a:rPr lang="en-US" sz="1700">
                <a:latin typeface="+mj-lt"/>
              </a:rPr>
              <a:t>Transparency in willingness to confess REAL sins.</a:t>
            </a:r>
          </a:p>
          <a:p>
            <a:pPr lvl="1">
              <a:spcBef>
                <a:spcPts val="400"/>
              </a:spcBef>
            </a:pPr>
            <a:r>
              <a:rPr lang="en-US" sz="1700">
                <a:latin typeface="+mj-lt"/>
              </a:rPr>
              <a:t>A different approach to suffering related to God’s training vs. God’s punishment.</a:t>
            </a:r>
          </a:p>
          <a:p>
            <a:pPr lvl="1">
              <a:spcBef>
                <a:spcPts val="400"/>
              </a:spcBef>
            </a:pPr>
            <a:r>
              <a:rPr lang="en-US" sz="1700">
                <a:latin typeface="+mj-lt"/>
              </a:rPr>
              <a:t>A new motivation for service that is internal and gratitude based vs. external and duty based.</a:t>
            </a:r>
          </a:p>
          <a:p>
            <a:pPr lvl="1">
              <a:spcBef>
                <a:spcPts val="400"/>
              </a:spcBef>
            </a:pPr>
            <a:r>
              <a:rPr lang="en-US" sz="1700">
                <a:latin typeface="+mj-lt"/>
              </a:rPr>
              <a:t>More and more set free from a self-promoting, self-defending, self-justifying, and blame-shifting approach to life..</a:t>
            </a:r>
          </a:p>
          <a:p>
            <a:pPr lvl="1">
              <a:spcBef>
                <a:spcPts val="400"/>
              </a:spcBef>
            </a:pPr>
            <a:r>
              <a:rPr lang="en-US" sz="1700">
                <a:latin typeface="+mj-lt"/>
              </a:rPr>
              <a:t>Worship Service that follows the logic of the Gospel</a:t>
            </a:r>
          </a:p>
          <a:p>
            <a:pPr lvl="1">
              <a:spcBef>
                <a:spcPts val="400"/>
              </a:spcBef>
            </a:pPr>
            <a:r>
              <a:rPr lang="en-US" sz="1700">
                <a:latin typeface="+mj-lt"/>
              </a:rPr>
              <a:t>Church that keeps the “main thing” (reconciliation with God through Christ) the “main thing.”</a:t>
            </a:r>
          </a:p>
        </p:txBody>
      </p:sp>
      <p:sp>
        <p:nvSpPr>
          <p:cNvPr id="20" name="Isosceles Triangle 1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378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4609" r="12673"/>
          <a:stretch/>
        </p:blipFill>
        <p:spPr>
          <a:xfrm>
            <a:off x="0" y="0"/>
            <a:ext cx="3989005" cy="6858000"/>
          </a:xfrm>
          <a:prstGeom prst="rect">
            <a:avLst/>
          </a:prstGeom>
        </p:spPr>
      </p:pic>
      <p:sp>
        <p:nvSpPr>
          <p:cNvPr id="2" name="TextBox 1">
            <a:extLst>
              <a:ext uri="{FF2B5EF4-FFF2-40B4-BE49-F238E27FC236}">
                <a16:creationId xmlns:a16="http://schemas.microsoft.com/office/drawing/2014/main" id="{F237C8B8-794B-AE41-9A0C-718F23957C17}"/>
              </a:ext>
            </a:extLst>
          </p:cNvPr>
          <p:cNvSpPr txBox="1"/>
          <p:nvPr/>
        </p:nvSpPr>
        <p:spPr>
          <a:xfrm>
            <a:off x="4114800" y="391885"/>
            <a:ext cx="969067" cy="8510022"/>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1991</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1992</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1992</a:t>
            </a: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r>
              <a:rPr lang="en-US" sz="1700" dirty="0">
                <a:latin typeface="Arial" panose="020B0604020202020204" pitchFamily="34" charset="0"/>
                <a:cs typeface="Arial" panose="020B0604020202020204" pitchFamily="34" charset="0"/>
              </a:rPr>
              <a:t>‘</a:t>
            </a: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98685EC8-DA46-D241-B40E-10A040259791}"/>
              </a:ext>
            </a:extLst>
          </p:cNvPr>
          <p:cNvSpPr txBox="1"/>
          <p:nvPr/>
        </p:nvSpPr>
        <p:spPr>
          <a:xfrm>
            <a:off x="4813405" y="391885"/>
            <a:ext cx="7213643" cy="546303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 summer boat ride, a strategic meeting, a seminarian/Yale graduate student, the beginnings of a  vision wherein by Fall a small group study in “confessional theology” in Westville is formed and a church conceived (9 adults) </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A final visit of the ideal candidacy in Atlanta,  an unexpected encounter with Yale Senior and “THE” question- “As a Yale Grad, why haven’t you thought about planting a much needed church  in New Haven?”</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Assessment Center, Fund Raising, a name, a shoestring total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year budget of 73k, an ordination and commissioning on September of 1992 by </a:t>
            </a:r>
            <a:r>
              <a:rPr lang="en-US" sz="1600" i="1" dirty="0">
                <a:latin typeface="Arial" panose="020B0604020202020204" pitchFamily="34" charset="0"/>
                <a:cs typeface="Arial" panose="020B0604020202020204" pitchFamily="34" charset="0"/>
              </a:rPr>
              <a:t>then</a:t>
            </a:r>
            <a:r>
              <a:rPr lang="en-US" sz="1600" dirty="0">
                <a:latin typeface="Arial" panose="020B0604020202020204" pitchFamily="34" charset="0"/>
                <a:cs typeface="Arial" panose="020B0604020202020204" pitchFamily="34" charset="0"/>
              </a:rPr>
              <a:t> Northeast Presbytery of the PCA wherein Preston Graham Jr. is appointed as ”evangelist” to plant a church in New Haven under the supervision of a church in distant Nashua New Hampshire.</a:t>
            </a:r>
          </a:p>
          <a:p>
            <a:endParaRPr lang="en-US" sz="1700"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endParaRPr lang="en-US" dirty="0"/>
          </a:p>
          <a:p>
            <a:endParaRPr lang="en-US" dirty="0"/>
          </a:p>
        </p:txBody>
      </p:sp>
      <p:pic>
        <p:nvPicPr>
          <p:cNvPr id="13" name="Picture 12">
            <a:extLst>
              <a:ext uri="{FF2B5EF4-FFF2-40B4-BE49-F238E27FC236}">
                <a16:creationId xmlns:a16="http://schemas.microsoft.com/office/drawing/2014/main" id="{C2303E98-59B0-E84D-AEA7-3BF137B98270}"/>
              </a:ext>
            </a:extLst>
          </p:cNvPr>
          <p:cNvPicPr>
            <a:picLocks noChangeAspect="1"/>
          </p:cNvPicPr>
          <p:nvPr/>
        </p:nvPicPr>
        <p:blipFill>
          <a:blip r:embed="rId3"/>
          <a:stretch>
            <a:fillRect/>
          </a:stretch>
        </p:blipFill>
        <p:spPr>
          <a:xfrm>
            <a:off x="6413988" y="3927646"/>
            <a:ext cx="3571260" cy="3005250"/>
          </a:xfrm>
          <a:prstGeom prst="rect">
            <a:avLst/>
          </a:prstGeom>
        </p:spPr>
      </p:pic>
      <p:sp>
        <p:nvSpPr>
          <p:cNvPr id="14" name="TextBox 13">
            <a:extLst>
              <a:ext uri="{FF2B5EF4-FFF2-40B4-BE49-F238E27FC236}">
                <a16:creationId xmlns:a16="http://schemas.microsoft.com/office/drawing/2014/main" id="{826E0E8A-33A0-2146-8A1F-EBEC5CC1F10A}"/>
              </a:ext>
            </a:extLst>
          </p:cNvPr>
          <p:cNvSpPr txBox="1"/>
          <p:nvPr/>
        </p:nvSpPr>
        <p:spPr>
          <a:xfrm>
            <a:off x="10110117" y="4949952"/>
            <a:ext cx="1792061" cy="923330"/>
          </a:xfrm>
          <a:prstGeom prst="rect">
            <a:avLst/>
          </a:prstGeom>
          <a:noFill/>
        </p:spPr>
        <p:txBody>
          <a:bodyPr wrap="square" rtlCol="0">
            <a:spAutoFit/>
          </a:bodyPr>
          <a:lstStyle/>
          <a:p>
            <a:r>
              <a:rPr lang="en-US" i="1" dirty="0"/>
              <a:t>Graham’s at CPC Booth, Orange CT Fair. </a:t>
            </a:r>
          </a:p>
        </p:txBody>
      </p:sp>
    </p:spTree>
    <p:extLst>
      <p:ext uri="{BB962C8B-B14F-4D97-AF65-F5344CB8AC3E}">
        <p14:creationId xmlns:p14="http://schemas.microsoft.com/office/powerpoint/2010/main" val="38842835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r="67188"/>
          <a:stretch/>
        </p:blipFill>
        <p:spPr>
          <a:xfrm>
            <a:off x="0" y="0"/>
            <a:ext cx="4000500" cy="6858000"/>
          </a:xfrm>
          <a:prstGeom prst="rect">
            <a:avLst/>
          </a:prstGeom>
        </p:spPr>
      </p:pic>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474372" y="146541"/>
            <a:ext cx="6902048" cy="1135737"/>
          </a:xfrm>
        </p:spPr>
        <p:txBody>
          <a:bodyPr>
            <a:normAutofit/>
          </a:bodyPr>
          <a:lstStyle/>
          <a:p>
            <a:r>
              <a:rPr lang="en-US" sz="3200" b="1"/>
              <a:t>High Church/Missional: </a:t>
            </a:r>
            <a:br>
              <a:rPr lang="en-US" sz="3200" b="1"/>
            </a:br>
            <a:r>
              <a:rPr lang="en-US" sz="3200" b="1"/>
              <a:t>Christ Our Temple</a:t>
            </a:r>
          </a:p>
        </p:txBody>
      </p:sp>
      <p:grpSp>
        <p:nvGrpSpPr>
          <p:cNvPr id="16" name="Group 15">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474372" y="1353425"/>
            <a:ext cx="7210598" cy="5433428"/>
          </a:xfrm>
        </p:spPr>
        <p:txBody>
          <a:bodyPr>
            <a:normAutofit/>
          </a:bodyPr>
          <a:lstStyle/>
          <a:p>
            <a:pPr marL="0" indent="0">
              <a:buNone/>
            </a:pPr>
            <a:r>
              <a:rPr lang="en-US" sz="1800">
                <a:latin typeface="+mj-lt"/>
              </a:rPr>
              <a:t>More than a source of </a:t>
            </a:r>
            <a:r>
              <a:rPr lang="en-US" sz="1800" err="1">
                <a:latin typeface="+mj-lt"/>
              </a:rPr>
              <a:t>missiothen</a:t>
            </a:r>
            <a:r>
              <a:rPr lang="en-US" sz="1800">
                <a:latin typeface="+mj-lt"/>
              </a:rPr>
              <a:t>, the carefully designed, apostolically-organized, church is the locus of mission, the very life-giving mediatorial presence of Christ. Just the church being the church with the whole world present is God’s missionary strategy to the world (Mt. 16:18, John 1:14, 20:21 with Eph 1:22-23, 2:18ff)!</a:t>
            </a:r>
          </a:p>
          <a:p>
            <a:pPr lvl="1"/>
            <a:r>
              <a:rPr lang="en-US" sz="1700">
                <a:latin typeface="+mj-lt"/>
              </a:rPr>
              <a:t>Worship and Life that not only proclaims the gospel but “habituates” the gospel as through a liturgical “constellation of practices, rituals, and routines”  that embodies gospel.  (c.f. K. A. Smith, Desiring the Kingdom</a:t>
            </a:r>
          </a:p>
          <a:p>
            <a:pPr lvl="1"/>
            <a:r>
              <a:rPr lang="en-US" sz="1700">
                <a:latin typeface="+mj-lt"/>
              </a:rPr>
              <a:t>An emphasis upon hospitality and presence  vs. just declarative.  </a:t>
            </a:r>
          </a:p>
          <a:p>
            <a:pPr lvl="1"/>
            <a:r>
              <a:rPr lang="en-US" sz="1700">
                <a:latin typeface="+mj-lt"/>
              </a:rPr>
              <a:t>A confidence in the outward means of grace as a missionary strategy to our world (Word, prayer, sacraments, community).</a:t>
            </a:r>
          </a:p>
          <a:p>
            <a:pPr lvl="1"/>
            <a:r>
              <a:rPr lang="en-US" sz="1700">
                <a:latin typeface="+mj-lt"/>
              </a:rPr>
              <a:t>A church that assumes a missionary mentality both locally and globally.</a:t>
            </a:r>
          </a:p>
          <a:p>
            <a:pPr lvl="1"/>
            <a:r>
              <a:rPr lang="en-US" sz="1700">
                <a:latin typeface="+mj-lt"/>
              </a:rPr>
              <a:t>A church that knows itself to be God’s life giving presence in its city or town. </a:t>
            </a:r>
          </a:p>
          <a:p>
            <a:pPr lvl="1"/>
            <a:r>
              <a:rPr lang="en-US" sz="1700">
                <a:latin typeface="+mj-lt"/>
              </a:rPr>
              <a:t>Worship that at once practices the sacred otherness of God while practicing the nearness of God such as to be a safe place for people to be morally flawed skeptical.  </a:t>
            </a:r>
          </a:p>
          <a:p>
            <a:pPr lvl="1"/>
            <a:r>
              <a:rPr lang="en-US" sz="1700">
                <a:latin typeface="+mj-lt"/>
              </a:rPr>
              <a:t>Where everything we do is don’t as if our neighbors are present</a:t>
            </a:r>
          </a:p>
          <a:p>
            <a:pPr lvl="1"/>
            <a:r>
              <a:rPr lang="en-US" sz="1700">
                <a:latin typeface="+mj-lt"/>
              </a:rPr>
              <a:t>Being careful not to speak in “them-us” terms or Christianized </a:t>
            </a:r>
            <a:r>
              <a:rPr lang="en-US" sz="1700"/>
              <a:t>language. </a:t>
            </a:r>
          </a:p>
        </p:txBody>
      </p:sp>
      <p:sp>
        <p:nvSpPr>
          <p:cNvPr id="20" name="Isosceles Triangle 1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8899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r="67188"/>
          <a:stretch/>
        </p:blipFill>
        <p:spPr>
          <a:xfrm>
            <a:off x="0" y="0"/>
            <a:ext cx="4000500" cy="6858000"/>
          </a:xfrm>
          <a:prstGeom prst="rect">
            <a:avLst/>
          </a:prstGeom>
        </p:spPr>
      </p:pic>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619248" y="105039"/>
            <a:ext cx="6902048" cy="1135737"/>
          </a:xfrm>
        </p:spPr>
        <p:txBody>
          <a:bodyPr>
            <a:normAutofit/>
          </a:bodyPr>
          <a:lstStyle/>
          <a:p>
            <a:r>
              <a:rPr lang="en-US" sz="3200" b="1"/>
              <a:t>High Word/Confessional: </a:t>
            </a:r>
            <a:br>
              <a:rPr lang="en-US" sz="3200" b="1"/>
            </a:br>
            <a:r>
              <a:rPr lang="en-US" sz="3200" b="1"/>
              <a:t>Christ Our Prophet</a:t>
            </a:r>
          </a:p>
        </p:txBody>
      </p:sp>
      <p:grpSp>
        <p:nvGrpSpPr>
          <p:cNvPr id="16" name="Group 15">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17" name="Rectangle 1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619248" y="1345815"/>
            <a:ext cx="6902047" cy="4393982"/>
          </a:xfrm>
        </p:spPr>
        <p:txBody>
          <a:bodyPr>
            <a:normAutofit fontScale="92500" lnSpcReduction="10000"/>
          </a:bodyPr>
          <a:lstStyle/>
          <a:p>
            <a:pPr marL="0" indent="0">
              <a:buNone/>
            </a:pPr>
            <a:r>
              <a:rPr lang="en-US" sz="1800">
                <a:latin typeface="+mj-lt"/>
              </a:rPr>
              <a:t>We aspire to hear God’s voice in a robust appreciation and experience of Biblical theology and expositional preaching.  Whereas the Scripture is our only rule of faith and practice, we want to read and interpret the scripture with the consensus of the church that is passed down from every age and place through the use of Confessions of Faith. We strive to apply our beliefs to all of life (Luke 24:13ff, Acts 20:27, 2 Tim. 3:16, Titus 2:1,7)</a:t>
            </a:r>
          </a:p>
          <a:p>
            <a:pPr lvl="1"/>
            <a:r>
              <a:rPr lang="en-US" sz="1700">
                <a:latin typeface="+mj-lt"/>
              </a:rPr>
              <a:t>A conviction that God’s revealed word is contained to the Old and New Testament scriptures such that nothing can be added to it as revelatory, whether by private revelations or traditions as a rule of faith and life.  </a:t>
            </a:r>
          </a:p>
          <a:p>
            <a:pPr lvl="1"/>
            <a:r>
              <a:rPr lang="en-US" sz="1700">
                <a:latin typeface="+mj-lt"/>
              </a:rPr>
              <a:t>A culture of humble submission to scripture revealed in a willingness to fully engage in biblically regulated worship and practice.</a:t>
            </a:r>
          </a:p>
          <a:p>
            <a:pPr lvl="1"/>
            <a:r>
              <a:rPr lang="en-US" sz="1700">
                <a:latin typeface="+mj-lt"/>
              </a:rPr>
              <a:t>A high regard for liberty of conscience that is exclusively under the Lordship of Christ such that the church will self-regulate as to declare as a rule of faith and practice nothing save what is discerned in scripture by good and necessary inference. </a:t>
            </a:r>
          </a:p>
          <a:p>
            <a:pPr lvl="1"/>
            <a:r>
              <a:rPr lang="en-US" sz="1700">
                <a:latin typeface="+mj-lt"/>
              </a:rPr>
              <a:t>A high regard for the scriptures in preaching that is expositional and Christ-centered, careful to discern the original intent by preaching right doctrines/practices from right texts.</a:t>
            </a:r>
          </a:p>
          <a:p>
            <a:pPr lvl="1"/>
            <a:r>
              <a:rPr lang="en-US" sz="1700">
                <a:latin typeface="+mj-lt"/>
              </a:rPr>
              <a:t>Bible study groups characterized by the “noble Berean” passion to study the Scriptures in community in order to form their faith.</a:t>
            </a:r>
          </a:p>
        </p:txBody>
      </p:sp>
      <p:sp>
        <p:nvSpPr>
          <p:cNvPr id="20" name="Isosceles Triangle 1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833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r="67188"/>
          <a:stretch/>
        </p:blipFill>
        <p:spPr>
          <a:xfrm>
            <a:off x="0" y="0"/>
            <a:ext cx="4000500" cy="6858000"/>
          </a:xfrm>
          <a:prstGeom prst="rect">
            <a:avLst/>
          </a:prstGeom>
        </p:spPr>
      </p:pic>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646485" y="321734"/>
            <a:ext cx="6902048" cy="1135737"/>
          </a:xfrm>
        </p:spPr>
        <p:txBody>
          <a:bodyPr>
            <a:normAutofit/>
          </a:bodyPr>
          <a:lstStyle/>
          <a:p>
            <a:r>
              <a:rPr lang="en-US" sz="3600" b="1"/>
              <a:t>High Worship/Sacramental: </a:t>
            </a:r>
            <a:br>
              <a:rPr lang="en-US" sz="3600" b="1"/>
            </a:br>
            <a:r>
              <a:rPr lang="en-US" sz="3600" b="1"/>
              <a:t>Christ Our Priest</a:t>
            </a:r>
          </a:p>
        </p:txBody>
      </p:sp>
      <p:grpSp>
        <p:nvGrpSpPr>
          <p:cNvPr id="11" name="Group 10">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646485" y="1550504"/>
            <a:ext cx="6902047" cy="5068573"/>
          </a:xfrm>
        </p:spPr>
        <p:txBody>
          <a:bodyPr>
            <a:normAutofit lnSpcReduction="10000"/>
          </a:bodyPr>
          <a:lstStyle/>
          <a:p>
            <a:pPr marL="0" indent="0">
              <a:buNone/>
            </a:pPr>
            <a:r>
              <a:rPr lang="en-US" sz="1600">
                <a:latin typeface="+mj-lt"/>
              </a:rPr>
              <a:t>An emphasis on sacramental spirituality seeks to “flesh out” Christ’s presence in our midst as Priest in a carefully designed, five movement, worship service.  More than talking about the gospel, worship after the pattern of temple participation invites us </a:t>
            </a:r>
            <a:r>
              <a:rPr lang="en-US" sz="1600" u="sng">
                <a:latin typeface="+mj-lt"/>
              </a:rPr>
              <a:t>to do </a:t>
            </a:r>
            <a:r>
              <a:rPr lang="en-US" sz="1600">
                <a:latin typeface="+mj-lt"/>
              </a:rPr>
              <a:t>the gospel. Sacramental spirituality is expressed both in doing sacraments weekly and being sacramental throughout the week.  By participating in the local cultural manners specific to a socio-cultural neighborhood of each congregation, Christ’s flesh is joined in mystic union to the flesh of the church, the “body of Christ” (1 Cor. 10:14-17, Heb. 12:22-24, Rev. 4-5)!</a:t>
            </a:r>
          </a:p>
          <a:p>
            <a:r>
              <a:rPr lang="en-US" sz="1700">
                <a:latin typeface="+mj-lt"/>
              </a:rPr>
              <a:t>Worship that is characterized by the full range of emotions fitting an encounter with the living God (yearning, wonder, joyfulness, sadness, resoluteness, humbleness, </a:t>
            </a:r>
            <a:r>
              <a:rPr lang="en-US" sz="1700" err="1">
                <a:latin typeface="+mj-lt"/>
              </a:rPr>
              <a:t>etc</a:t>
            </a:r>
            <a:r>
              <a:rPr lang="en-US" sz="1700">
                <a:latin typeface="+mj-lt"/>
              </a:rPr>
              <a:t>).</a:t>
            </a:r>
          </a:p>
          <a:p>
            <a:r>
              <a:rPr lang="en-US" sz="1700">
                <a:latin typeface="+mj-lt"/>
              </a:rPr>
              <a:t>An assurance of divine presences that results in a culture of anticipation and expectancy in worship and life.</a:t>
            </a:r>
          </a:p>
          <a:p>
            <a:r>
              <a:rPr lang="en-US" sz="1700">
                <a:latin typeface="+mj-lt"/>
              </a:rPr>
              <a:t>The sacramental mystery of local presence that transforms the meaning of menial, local, social-cultural mannerisms by Christ’s mediated presence.</a:t>
            </a:r>
          </a:p>
          <a:p>
            <a:r>
              <a:rPr lang="en-US" sz="1700">
                <a:latin typeface="+mj-lt"/>
              </a:rPr>
              <a:t>A church that can distinguish the word-based </a:t>
            </a:r>
            <a:r>
              <a:rPr lang="en-US" sz="1700" u="sng">
                <a:latin typeface="+mj-lt"/>
              </a:rPr>
              <a:t>elements</a:t>
            </a:r>
            <a:r>
              <a:rPr lang="en-US" sz="1700">
                <a:latin typeface="+mj-lt"/>
              </a:rPr>
              <a:t> in worship from the socio-cultural based </a:t>
            </a:r>
            <a:r>
              <a:rPr lang="en-US" sz="1700" u="sng">
                <a:latin typeface="+mj-lt"/>
              </a:rPr>
              <a:t>forms</a:t>
            </a:r>
            <a:r>
              <a:rPr lang="en-US" sz="1700">
                <a:latin typeface="+mj-lt"/>
              </a:rPr>
              <a:t> that the elements must assume in order to transact God’s living presence.</a:t>
            </a:r>
          </a:p>
          <a:p>
            <a:r>
              <a:rPr lang="en-US" sz="1700">
                <a:latin typeface="+mj-lt"/>
              </a:rPr>
              <a:t>A Church that is committed to localism, the more local, the more sacramental</a:t>
            </a:r>
            <a:r>
              <a:rPr lang="en-US" sz="1600">
                <a:latin typeface="+mj-lt"/>
              </a:rPr>
              <a:t>! </a:t>
            </a:r>
          </a:p>
        </p:txBody>
      </p:sp>
      <p:sp>
        <p:nvSpPr>
          <p:cNvPr id="7"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208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r="67188"/>
          <a:stretch/>
        </p:blipFill>
        <p:spPr>
          <a:xfrm>
            <a:off x="0" y="0"/>
            <a:ext cx="4000500" cy="6858000"/>
          </a:xfrm>
          <a:prstGeom prst="rect">
            <a:avLst/>
          </a:prstGeom>
        </p:spPr>
      </p:pic>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619247" y="-24722"/>
            <a:ext cx="6902048" cy="1135737"/>
          </a:xfrm>
        </p:spPr>
        <p:txBody>
          <a:bodyPr>
            <a:normAutofit/>
          </a:bodyPr>
          <a:lstStyle/>
          <a:p>
            <a:r>
              <a:rPr lang="en-US" sz="3200" b="1" dirty="0"/>
              <a:t>High Shepherding/Communal: </a:t>
            </a:r>
            <a:br>
              <a:rPr lang="en-US" sz="3200" b="1" dirty="0"/>
            </a:br>
            <a:r>
              <a:rPr lang="en-US" sz="3200" b="1" dirty="0"/>
              <a:t>Christ Our King</a:t>
            </a:r>
          </a:p>
        </p:txBody>
      </p:sp>
      <p:grpSp>
        <p:nvGrpSpPr>
          <p:cNvPr id="25" name="Group 17">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19" name="Rectangle 1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19">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646485" y="1135737"/>
            <a:ext cx="7242963" cy="5215498"/>
          </a:xfrm>
        </p:spPr>
        <p:txBody>
          <a:bodyPr>
            <a:normAutofit lnSpcReduction="10000"/>
          </a:bodyPr>
          <a:lstStyle/>
          <a:p>
            <a:pPr marL="0" indent="0">
              <a:buNone/>
            </a:pPr>
            <a:r>
              <a:rPr lang="en-US" sz="1800" dirty="0">
                <a:latin typeface="+mj-lt"/>
              </a:rPr>
              <a:t>It’s not that modernist churches are too organized, but that they are not organized enough!  We seek a more intentional, studied, and worked out strategy of community formation that is carefully built upon the apostolic foundation with Christ as the cornerstone!  We emphasize a local-oriented ministry where community in the sacramental flesh of the neighborhood really matters.  This community formation is manifest by an emphasis on life-on-life “one </a:t>
            </a:r>
            <a:r>
              <a:rPr lang="en-US" sz="1800" dirty="0" err="1">
                <a:latin typeface="+mj-lt"/>
              </a:rPr>
              <a:t>anothering</a:t>
            </a:r>
            <a:r>
              <a:rPr lang="en-US" sz="1800" dirty="0">
                <a:latin typeface="+mj-lt"/>
              </a:rPr>
              <a:t>” and holistic empowerment under the shepherding care of Christ’s under-shepherds and servant leaders (Jn 13:34, Gal. 6:2, 1 Peter 5:1-5)!</a:t>
            </a:r>
          </a:p>
          <a:p>
            <a:pPr lvl="1"/>
            <a:r>
              <a:rPr lang="en-US" sz="1700" dirty="0">
                <a:latin typeface="+mj-lt"/>
              </a:rPr>
              <a:t>A communal (vs. individual) approach to everything – such as to change the way we think about our possessions, time, decisions, ethics – everything in relation to one-</a:t>
            </a:r>
            <a:r>
              <a:rPr lang="en-US" sz="1700" dirty="0" err="1">
                <a:latin typeface="+mj-lt"/>
              </a:rPr>
              <a:t>anothering</a:t>
            </a:r>
            <a:r>
              <a:rPr lang="en-US" sz="1700" dirty="0">
                <a:latin typeface="+mj-lt"/>
              </a:rPr>
              <a:t>!</a:t>
            </a:r>
          </a:p>
          <a:p>
            <a:pPr lvl="1"/>
            <a:r>
              <a:rPr lang="en-US" sz="1700" dirty="0">
                <a:latin typeface="+mj-lt"/>
              </a:rPr>
              <a:t>A community that shares its burdens with one another.</a:t>
            </a:r>
          </a:p>
          <a:p>
            <a:pPr lvl="1"/>
            <a:r>
              <a:rPr lang="en-US" sz="1700" dirty="0">
                <a:latin typeface="+mj-lt"/>
              </a:rPr>
              <a:t>A community that values the Christian village in child raising.</a:t>
            </a:r>
          </a:p>
          <a:p>
            <a:pPr lvl="1"/>
            <a:r>
              <a:rPr lang="en-US" sz="1700" dirty="0">
                <a:latin typeface="+mj-lt"/>
              </a:rPr>
              <a:t>A communal consciousness that feels the relation of the part to the whole, both in flourishing as each member flourishes and in suffering as one member suffers.</a:t>
            </a:r>
          </a:p>
          <a:p>
            <a:pPr lvl="1"/>
            <a:r>
              <a:rPr lang="en-US" sz="1700" dirty="0">
                <a:latin typeface="+mj-lt"/>
              </a:rPr>
              <a:t>A missional method that focuses less on the individual evangelist and more on the communal evangelist as a strategy for reaching those not yet Christians.</a:t>
            </a:r>
          </a:p>
          <a:p>
            <a:pPr lvl="1"/>
            <a:r>
              <a:rPr lang="en-US" sz="1700" dirty="0">
                <a:latin typeface="+mj-lt"/>
              </a:rPr>
              <a:t>Intentional shepherding and life-on-life (vs. just curriculum-on-life) discipleship.</a:t>
            </a:r>
          </a:p>
        </p:txBody>
      </p:sp>
      <p:sp>
        <p:nvSpPr>
          <p:cNvPr id="22" name="Isosceles Triangle 2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5818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EA80E-B157-6D4E-BA49-CCF22C34371A}"/>
              </a:ext>
            </a:extLst>
          </p:cNvPr>
          <p:cNvSpPr>
            <a:spLocks noGrp="1"/>
          </p:cNvSpPr>
          <p:nvPr>
            <p:ph type="title"/>
          </p:nvPr>
        </p:nvSpPr>
        <p:spPr/>
        <p:txBody>
          <a:bodyPr/>
          <a:lstStyle/>
          <a:p>
            <a:r>
              <a:rPr lang="en-US" b="1" dirty="0"/>
              <a:t>Session 4: Our Family Tree, Presbyterian</a:t>
            </a:r>
            <a:r>
              <a:rPr lang="en-US" b="1" i="1" dirty="0"/>
              <a:t>ism &amp; </a:t>
            </a:r>
            <a:r>
              <a:rPr lang="en-US" b="1" dirty="0"/>
              <a:t>Contemporary Comparisons </a:t>
            </a:r>
          </a:p>
        </p:txBody>
      </p:sp>
    </p:spTree>
    <p:extLst>
      <p:ext uri="{BB962C8B-B14F-4D97-AF65-F5344CB8AC3E}">
        <p14:creationId xmlns:p14="http://schemas.microsoft.com/office/powerpoint/2010/main" val="3703588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0" y="826870"/>
            <a:ext cx="12192000" cy="959890"/>
          </a:xfrm>
        </p:spPr>
        <p:txBody>
          <a:bodyPr/>
          <a:lstStyle/>
          <a:p>
            <a:pPr algn="ctr"/>
            <a:r>
              <a:rPr lang="en-US">
                <a:solidFill>
                  <a:schemeClr val="bg1"/>
                </a:solidFill>
                <a:latin typeface="Century Gothic" charset="0"/>
                <a:ea typeface="Century Gothic" charset="0"/>
                <a:cs typeface="Century Gothic" charset="0"/>
              </a:rPr>
              <a:t>OUR FAMILY TREE</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0" y="5230594"/>
            <a:ext cx="12185650" cy="1500187"/>
          </a:xfrm>
        </p:spPr>
        <p:txBody>
          <a:bodyPr>
            <a:normAutofit/>
          </a:bodyPr>
          <a:lstStyle/>
          <a:p>
            <a:pPr algn="ctr"/>
            <a:r>
              <a:rPr lang="en-US" sz="3200">
                <a:solidFill>
                  <a:schemeClr val="bg1"/>
                </a:solidFill>
                <a:latin typeface="Franklin Gothic Book" charset="0"/>
                <a:ea typeface="Franklin Gothic Book" charset="0"/>
                <a:cs typeface="Franklin Gothic Book" charset="0"/>
              </a:rPr>
              <a:t>A Creedal </a:t>
            </a:r>
            <a:r>
              <a:rPr lang="en-US" sz="3200" err="1">
                <a:solidFill>
                  <a:schemeClr val="bg1"/>
                </a:solidFill>
                <a:latin typeface="Franklin Gothic Book" charset="0"/>
                <a:ea typeface="Franklin Gothic Book" charset="0"/>
                <a:cs typeface="Franklin Gothic Book" charset="0"/>
              </a:rPr>
              <a:t>Geneology</a:t>
            </a:r>
            <a:endParaRPr lang="en-US" sz="3200">
              <a:solidFill>
                <a:schemeClr val="bg1"/>
              </a:solidFill>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174659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481345" y="293269"/>
            <a:ext cx="6956261" cy="566738"/>
          </a:xfrm>
        </p:spPr>
        <p:txBody>
          <a:bodyPr>
            <a:noAutofit/>
          </a:bodyPr>
          <a:lstStyle/>
          <a:p>
            <a:pPr algn="ctr"/>
            <a:r>
              <a:rPr lang="en-US" dirty="0">
                <a:latin typeface="+mn-lt"/>
                <a:cs typeface="Bradley Hand ITC TT-Bold"/>
              </a:rPr>
              <a:t>Some Tongue and Cheek </a:t>
            </a:r>
          </a:p>
        </p:txBody>
      </p:sp>
      <p:pic>
        <p:nvPicPr>
          <p:cNvPr id="7" name="Picture Placeholder 6" descr="302049_10150407971546609_733261608_10390030_1560975979_n.jp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509" t="7108" r="3092" b="7094"/>
          <a:stretch/>
        </p:blipFill>
        <p:spPr>
          <a:xfrm>
            <a:off x="261257" y="986971"/>
            <a:ext cx="11205029" cy="7358743"/>
          </a:xfrm>
        </p:spPr>
      </p:pic>
      <p:sp>
        <p:nvSpPr>
          <p:cNvPr id="2" name="TextBox 1"/>
          <p:cNvSpPr txBox="1"/>
          <p:nvPr/>
        </p:nvSpPr>
        <p:spPr>
          <a:xfrm>
            <a:off x="5419741" y="305275"/>
            <a:ext cx="184666"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27390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356621" y="321733"/>
            <a:ext cx="5575798" cy="1692794"/>
          </a:xfrm>
        </p:spPr>
        <p:txBody>
          <a:bodyPr>
            <a:normAutofit/>
          </a:bodyPr>
          <a:lstStyle/>
          <a:p>
            <a:r>
              <a:rPr lang="en-US" sz="2800" b="1" dirty="0"/>
              <a:t>Reading Scripture With the Church Of All Ages by The Use of Creeds (</a:t>
            </a:r>
            <a:r>
              <a:rPr lang="en-US" sz="2800" b="1" dirty="0" err="1"/>
              <a:t>Confessionalism</a:t>
            </a:r>
            <a:r>
              <a:rPr lang="en-US" sz="2400" dirty="0"/>
              <a:t>)</a:t>
            </a:r>
            <a:endParaRPr lang="en-US" sz="3200" dirty="0"/>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356621" y="2471355"/>
            <a:ext cx="7381912" cy="4386645"/>
          </a:xfrm>
        </p:spPr>
        <p:txBody>
          <a:bodyPr>
            <a:normAutofit/>
          </a:bodyPr>
          <a:lstStyle/>
          <a:p>
            <a:pPr marL="0" indent="0">
              <a:buNone/>
            </a:pPr>
            <a:r>
              <a:rPr lang="en-US" altLang="en-US" sz="2000" dirty="0" err="1">
                <a:latin typeface="+mj-lt"/>
              </a:rPr>
              <a:t>Confessionalism</a:t>
            </a:r>
            <a:r>
              <a:rPr lang="en-US" altLang="en-US" sz="2000" dirty="0">
                <a:latin typeface="+mj-lt"/>
              </a:rPr>
              <a:t> is the process whereby the church adopts a corporate consensus as to what the scriptures principally teach, based upon shared exegetical conclusions and utilizes this consensus as the basis for Christian faith, practice and unity when acting as a church. Stated plainly, the confessional church is any church whose identity is most essentially “what it believes” and whose beliefs drives “what it does.”</a:t>
            </a:r>
          </a:p>
          <a:p>
            <a:pPr marL="0" indent="0">
              <a:buNone/>
            </a:pPr>
            <a:r>
              <a:rPr lang="en-US" altLang="en-US" sz="2000" dirty="0">
                <a:latin typeface="+mj-lt"/>
              </a:rPr>
              <a:t>The Ultimate Goal of </a:t>
            </a:r>
            <a:r>
              <a:rPr lang="en-US" altLang="en-US" sz="2000" dirty="0" err="1">
                <a:latin typeface="+mj-lt"/>
              </a:rPr>
              <a:t>Confessionalism</a:t>
            </a:r>
            <a:r>
              <a:rPr lang="en-US" altLang="en-US" sz="2000" dirty="0">
                <a:latin typeface="+mj-lt"/>
              </a:rPr>
              <a:t> Is To Preserve the Apostolic Faith, not supplant it!</a:t>
            </a:r>
          </a:p>
          <a:p>
            <a:pPr marL="457200" lvl="1" indent="0">
              <a:buNone/>
            </a:pPr>
            <a:r>
              <a:rPr lang="en-US" altLang="en-US" sz="1600" dirty="0">
                <a:latin typeface="+mj-lt"/>
              </a:rPr>
              <a:t>Our own confession teaches about itself that it is fallible (WCF 1:9, 31.3) and that "all controversies of religion are to be determined, and all decrees of councils, opinions of ancient writers, doctrines of men and private spirits are to be examined and in whose sentence we are to rest, can be no other but the Holy Spirit speaking in the Scripture" (WCF 1.10). And yet, without a corporate reading of scripture as within the organizational structure established by Christ through the apostles (Mt. 16, Eph. 2), we are left with private interpretations and a corporate identity crisis.</a:t>
            </a:r>
          </a:p>
          <a:p>
            <a:endParaRPr lang="en-US" altLang="en-US" dirty="0">
              <a:latin typeface="+mj-lt"/>
            </a:endParaRPr>
          </a:p>
          <a:p>
            <a:pPr marL="0" indent="0">
              <a:buNone/>
            </a:pPr>
            <a:endParaRPr lang="en-US" sz="1400" dirty="0">
              <a:latin typeface="+mj-lt"/>
            </a:endParaRPr>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67539"/>
          <a:stretch/>
        </p:blipFill>
        <p:spPr>
          <a:xfrm>
            <a:off x="8234362" y="0"/>
            <a:ext cx="3957638" cy="6858000"/>
          </a:xfrm>
          <a:prstGeom prst="rect">
            <a:avLst/>
          </a:prstGeom>
        </p:spPr>
      </p:pic>
    </p:spTree>
    <p:extLst>
      <p:ext uri="{BB962C8B-B14F-4D97-AF65-F5344CB8AC3E}">
        <p14:creationId xmlns:p14="http://schemas.microsoft.com/office/powerpoint/2010/main" val="2692394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655319" y="365125"/>
            <a:ext cx="5813213" cy="1692794"/>
          </a:xfrm>
        </p:spPr>
        <p:txBody>
          <a:bodyPr>
            <a:normAutofit/>
          </a:bodyPr>
          <a:lstStyle/>
          <a:p>
            <a:r>
              <a:rPr lang="en-US" sz="3200" b="1" dirty="0"/>
              <a:t>Why Creeds Preserve Scripture Rather Than Competes with Scripture</a:t>
            </a:r>
            <a:r>
              <a:rPr lang="en-US" sz="3600" b="1" dirty="0"/>
              <a:t> </a:t>
            </a:r>
          </a:p>
        </p:txBody>
      </p:sp>
      <p:cxnSp>
        <p:nvCxnSpPr>
          <p:cNvPr id="9"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655320" y="2471338"/>
            <a:ext cx="6287347" cy="4268126"/>
          </a:xfrm>
        </p:spPr>
        <p:txBody>
          <a:bodyPr>
            <a:normAutofit fontScale="92500" lnSpcReduction="20000"/>
          </a:bodyPr>
          <a:lstStyle/>
          <a:p>
            <a:pPr algn="ctr">
              <a:buNone/>
            </a:pPr>
            <a:endParaRPr lang="en-US" altLang="en-US" sz="2400" dirty="0">
              <a:latin typeface="+mj-lt"/>
            </a:endParaRPr>
          </a:p>
          <a:p>
            <a:pPr>
              <a:buNone/>
            </a:pPr>
            <a:r>
              <a:rPr lang="en-US" altLang="en-US" sz="2000" dirty="0">
                <a:latin typeface="+mj-lt"/>
              </a:rPr>
              <a:t>    </a:t>
            </a:r>
            <a:r>
              <a:rPr lang="en-US" altLang="en-US" i="1" dirty="0">
                <a:latin typeface="+mj-lt"/>
              </a:rPr>
              <a:t>The   real   question   is   not,   as   often pretended,   between   the   Word   of   God   and the   creed   of   man,   but   between   the   tried   and   proved   faith   of   the   collective   body   of   God's people,   and   the   private   judgment   and   the   unassisted   wisdom   of   the   repudiator   of   creeds.” Consider   who   has   the   best   chance   of   interpreting   God’s   Word,   me   alone   with   my   bible   or the   church   through   the   ages.</a:t>
            </a:r>
          </a:p>
          <a:p>
            <a:pPr algn="r">
              <a:buNone/>
            </a:pPr>
            <a:r>
              <a:rPr lang="en-US" altLang="en-US" i="1" dirty="0">
                <a:latin typeface="+mj-lt"/>
              </a:rPr>
              <a:t>Charles Hodge</a:t>
            </a:r>
            <a:r>
              <a:rPr lang="en-US" altLang="en-US" sz="3200" i="1" dirty="0">
                <a:latin typeface="+mj-lt"/>
              </a:rPr>
              <a:t> </a:t>
            </a:r>
          </a:p>
          <a:p>
            <a:pPr marL="0" indent="0">
              <a:buNone/>
            </a:pPr>
            <a:endParaRPr lang="en-US" sz="1400" dirty="0">
              <a:latin typeface="+mj-lt"/>
            </a:endParaRPr>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a:p>
            <a:pPr marL="0" indent="0">
              <a:buNone/>
            </a:pPr>
            <a:endParaRPr lang="en-US" sz="1400"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67539"/>
          <a:stretch/>
        </p:blipFill>
        <p:spPr>
          <a:xfrm>
            <a:off x="8234362" y="3909"/>
            <a:ext cx="3957638" cy="6858000"/>
          </a:xfrm>
          <a:prstGeom prst="rect">
            <a:avLst/>
          </a:prstGeom>
        </p:spPr>
      </p:pic>
    </p:spTree>
    <p:extLst>
      <p:ext uri="{BB962C8B-B14F-4D97-AF65-F5344CB8AC3E}">
        <p14:creationId xmlns:p14="http://schemas.microsoft.com/office/powerpoint/2010/main" val="21667148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823856" y="0"/>
            <a:ext cx="10515599" cy="451304"/>
          </a:xfrm>
        </p:spPr>
        <p:txBody>
          <a:bodyPr>
            <a:normAutofit fontScale="90000"/>
          </a:bodyPr>
          <a:lstStyle/>
          <a:p>
            <a:br>
              <a:rPr lang="en-US" b="1" u="sng" dirty="0"/>
            </a:br>
            <a:r>
              <a:rPr lang="en-US" b="1" dirty="0"/>
              <a:t>The Usefulness of Creeds: </a:t>
            </a:r>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440268" y="883013"/>
            <a:ext cx="7552266" cy="5771787"/>
          </a:xfrm>
        </p:spPr>
        <p:txBody>
          <a:bodyPr>
            <a:noAutofit/>
          </a:bodyPr>
          <a:lstStyle/>
          <a:p>
            <a:pPr marL="342900" indent="-342900">
              <a:buAutoNum type="arabicPeriod"/>
            </a:pPr>
            <a:r>
              <a:rPr lang="en-US" sz="2200" b="1" dirty="0">
                <a:latin typeface="+mj-lt"/>
              </a:rPr>
              <a:t>If not unity of confession, then unity of what? </a:t>
            </a:r>
          </a:p>
          <a:p>
            <a:pPr marL="457200" lvl="1" indent="0">
              <a:buNone/>
            </a:pPr>
            <a:r>
              <a:rPr lang="en-US" sz="1600" dirty="0">
                <a:latin typeface="+mj-lt"/>
              </a:rPr>
              <a:t>Amos 3:3, "How can two walk together unless they be agreed'?</a:t>
            </a:r>
          </a:p>
          <a:p>
            <a:pPr marL="457200" lvl="1" indent="0">
              <a:buNone/>
            </a:pPr>
            <a:r>
              <a:rPr lang="en-US" sz="1600" dirty="0">
                <a:latin typeface="+mj-lt"/>
              </a:rPr>
              <a:t>Eph.4:13, "until all of us come to the unity of the faith and of the knowledge of the son of God. </a:t>
            </a:r>
            <a:endParaRPr lang="en-US" sz="2000" dirty="0">
              <a:latin typeface="+mj-lt"/>
            </a:endParaRPr>
          </a:p>
          <a:p>
            <a:pPr marL="342900" indent="-342900">
              <a:buAutoNum type="arabicPeriod"/>
            </a:pPr>
            <a:r>
              <a:rPr lang="en-US" sz="2200" b="1" dirty="0">
                <a:latin typeface="+mj-lt"/>
              </a:rPr>
              <a:t>As a basis for instruction</a:t>
            </a:r>
          </a:p>
          <a:p>
            <a:pPr marL="457200" lvl="1" indent="0">
              <a:buNone/>
            </a:pPr>
            <a:r>
              <a:rPr lang="en-US" sz="1600" dirty="0">
                <a:latin typeface="+mj-lt"/>
              </a:rPr>
              <a:t>1 Tim. 4:6, If you put these instructions before the brothers and sisters, you will be a good servant of Christ Jesus, nourished on the words of faith and of the sound teaching that you have followed.</a:t>
            </a:r>
            <a:endParaRPr lang="en-US" sz="2000" dirty="0">
              <a:latin typeface="+mj-lt"/>
            </a:endParaRPr>
          </a:p>
          <a:p>
            <a:pPr marL="457200" lvl="1" indent="0">
              <a:buNone/>
            </a:pPr>
            <a:r>
              <a:rPr lang="en-US" sz="1600" dirty="0">
                <a:latin typeface="+mj-lt"/>
              </a:rPr>
              <a:t>2 Thess.2:15, So then, brothers and sisters, stand firm and hold fast to the traditions that you were taught by us, either by word of mouth or by our letter. </a:t>
            </a:r>
          </a:p>
          <a:p>
            <a:pPr marL="0" indent="0">
              <a:buNone/>
            </a:pPr>
            <a:r>
              <a:rPr lang="en-US" sz="2200" dirty="0">
                <a:latin typeface="+mj-lt"/>
              </a:rPr>
              <a:t>3. </a:t>
            </a:r>
            <a:r>
              <a:rPr lang="en-US" sz="2200" b="1" dirty="0">
                <a:latin typeface="+mj-lt"/>
              </a:rPr>
              <a:t>In order to preserve the faith against false teaching</a:t>
            </a:r>
          </a:p>
          <a:p>
            <a:pPr marL="457200" lvl="1" indent="0">
              <a:buNone/>
            </a:pPr>
            <a:r>
              <a:rPr lang="en-US" sz="1600" dirty="0">
                <a:latin typeface="+mj-lt"/>
              </a:rPr>
              <a:t>2 Tim.4:3, For the time is coming when people will not put up with sound doctrine, but having itching ears, they will accumulate for themselves teachers to suit their own desires.</a:t>
            </a:r>
          </a:p>
          <a:p>
            <a:pPr marL="457200" lvl="1" indent="0">
              <a:buNone/>
            </a:pPr>
            <a:r>
              <a:rPr lang="en-US" sz="1600" dirty="0">
                <a:latin typeface="+mj-lt"/>
              </a:rPr>
              <a:t>Romans 10:2, they have a zeal for God but not according to knowledge. </a:t>
            </a:r>
          </a:p>
          <a:p>
            <a:pPr marL="457200" lvl="1" indent="0">
              <a:buNone/>
            </a:pPr>
            <a:r>
              <a:rPr lang="en-US" sz="1600" dirty="0">
                <a:latin typeface="+mj-lt"/>
              </a:rPr>
              <a:t>2John 1:10 Do not receive into the house or welcome anyone who comes to you and does not bring this teaching; </a:t>
            </a:r>
          </a:p>
          <a:p>
            <a:pPr marL="0" indent="0">
              <a:buNone/>
            </a:pPr>
            <a:r>
              <a:rPr lang="en-US" sz="2000" dirty="0">
                <a:latin typeface="+mj-lt"/>
              </a:rPr>
              <a:t>4</a:t>
            </a:r>
            <a:r>
              <a:rPr lang="en-US" sz="2200" dirty="0">
                <a:latin typeface="+mj-lt"/>
              </a:rPr>
              <a:t>. </a:t>
            </a:r>
            <a:r>
              <a:rPr lang="en-US" sz="2200" b="1" dirty="0">
                <a:latin typeface="+mj-lt"/>
              </a:rPr>
              <a:t>In order to be candid </a:t>
            </a:r>
          </a:p>
          <a:p>
            <a:pPr marL="457200" lvl="1" indent="0">
              <a:buNone/>
            </a:pPr>
            <a:r>
              <a:rPr lang="en-US" sz="1600" dirty="0">
                <a:latin typeface="+mj-lt"/>
              </a:rPr>
              <a:t>Romans 10:2, they have a zeal for God but not according to knowledge</a:t>
            </a:r>
          </a:p>
          <a:p>
            <a:pPr marL="457200" lvl="1" indent="0">
              <a:buNone/>
            </a:pPr>
            <a:r>
              <a:rPr lang="en-US" sz="1600" dirty="0">
                <a:latin typeface="+mj-lt"/>
              </a:rPr>
              <a:t>2Tim. 2:2 and what you have heard from me through many witnesses entrust to faithful people who will be able to teach others as well. </a:t>
            </a:r>
          </a:p>
          <a:p>
            <a:pPr marL="0" indent="0">
              <a:buNone/>
            </a:pPr>
            <a:endParaRPr lang="en-US" sz="1900" dirty="0">
              <a:latin typeface="+mj-lt"/>
            </a:endParaRPr>
          </a:p>
          <a:p>
            <a:pPr marL="0" indent="0">
              <a:buNone/>
            </a:pPr>
            <a:endParaRPr lang="en-US" sz="1900" dirty="0">
              <a:latin typeface="+mj-lt"/>
            </a:endParaRPr>
          </a:p>
          <a:p>
            <a:pPr marL="457200" lvl="1" indent="0">
              <a:buNone/>
            </a:pPr>
            <a:endParaRPr lang="en-US" sz="1500" dirty="0">
              <a:latin typeface="+mj-lt"/>
            </a:endParaRPr>
          </a:p>
          <a:p>
            <a:pPr marL="457200" lvl="1" indent="0">
              <a:buNone/>
            </a:pPr>
            <a:endParaRPr lang="en-US" sz="1500" dirty="0">
              <a:latin typeface="+mj-l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67539"/>
          <a:stretch/>
        </p:blipFill>
        <p:spPr>
          <a:xfrm>
            <a:off x="8234362" y="0"/>
            <a:ext cx="3957638" cy="6858000"/>
          </a:xfrm>
          <a:prstGeom prst="rect">
            <a:avLst/>
          </a:prstGeom>
        </p:spPr>
      </p:pic>
    </p:spTree>
    <p:extLst>
      <p:ext uri="{BB962C8B-B14F-4D97-AF65-F5344CB8AC3E}">
        <p14:creationId xmlns:p14="http://schemas.microsoft.com/office/powerpoint/2010/main" val="1208435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4609" r="12673"/>
          <a:stretch/>
        </p:blipFill>
        <p:spPr>
          <a:xfrm>
            <a:off x="0" y="0"/>
            <a:ext cx="3989005" cy="6858000"/>
          </a:xfrm>
          <a:prstGeom prst="rect">
            <a:avLst/>
          </a:prstGeom>
        </p:spPr>
      </p:pic>
      <p:sp>
        <p:nvSpPr>
          <p:cNvPr id="2" name="TextBox 1">
            <a:extLst>
              <a:ext uri="{FF2B5EF4-FFF2-40B4-BE49-F238E27FC236}">
                <a16:creationId xmlns:a16="http://schemas.microsoft.com/office/drawing/2014/main" id="{F237C8B8-794B-AE41-9A0C-718F23957C17}"/>
              </a:ext>
            </a:extLst>
          </p:cNvPr>
          <p:cNvSpPr txBox="1"/>
          <p:nvPr/>
        </p:nvSpPr>
        <p:spPr>
          <a:xfrm>
            <a:off x="4114800" y="391885"/>
            <a:ext cx="969067" cy="9341019"/>
          </a:xfrm>
          <a:prstGeom prst="rect">
            <a:avLst/>
          </a:prstGeom>
          <a:noFill/>
        </p:spPr>
        <p:txBody>
          <a:bodyPr wrap="square" rtlCol="0">
            <a:spAutoFit/>
          </a:bodyPr>
          <a:lstStyle/>
          <a:p>
            <a:endParaRPr lang="en-US" sz="17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92-’94</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1994</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 of </a:t>
            </a:r>
          </a:p>
        </p:txBody>
      </p:sp>
      <p:sp>
        <p:nvSpPr>
          <p:cNvPr id="3" name="TextBox 2">
            <a:extLst>
              <a:ext uri="{FF2B5EF4-FFF2-40B4-BE49-F238E27FC236}">
                <a16:creationId xmlns:a16="http://schemas.microsoft.com/office/drawing/2014/main" id="{98685EC8-DA46-D241-B40E-10A040259791}"/>
              </a:ext>
            </a:extLst>
          </p:cNvPr>
          <p:cNvSpPr txBox="1"/>
          <p:nvPr/>
        </p:nvSpPr>
        <p:spPr>
          <a:xfrm>
            <a:off x="5209662" y="391885"/>
            <a:ext cx="6692538" cy="9217908"/>
          </a:xfrm>
          <a:prstGeom prst="rect">
            <a:avLst/>
          </a:prstGeom>
          <a:noFill/>
        </p:spPr>
        <p:txBody>
          <a:bodyPr wrap="square" rtlCol="0">
            <a:spAutoFit/>
          </a:bodyPr>
          <a:lstStyle/>
          <a:p>
            <a:endParaRPr lang="en-US" sz="17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CPC NH’s first worship service on October 11,1992 at 9:30 am at the Amity Regional Junior High in Orange CT (choir rehearsal room), Matthew 28 sermon and a mission church is born (28 people, more children than adults).  First sermon series: Ephesians. </a:t>
            </a: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A sermon series in  Jonah, the call to move “center-city,” the rental of a study center (basement level 383 Orange St.),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worship service in New Haven on August 28, 1994 (Neighborhood Music School).</a:t>
            </a:r>
          </a:p>
          <a:p>
            <a:endParaRPr lang="en-US" sz="16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Content Placeholder 5">
            <a:extLst>
              <a:ext uri="{FF2B5EF4-FFF2-40B4-BE49-F238E27FC236}">
                <a16:creationId xmlns:a16="http://schemas.microsoft.com/office/drawing/2014/main" id="{3EB5815E-5634-314B-9956-4A6825FBB81A}"/>
              </a:ext>
            </a:extLst>
          </p:cNvPr>
          <p:cNvPicPr>
            <a:picLocks noChangeAspect="1"/>
          </p:cNvPicPr>
          <p:nvPr/>
        </p:nvPicPr>
        <p:blipFill>
          <a:blip r:embed="rId3"/>
          <a:stretch>
            <a:fillRect/>
          </a:stretch>
        </p:blipFill>
        <p:spPr>
          <a:xfrm rot="5400000">
            <a:off x="6332839" y="1071467"/>
            <a:ext cx="4173969" cy="5581060"/>
          </a:xfrm>
          <a:prstGeom prst="rect">
            <a:avLst/>
          </a:prstGeom>
        </p:spPr>
      </p:pic>
      <p:sp>
        <p:nvSpPr>
          <p:cNvPr id="4" name="TextBox 3">
            <a:extLst>
              <a:ext uri="{FF2B5EF4-FFF2-40B4-BE49-F238E27FC236}">
                <a16:creationId xmlns:a16="http://schemas.microsoft.com/office/drawing/2014/main" id="{499BD620-A3A7-1546-9D68-1AB9AD15788A}"/>
              </a:ext>
            </a:extLst>
          </p:cNvPr>
          <p:cNvSpPr txBox="1"/>
          <p:nvPr/>
        </p:nvSpPr>
        <p:spPr>
          <a:xfrm>
            <a:off x="4595985" y="3773214"/>
            <a:ext cx="969067" cy="600164"/>
          </a:xfrm>
          <a:prstGeom prst="rect">
            <a:avLst/>
          </a:prstGeom>
          <a:noFill/>
        </p:spPr>
        <p:txBody>
          <a:bodyPr wrap="square" rtlCol="0">
            <a:spAutoFit/>
          </a:bodyPr>
          <a:lstStyle/>
          <a:p>
            <a:r>
              <a:rPr lang="en-US" sz="1100" dirty="0"/>
              <a:t>After about 7  months of  worship. </a:t>
            </a:r>
          </a:p>
        </p:txBody>
      </p:sp>
    </p:spTree>
    <p:extLst>
      <p:ext uri="{BB962C8B-B14F-4D97-AF65-F5344CB8AC3E}">
        <p14:creationId xmlns:p14="http://schemas.microsoft.com/office/powerpoint/2010/main" val="24207035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35D61A1-8484-4749-8AD0-A3455E075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838200" y="365125"/>
            <a:ext cx="10515600" cy="1325563"/>
          </a:xfrm>
        </p:spPr>
        <p:txBody>
          <a:bodyPr vert="horz" lIns="91440" tIns="45720" rIns="91440" bIns="45720" rtlCol="0" anchor="ctr">
            <a:normAutofit/>
          </a:bodyPr>
          <a:lstStyle/>
          <a:p>
            <a:br>
              <a:rPr lang="en-US" b="1" u="sng"/>
            </a:br>
            <a:r>
              <a:rPr lang="en-US" b="1"/>
              <a:t>Worship, Scripture, Tradition</a:t>
            </a:r>
          </a:p>
        </p:txBody>
      </p:sp>
      <p:sp>
        <p:nvSpPr>
          <p:cNvPr id="29" name="Rounded Rectangle 5">
            <a:extLst>
              <a:ext uri="{FF2B5EF4-FFF2-40B4-BE49-F238E27FC236}">
                <a16:creationId xmlns:a16="http://schemas.microsoft.com/office/drawing/2014/main" id="{1447903E-2B66-479D-959B-F2EBB2CC9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 t="24459" r="1" b="40338"/>
          <a:stretch/>
        </p:blipFill>
        <p:spPr>
          <a:xfrm>
            <a:off x="975361" y="2673487"/>
            <a:ext cx="9875520" cy="2285801"/>
          </a:xfrm>
          <a:prstGeom prst="rect">
            <a:avLst/>
          </a:prstGeom>
          <a:effectLst/>
        </p:spPr>
      </p:pic>
    </p:spTree>
    <p:extLst>
      <p:ext uri="{BB962C8B-B14F-4D97-AF65-F5344CB8AC3E}">
        <p14:creationId xmlns:p14="http://schemas.microsoft.com/office/powerpoint/2010/main" val="35896454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35D61A1-8484-4749-8AD0-A3455E075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838200" y="365125"/>
            <a:ext cx="10515600" cy="1325563"/>
          </a:xfrm>
        </p:spPr>
        <p:txBody>
          <a:bodyPr vert="horz" lIns="91440" tIns="45720" rIns="91440" bIns="45720" rtlCol="0" anchor="ctr">
            <a:normAutofit/>
          </a:bodyPr>
          <a:lstStyle/>
          <a:p>
            <a:br>
              <a:rPr lang="en-US" b="1" u="sng"/>
            </a:br>
            <a:r>
              <a:rPr lang="en-US" b="1"/>
              <a:t>Worship, Scripture, Tradition</a:t>
            </a:r>
          </a:p>
        </p:txBody>
      </p:sp>
      <p:sp>
        <p:nvSpPr>
          <p:cNvPr id="29" name="Rounded Rectangle 5">
            <a:extLst>
              <a:ext uri="{FF2B5EF4-FFF2-40B4-BE49-F238E27FC236}">
                <a16:creationId xmlns:a16="http://schemas.microsoft.com/office/drawing/2014/main" id="{1447903E-2B66-479D-959B-F2EBB2CC9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22346"/>
          <a:stretch/>
        </p:blipFill>
        <p:spPr>
          <a:xfrm>
            <a:off x="2236913" y="1927712"/>
            <a:ext cx="7154512" cy="4164628"/>
          </a:xfrm>
          <a:prstGeom prst="rect">
            <a:avLst/>
          </a:prstGeom>
          <a:effectLst/>
        </p:spPr>
      </p:pic>
    </p:spTree>
    <p:extLst>
      <p:ext uri="{BB962C8B-B14F-4D97-AF65-F5344CB8AC3E}">
        <p14:creationId xmlns:p14="http://schemas.microsoft.com/office/powerpoint/2010/main" val="13176369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D35D61A1-8484-4749-8AD0-A3455E075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838200" y="365125"/>
            <a:ext cx="10515600" cy="1325563"/>
          </a:xfrm>
        </p:spPr>
        <p:txBody>
          <a:bodyPr vert="horz" lIns="91440" tIns="45720" rIns="91440" bIns="45720" rtlCol="0" anchor="ctr">
            <a:normAutofit/>
          </a:bodyPr>
          <a:lstStyle/>
          <a:p>
            <a:br>
              <a:rPr lang="en-US" b="1" u="sng"/>
            </a:br>
            <a:r>
              <a:rPr lang="en-US" b="1"/>
              <a:t>Worship, Scripture, Tradition</a:t>
            </a:r>
          </a:p>
        </p:txBody>
      </p:sp>
      <p:sp>
        <p:nvSpPr>
          <p:cNvPr id="29" name="Rounded Rectangle 5">
            <a:extLst>
              <a:ext uri="{FF2B5EF4-FFF2-40B4-BE49-F238E27FC236}">
                <a16:creationId xmlns:a16="http://schemas.microsoft.com/office/drawing/2014/main" id="{1447903E-2B66-479D-959B-F2EBB2CC9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2"/>
          <p:cNvPicPr>
            <a:picLocks noGrp="1" noChangeAspect="1"/>
          </p:cNvPicPr>
          <p:nvPr>
            <p:ph idx="1"/>
          </p:nvPr>
        </p:nvPicPr>
        <p:blipFill rotWithShape="1">
          <a:blip r:embed="rId2">
            <a:extLst>
              <a:ext uri="{28A0092B-C50C-407E-A947-70E740481C1C}">
                <a14:useLocalDpi xmlns:a14="http://schemas.microsoft.com/office/drawing/2010/main" val="0"/>
              </a:ext>
            </a:extLst>
          </a:blip>
          <a:srcRect l="14824" t="17790" r="20054" b="9825"/>
          <a:stretch/>
        </p:blipFill>
        <p:spPr>
          <a:xfrm>
            <a:off x="3519813" y="2055813"/>
            <a:ext cx="4920623" cy="4083484"/>
          </a:xfrm>
        </p:spPr>
      </p:pic>
    </p:spTree>
    <p:extLst>
      <p:ext uri="{BB962C8B-B14F-4D97-AF65-F5344CB8AC3E}">
        <p14:creationId xmlns:p14="http://schemas.microsoft.com/office/powerpoint/2010/main" val="8332824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384039" y="365125"/>
            <a:ext cx="7164493" cy="1325563"/>
          </a:xfrm>
        </p:spPr>
        <p:txBody>
          <a:bodyPr>
            <a:normAutofit/>
          </a:bodyPr>
          <a:lstStyle/>
          <a:p>
            <a:r>
              <a:rPr lang="en-US" b="1" dirty="0"/>
              <a:t>A History of “Saying So…”</a:t>
            </a:r>
            <a:br>
              <a:rPr lang="en-US" b="1" dirty="0"/>
            </a:br>
            <a:r>
              <a:rPr lang="en-US" b="1" dirty="0"/>
              <a:t> </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83" t="1" r="67370" b="-2"/>
          <a:stretch/>
        </p:blipFill>
        <p:spPr>
          <a:xfrm>
            <a:off x="512132" y="642988"/>
            <a:ext cx="2966174" cy="5571543"/>
          </a:xfrm>
          <a:prstGeom prst="rect">
            <a:avLst/>
          </a:prstGeom>
        </p:spPr>
      </p:pic>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372344" y="1690688"/>
            <a:ext cx="7161017" cy="4154361"/>
          </a:xfrm>
        </p:spPr>
        <p:txBody>
          <a:bodyPr>
            <a:normAutofit lnSpcReduction="10000"/>
          </a:bodyPr>
          <a:lstStyle/>
          <a:p>
            <a:pPr lvl="1">
              <a:buNone/>
            </a:pPr>
            <a:r>
              <a:rPr lang="en-US" altLang="en-US" dirty="0">
                <a:latin typeface="+mj-lt"/>
              </a:rPr>
              <a:t>Let the Redeemed of the Lord say so…  </a:t>
            </a:r>
          </a:p>
          <a:p>
            <a:pPr lvl="1">
              <a:buNone/>
            </a:pPr>
            <a:r>
              <a:rPr lang="en-US" altLang="en-US" dirty="0">
                <a:latin typeface="+mj-lt"/>
              </a:rPr>
              <a:t>Ps.107:2</a:t>
            </a:r>
          </a:p>
          <a:p>
            <a:pPr lvl="1">
              <a:buNone/>
            </a:pPr>
            <a:endParaRPr lang="en-US" altLang="en-US" dirty="0">
              <a:latin typeface="+mj-lt"/>
            </a:endParaRPr>
          </a:p>
          <a:p>
            <a:r>
              <a:rPr lang="en-US" altLang="en-US" sz="2400" dirty="0">
                <a:latin typeface="+mj-lt"/>
              </a:rPr>
              <a:t>A </a:t>
            </a:r>
            <a:r>
              <a:rPr lang="en-US" altLang="en-US" sz="2400" i="1" dirty="0">
                <a:latin typeface="+mj-lt"/>
              </a:rPr>
              <a:t>Confessing </a:t>
            </a:r>
            <a:r>
              <a:rPr lang="en-US" altLang="en-US" sz="2400" dirty="0">
                <a:latin typeface="+mj-lt"/>
              </a:rPr>
              <a:t>history of Israel-- see Dt.6:4-9, 26:5-9</a:t>
            </a:r>
          </a:p>
          <a:p>
            <a:r>
              <a:rPr lang="en-US" altLang="en-US" sz="2400" dirty="0">
                <a:latin typeface="+mj-lt"/>
              </a:rPr>
              <a:t>Peter’s Confession—see Mt.16:13-18</a:t>
            </a:r>
          </a:p>
          <a:p>
            <a:r>
              <a:rPr lang="en-US" altLang="en-US" sz="2400" dirty="0">
                <a:latin typeface="+mj-lt"/>
              </a:rPr>
              <a:t>Perhaps the earliest and briefest Christian confession—1 Cor.12:3, “Jesus is Lord.” </a:t>
            </a:r>
          </a:p>
          <a:p>
            <a:r>
              <a:rPr lang="en-US" altLang="en-US" sz="2400" dirty="0">
                <a:latin typeface="+mj-lt"/>
              </a:rPr>
              <a:t>Early Apostolic “statements”—Rom.1:3-4, 1Cor.15:3-4, 1Tim.3:16</a:t>
            </a:r>
          </a:p>
          <a:p>
            <a:r>
              <a:rPr lang="en-US" altLang="en-US" sz="2400" dirty="0">
                <a:latin typeface="+mj-lt"/>
              </a:rPr>
              <a:t>A call to confess—Rom.10:9, 1 Cor.11:2, 12:3, Jude 3, 2Thess.2:15</a:t>
            </a:r>
          </a:p>
          <a:p>
            <a:pPr marL="0" indent="0">
              <a:buNone/>
            </a:pPr>
            <a:endParaRPr lang="en-US" sz="2000" dirty="0">
              <a:latin typeface="+mj-lt"/>
            </a:endParaRP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075230413"/>
      </p:ext>
    </p:extLst>
  </p:cSld>
  <p:clrMapOvr>
    <a:overrideClrMapping bg1="dk1" tx1="lt1" bg2="dk2"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441695" y="189015"/>
            <a:ext cx="10515599" cy="498164"/>
          </a:xfrm>
        </p:spPr>
        <p:txBody>
          <a:bodyPr>
            <a:normAutofit fontScale="90000"/>
          </a:bodyPr>
          <a:lstStyle/>
          <a:p>
            <a:br>
              <a:rPr lang="en-US" sz="3700" b="1" u="sng" dirty="0"/>
            </a:br>
            <a:r>
              <a:rPr lang="en-US" sz="3200" b="1" dirty="0"/>
              <a:t>History of Saying So… The Ecumenical Creeds </a:t>
            </a:r>
            <a:endParaRPr lang="en-US" sz="3700" b="1" dirty="0"/>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712628" y="1072113"/>
            <a:ext cx="8786972" cy="5785887"/>
          </a:xfrm>
        </p:spPr>
        <p:txBody>
          <a:bodyPr>
            <a:normAutofit fontScale="92500" lnSpcReduction="10000"/>
          </a:bodyPr>
          <a:lstStyle/>
          <a:p>
            <a:pPr marL="0" indent="0">
              <a:buNone/>
            </a:pPr>
            <a:r>
              <a:rPr lang="en-US" sz="2000" b="1" dirty="0">
                <a:latin typeface="+mj-lt"/>
              </a:rPr>
              <a:t>1st Century: </a:t>
            </a:r>
            <a:r>
              <a:rPr lang="en-US" sz="2000" dirty="0">
                <a:latin typeface="+mj-lt"/>
              </a:rPr>
              <a:t>Cornerstone of Christ Upon The Foundation of the Apostles (Eph.2:20)</a:t>
            </a:r>
          </a:p>
          <a:p>
            <a:pPr marL="0" indent="0">
              <a:buNone/>
            </a:pPr>
            <a:r>
              <a:rPr lang="en-US" sz="2000" b="1" dirty="0">
                <a:latin typeface="+mj-lt"/>
              </a:rPr>
              <a:t>2nd-3rd Century– </a:t>
            </a:r>
            <a:r>
              <a:rPr lang="en-US" sz="2000" dirty="0">
                <a:latin typeface="+mj-lt"/>
              </a:rPr>
              <a:t>Canonical Controversies (The Issue of Scripture) </a:t>
            </a:r>
          </a:p>
          <a:p>
            <a:pPr marL="457200" lvl="1" indent="0">
              <a:buNone/>
            </a:pPr>
            <a:r>
              <a:rPr lang="en-US" sz="2000" dirty="0">
                <a:latin typeface="+mj-lt"/>
              </a:rPr>
              <a:t>A.C.208 - Tertullian published his five-book treatise, </a:t>
            </a:r>
            <a:r>
              <a:rPr lang="en-US" sz="2000" dirty="0" err="1">
                <a:latin typeface="+mj-lt"/>
              </a:rPr>
              <a:t>Adversus</a:t>
            </a:r>
            <a:r>
              <a:rPr lang="en-US" sz="2000" dirty="0">
                <a:latin typeface="+mj-lt"/>
              </a:rPr>
              <a:t> </a:t>
            </a:r>
            <a:r>
              <a:rPr lang="en-US" sz="2000" dirty="0" err="1">
                <a:latin typeface="+mj-lt"/>
              </a:rPr>
              <a:t>Marcionem</a:t>
            </a:r>
            <a:r>
              <a:rPr lang="en-US" sz="2000" dirty="0">
                <a:latin typeface="+mj-lt"/>
              </a:rPr>
              <a:t> (Against </a:t>
            </a:r>
            <a:r>
              <a:rPr lang="en-US" sz="2000" dirty="0" err="1">
                <a:latin typeface="+mj-lt"/>
              </a:rPr>
              <a:t>Marcion</a:t>
            </a:r>
            <a:r>
              <a:rPr lang="en-US" sz="2000" dirty="0">
                <a:latin typeface="+mj-lt"/>
              </a:rPr>
              <a:t>)  (rejected OT and NT dependency upon OT– Excepted only 10 Books of Paul and portions of Luke) </a:t>
            </a:r>
          </a:p>
          <a:p>
            <a:pPr marL="457200" lvl="1" indent="0">
              <a:buNone/>
            </a:pPr>
            <a:r>
              <a:rPr lang="en-US" sz="2000" dirty="0">
                <a:latin typeface="+mj-lt"/>
              </a:rPr>
              <a:t>A.D. 350 Synod of Laodicea-- Whereas the “canon” was all but settled by 200 AD as ”recognized” (vs. conferred) the Synod of Laodicea formally settled the issue of canon (rule of faith)</a:t>
            </a:r>
          </a:p>
          <a:p>
            <a:pPr marL="0" indent="0">
              <a:buNone/>
            </a:pPr>
            <a:r>
              <a:rPr lang="en-US" sz="2000" b="1" dirty="0">
                <a:latin typeface="+mj-lt"/>
              </a:rPr>
              <a:t>Apostles Creed (A. D. ??) </a:t>
            </a:r>
          </a:p>
          <a:p>
            <a:pPr marL="457200" lvl="1" indent="0">
              <a:buNone/>
            </a:pPr>
            <a:r>
              <a:rPr lang="en-US" sz="2000" dirty="0">
                <a:latin typeface="+mj-lt"/>
              </a:rPr>
              <a:t>Legend has it that the Apostles wrote this creed on the tenth day after Christ's ascension into heaven. That is not the case, though the name stuck. However, each of the doctrines found in the creed can be traced to statements current in the apostolic period. The earliest written version of the creed is perhaps the Interrogatory Creed of Hippolytus (ca. A.D. 215). The current form is first found in the writings of </a:t>
            </a:r>
            <a:r>
              <a:rPr lang="en-US" sz="2000" dirty="0" err="1">
                <a:latin typeface="+mj-lt"/>
              </a:rPr>
              <a:t>Caesarius</a:t>
            </a:r>
            <a:r>
              <a:rPr lang="en-US" sz="2000" dirty="0">
                <a:latin typeface="+mj-lt"/>
              </a:rPr>
              <a:t> of Arles (d 542)</a:t>
            </a:r>
          </a:p>
          <a:p>
            <a:pPr marL="0" indent="0">
              <a:buNone/>
            </a:pPr>
            <a:r>
              <a:rPr lang="en-US" sz="2000" b="1" dirty="0">
                <a:latin typeface="+mj-lt"/>
              </a:rPr>
              <a:t>The Nicene Creed (A. D. 381) </a:t>
            </a:r>
          </a:p>
          <a:p>
            <a:pPr marL="457200" lvl="1" indent="0">
              <a:buNone/>
            </a:pPr>
            <a:r>
              <a:rPr lang="en-US" sz="2000" dirty="0">
                <a:latin typeface="+mj-lt"/>
              </a:rPr>
              <a:t>The Creed of Nicaea (A. D 325) As approved by Nicene Counsel</a:t>
            </a:r>
          </a:p>
          <a:p>
            <a:pPr marL="457200" lvl="1" indent="0">
              <a:buNone/>
            </a:pPr>
            <a:r>
              <a:rPr lang="en-US" sz="2000" dirty="0">
                <a:latin typeface="+mj-lt"/>
              </a:rPr>
              <a:t>Associated with the Council of Constantinople this symbol is an expansion and revision of the earlier Creed of Nicaea </a:t>
            </a:r>
          </a:p>
          <a:p>
            <a:pPr marL="0" indent="0">
              <a:buNone/>
            </a:pPr>
            <a:r>
              <a:rPr lang="en-US" sz="2000" b="1" dirty="0">
                <a:latin typeface="+mj-lt"/>
              </a:rPr>
              <a:t>The </a:t>
            </a:r>
            <a:r>
              <a:rPr lang="en-US" sz="2000" b="1" dirty="0" err="1">
                <a:latin typeface="+mj-lt"/>
              </a:rPr>
              <a:t>Athanasian</a:t>
            </a:r>
            <a:r>
              <a:rPr lang="en-US" sz="2000" b="1" dirty="0">
                <a:latin typeface="+mj-lt"/>
              </a:rPr>
              <a:t> Creed ( A.D. 500)</a:t>
            </a:r>
          </a:p>
          <a:p>
            <a:pPr marL="0" indent="0">
              <a:buNone/>
            </a:pPr>
            <a:endParaRPr lang="en-US" sz="10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2620" y="-104659"/>
            <a:ext cx="4140337" cy="714398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6" name="TextBox 5">
            <a:extLst>
              <a:ext uri="{FF2B5EF4-FFF2-40B4-BE49-F238E27FC236}">
                <a16:creationId xmlns:a16="http://schemas.microsoft.com/office/drawing/2014/main" id="{BC005E49-157B-FD4B-BE8F-362B06AECA57}"/>
              </a:ext>
            </a:extLst>
          </p:cNvPr>
          <p:cNvSpPr txBox="1"/>
          <p:nvPr/>
        </p:nvSpPr>
        <p:spPr>
          <a:xfrm>
            <a:off x="1031964" y="1343818"/>
            <a:ext cx="2586447" cy="723275"/>
          </a:xfrm>
          <a:prstGeom prst="rect">
            <a:avLst/>
          </a:prstGeom>
          <a:noFill/>
        </p:spPr>
        <p:txBody>
          <a:bodyPr wrap="square" rtlCol="0">
            <a:spAutoFit/>
          </a:bodyPr>
          <a:lstStyle/>
          <a:p>
            <a:pPr>
              <a:spcAft>
                <a:spcPts val="600"/>
              </a:spcAft>
            </a:pPr>
            <a:endParaRPr lang="en-US"/>
          </a:p>
          <a:p>
            <a:pPr>
              <a:spcAft>
                <a:spcPts val="600"/>
              </a:spcAft>
            </a:pPr>
            <a:endParaRPr lang="en-US"/>
          </a:p>
        </p:txBody>
      </p:sp>
    </p:spTree>
    <p:extLst>
      <p:ext uri="{BB962C8B-B14F-4D97-AF65-F5344CB8AC3E}">
        <p14:creationId xmlns:p14="http://schemas.microsoft.com/office/powerpoint/2010/main" val="31248651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289295" y="0"/>
            <a:ext cx="10515599" cy="498164"/>
          </a:xfrm>
        </p:spPr>
        <p:txBody>
          <a:bodyPr>
            <a:normAutofit fontScale="90000"/>
          </a:bodyPr>
          <a:lstStyle/>
          <a:p>
            <a:br>
              <a:rPr lang="en-US" sz="3700" b="1" u="sng" dirty="0"/>
            </a:br>
            <a:r>
              <a:rPr lang="en-US" sz="3200" b="1" dirty="0"/>
              <a:t>History of Saying So… The Ecumenical Creeds </a:t>
            </a:r>
            <a:endParaRPr lang="en-US" sz="3700" b="1" dirty="0"/>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396214" y="890785"/>
            <a:ext cx="8493785" cy="5967215"/>
          </a:xfrm>
        </p:spPr>
        <p:txBody>
          <a:bodyPr>
            <a:normAutofit/>
          </a:bodyPr>
          <a:lstStyle/>
          <a:p>
            <a:pPr marL="0" indent="0">
              <a:buNone/>
            </a:pPr>
            <a:r>
              <a:rPr lang="en-US" sz="1800" b="1" dirty="0">
                <a:latin typeface="+mj-lt"/>
              </a:rPr>
              <a:t>1st Century: </a:t>
            </a:r>
            <a:r>
              <a:rPr lang="en-US" sz="1800" dirty="0">
                <a:latin typeface="+mj-lt"/>
              </a:rPr>
              <a:t>Cornerstone of Christ Upon The Foundation of the Apostles (Eph.2:20)</a:t>
            </a:r>
          </a:p>
          <a:p>
            <a:pPr marL="0" indent="0">
              <a:buNone/>
            </a:pPr>
            <a:r>
              <a:rPr lang="en-US" sz="1800" b="1" dirty="0">
                <a:latin typeface="+mj-lt"/>
              </a:rPr>
              <a:t>2nd-3rd Century– </a:t>
            </a:r>
            <a:r>
              <a:rPr lang="en-US" sz="1800" dirty="0">
                <a:latin typeface="+mj-lt"/>
              </a:rPr>
              <a:t>Canonical Controversies (The Issue of Scripture) </a:t>
            </a:r>
          </a:p>
          <a:p>
            <a:pPr marL="457200" lvl="1" indent="0">
              <a:buNone/>
            </a:pPr>
            <a:r>
              <a:rPr lang="en-US" sz="1800" dirty="0">
                <a:latin typeface="+mj-lt"/>
              </a:rPr>
              <a:t>A.C.208 - Tertullian published his five-book treatise, </a:t>
            </a:r>
            <a:r>
              <a:rPr lang="en-US" sz="1800" dirty="0" err="1">
                <a:latin typeface="+mj-lt"/>
              </a:rPr>
              <a:t>Adversus</a:t>
            </a:r>
            <a:r>
              <a:rPr lang="en-US" sz="1800" dirty="0">
                <a:latin typeface="+mj-lt"/>
              </a:rPr>
              <a:t> </a:t>
            </a:r>
            <a:r>
              <a:rPr lang="en-US" sz="1800" dirty="0" err="1">
                <a:latin typeface="+mj-lt"/>
              </a:rPr>
              <a:t>Marcionem</a:t>
            </a:r>
            <a:r>
              <a:rPr lang="en-US" sz="1800" dirty="0">
                <a:latin typeface="+mj-lt"/>
              </a:rPr>
              <a:t> (Against </a:t>
            </a:r>
            <a:r>
              <a:rPr lang="en-US" sz="1800" dirty="0" err="1">
                <a:latin typeface="+mj-lt"/>
              </a:rPr>
              <a:t>Marcion</a:t>
            </a:r>
            <a:r>
              <a:rPr lang="en-US" sz="1800" dirty="0">
                <a:latin typeface="+mj-lt"/>
              </a:rPr>
              <a:t>)  (rejected OT and NT dependency upon OT– Excepted only 10 Books of Paul and portions of Luke) </a:t>
            </a:r>
          </a:p>
          <a:p>
            <a:pPr marL="457200" lvl="1" indent="0">
              <a:buNone/>
            </a:pPr>
            <a:r>
              <a:rPr lang="en-US" sz="1800" dirty="0">
                <a:latin typeface="+mj-lt"/>
              </a:rPr>
              <a:t>A.D. 350 Synod of Laodicea-- Whereas the “canon” was all but settled by 200 AD as ”recognized” (vs. conferred) the Synod of Laodicea formally settled the issue of canon (rule of faith)</a:t>
            </a:r>
          </a:p>
          <a:p>
            <a:pPr marL="0" indent="0">
              <a:buNone/>
            </a:pPr>
            <a:r>
              <a:rPr lang="en-US" sz="1800" b="1" dirty="0">
                <a:latin typeface="+mj-lt"/>
              </a:rPr>
              <a:t>Apostles Creed (A. D. ??) </a:t>
            </a:r>
          </a:p>
          <a:p>
            <a:pPr marL="457200" lvl="1" indent="0">
              <a:buNone/>
            </a:pPr>
            <a:r>
              <a:rPr lang="en-US" sz="1800" dirty="0">
                <a:latin typeface="+mj-lt"/>
              </a:rPr>
              <a:t>Legend has it that the Apostles wrote this creed on the tenth day after Christ's ascension into heaven. That is not the case, though the name stuck. However, each of the doctrines found in the creed can be traced to statements current in the apostolic period. The earliest written version of the creed is perhaps the Interrogatory Creed of Hippolytus (ca. A.D. 215). The current form is first found in the writings of </a:t>
            </a:r>
            <a:r>
              <a:rPr lang="en-US" sz="1800" dirty="0" err="1">
                <a:latin typeface="+mj-lt"/>
              </a:rPr>
              <a:t>Caesarius</a:t>
            </a:r>
            <a:r>
              <a:rPr lang="en-US" sz="1800" dirty="0">
                <a:latin typeface="+mj-lt"/>
              </a:rPr>
              <a:t> of Arles (d 542)</a:t>
            </a:r>
          </a:p>
          <a:p>
            <a:pPr marL="0" indent="0">
              <a:buNone/>
            </a:pPr>
            <a:r>
              <a:rPr lang="en-US" sz="1800" b="1" dirty="0">
                <a:latin typeface="+mj-lt"/>
              </a:rPr>
              <a:t>The Nicene Creed (A. D. 381) </a:t>
            </a:r>
          </a:p>
          <a:p>
            <a:pPr marL="457200" lvl="1" indent="0">
              <a:buNone/>
            </a:pPr>
            <a:r>
              <a:rPr lang="en-US" sz="1800" dirty="0">
                <a:latin typeface="+mj-lt"/>
              </a:rPr>
              <a:t>The Creed of Nicaea (A. D 325) As approved by Nicene Counsel</a:t>
            </a:r>
          </a:p>
          <a:p>
            <a:pPr marL="457200" lvl="1" indent="0">
              <a:buNone/>
            </a:pPr>
            <a:r>
              <a:rPr lang="en-US" sz="1800" dirty="0">
                <a:latin typeface="+mj-lt"/>
              </a:rPr>
              <a:t>Associated with the Council of Constantinople this symbol is an expansion and revision of the earlier Creed of Nicaea </a:t>
            </a:r>
          </a:p>
          <a:p>
            <a:pPr marL="0" indent="0">
              <a:buNone/>
            </a:pPr>
            <a:r>
              <a:rPr lang="en-US" sz="1800" b="1" dirty="0">
                <a:latin typeface="+mj-lt"/>
              </a:rPr>
              <a:t>The </a:t>
            </a:r>
            <a:r>
              <a:rPr lang="en-US" sz="1800" b="1" dirty="0" err="1">
                <a:latin typeface="+mj-lt"/>
              </a:rPr>
              <a:t>Athanasian</a:t>
            </a:r>
            <a:r>
              <a:rPr lang="en-US" sz="1800" b="1" dirty="0">
                <a:latin typeface="+mj-lt"/>
              </a:rPr>
              <a:t> Creed ( A.D. 500)</a:t>
            </a:r>
          </a:p>
          <a:p>
            <a:pPr marL="0" indent="0">
              <a:buNone/>
            </a:pPr>
            <a:endParaRPr lang="en-US" sz="10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2620" y="-104659"/>
            <a:ext cx="4140337" cy="714398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6" name="TextBox 5">
            <a:extLst>
              <a:ext uri="{FF2B5EF4-FFF2-40B4-BE49-F238E27FC236}">
                <a16:creationId xmlns:a16="http://schemas.microsoft.com/office/drawing/2014/main" id="{BC005E49-157B-FD4B-BE8F-362B06AECA57}"/>
              </a:ext>
            </a:extLst>
          </p:cNvPr>
          <p:cNvSpPr txBox="1"/>
          <p:nvPr/>
        </p:nvSpPr>
        <p:spPr>
          <a:xfrm>
            <a:off x="1031964" y="1343818"/>
            <a:ext cx="2586447" cy="723275"/>
          </a:xfrm>
          <a:prstGeom prst="rect">
            <a:avLst/>
          </a:prstGeom>
          <a:noFill/>
        </p:spPr>
        <p:txBody>
          <a:bodyPr wrap="square" rtlCol="0">
            <a:spAutoFit/>
          </a:bodyPr>
          <a:lstStyle/>
          <a:p>
            <a:pPr>
              <a:spcAft>
                <a:spcPts val="600"/>
              </a:spcAft>
            </a:pPr>
            <a:endParaRPr lang="en-US"/>
          </a:p>
          <a:p>
            <a:pPr>
              <a:spcAft>
                <a:spcPts val="600"/>
              </a:spcAft>
            </a:pPr>
            <a:endParaRPr lang="en-US"/>
          </a:p>
        </p:txBody>
      </p:sp>
    </p:spTree>
    <p:extLst>
      <p:ext uri="{BB962C8B-B14F-4D97-AF65-F5344CB8AC3E}">
        <p14:creationId xmlns:p14="http://schemas.microsoft.com/office/powerpoint/2010/main" val="1205249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2620" y="-104659"/>
            <a:ext cx="4140337" cy="714398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6" name="TextBox 5">
            <a:extLst>
              <a:ext uri="{FF2B5EF4-FFF2-40B4-BE49-F238E27FC236}">
                <a16:creationId xmlns:a16="http://schemas.microsoft.com/office/drawing/2014/main" id="{BC005E49-157B-FD4B-BE8F-362B06AECA57}"/>
              </a:ext>
            </a:extLst>
          </p:cNvPr>
          <p:cNvSpPr txBox="1"/>
          <p:nvPr/>
        </p:nvSpPr>
        <p:spPr>
          <a:xfrm>
            <a:off x="1031964" y="1343818"/>
            <a:ext cx="2586447" cy="723275"/>
          </a:xfrm>
          <a:prstGeom prst="rect">
            <a:avLst/>
          </a:prstGeom>
          <a:noFill/>
        </p:spPr>
        <p:txBody>
          <a:bodyPr wrap="square" rtlCol="0">
            <a:spAutoFit/>
          </a:bodyPr>
          <a:lstStyle/>
          <a:p>
            <a:pPr>
              <a:spcAft>
                <a:spcPts val="600"/>
              </a:spcAft>
            </a:pPr>
            <a:endParaRPr lang="en-US"/>
          </a:p>
          <a:p>
            <a:pPr>
              <a:spcAft>
                <a:spcPts val="600"/>
              </a:spcAft>
            </a:pPr>
            <a:endParaRPr lang="en-US"/>
          </a:p>
        </p:txBody>
      </p:sp>
      <p:sp>
        <p:nvSpPr>
          <p:cNvPr id="8" name="Title 4">
            <a:extLst>
              <a:ext uri="{FF2B5EF4-FFF2-40B4-BE49-F238E27FC236}">
                <a16:creationId xmlns:a16="http://schemas.microsoft.com/office/drawing/2014/main" id="{077AD40C-12FD-E24D-9099-640DD460AFA1}"/>
              </a:ext>
            </a:extLst>
          </p:cNvPr>
          <p:cNvSpPr txBox="1">
            <a:spLocks/>
          </p:cNvSpPr>
          <p:nvPr/>
        </p:nvSpPr>
        <p:spPr>
          <a:xfrm>
            <a:off x="439925" y="138132"/>
            <a:ext cx="10515599" cy="7049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900" b="1" u="sng" dirty="0"/>
            </a:br>
            <a:r>
              <a:rPr lang="en-US" sz="3200" b="1" dirty="0"/>
              <a:t>History of Saying So… Christological</a:t>
            </a:r>
            <a:endParaRPr lang="en-US" sz="2900" b="1" dirty="0"/>
          </a:p>
        </p:txBody>
      </p:sp>
      <p:sp>
        <p:nvSpPr>
          <p:cNvPr id="9" name="Content Placeholder 2">
            <a:extLst>
              <a:ext uri="{FF2B5EF4-FFF2-40B4-BE49-F238E27FC236}">
                <a16:creationId xmlns:a16="http://schemas.microsoft.com/office/drawing/2014/main" id="{A1648572-E926-664A-A484-6179282B289C}"/>
              </a:ext>
            </a:extLst>
          </p:cNvPr>
          <p:cNvSpPr txBox="1">
            <a:spLocks/>
          </p:cNvSpPr>
          <p:nvPr/>
        </p:nvSpPr>
        <p:spPr>
          <a:xfrm>
            <a:off x="439925" y="1343818"/>
            <a:ext cx="8566289" cy="59672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mj-lt"/>
              </a:rPr>
              <a:t>4th –5th Century: </a:t>
            </a:r>
            <a:r>
              <a:rPr lang="en-US" dirty="0">
                <a:latin typeface="+mj-lt"/>
              </a:rPr>
              <a:t>East &amp; West</a:t>
            </a:r>
          </a:p>
          <a:p>
            <a:pPr marL="457200" lvl="1" indent="0">
              <a:buFont typeface="Arial" panose="020B0604020202020204" pitchFamily="34" charset="0"/>
              <a:buNone/>
            </a:pPr>
            <a:r>
              <a:rPr lang="en-US" dirty="0">
                <a:latin typeface="+mj-lt"/>
              </a:rPr>
              <a:t>East (Bishop Nestorius of Constantinople ) vs. West (Bishop Cyril of Alexandria ) </a:t>
            </a:r>
          </a:p>
          <a:p>
            <a:pPr marL="457200" lvl="1" indent="0">
              <a:buFont typeface="Arial" panose="020B0604020202020204" pitchFamily="34" charset="0"/>
              <a:buNone/>
            </a:pPr>
            <a:r>
              <a:rPr lang="en-US" dirty="0">
                <a:latin typeface="+mj-lt"/>
              </a:rPr>
              <a:t>Centered on the Person of Jesus Christ-- To what extent is he human/Temple? (Nestorius)  To what extent divine/Word?(Cyril)</a:t>
            </a:r>
          </a:p>
          <a:p>
            <a:pPr marL="457200" lvl="1" indent="0">
              <a:buFont typeface="Arial" panose="020B0604020202020204" pitchFamily="34" charset="0"/>
              <a:buNone/>
            </a:pPr>
            <a:r>
              <a:rPr lang="en-US" b="1" dirty="0">
                <a:latin typeface="+mj-lt"/>
              </a:rPr>
              <a:t>The Council of Ephesus (431 A. D.)-- </a:t>
            </a:r>
            <a:r>
              <a:rPr lang="en-US" dirty="0">
                <a:latin typeface="+mj-lt"/>
              </a:rPr>
              <a:t>did not arrive at a new definition of faith to modify that established at the Councils of </a:t>
            </a:r>
            <a:r>
              <a:rPr lang="en-US" b="1" dirty="0">
                <a:latin typeface="+mj-lt"/>
              </a:rPr>
              <a:t>Nicaea (325) </a:t>
            </a:r>
            <a:r>
              <a:rPr lang="en-US" dirty="0">
                <a:latin typeface="+mj-lt"/>
              </a:rPr>
              <a:t>and Constantinople (381). For that we must wait until the </a:t>
            </a:r>
            <a:r>
              <a:rPr lang="en-US" b="1" dirty="0">
                <a:latin typeface="+mj-lt"/>
              </a:rPr>
              <a:t>Council of Chalcedon in 451 A. D. </a:t>
            </a:r>
          </a:p>
          <a:p>
            <a:pPr marL="0" indent="0">
              <a:buFont typeface="Arial" panose="020B0604020202020204" pitchFamily="34" charset="0"/>
              <a:buNone/>
            </a:pPr>
            <a:r>
              <a:rPr lang="en-US" b="1" dirty="0">
                <a:latin typeface="+mj-lt"/>
              </a:rPr>
              <a:t>5th Century: </a:t>
            </a:r>
            <a:r>
              <a:rPr lang="en-US" dirty="0">
                <a:latin typeface="+mj-lt"/>
              </a:rPr>
              <a:t>Augustine vs. Pelagius</a:t>
            </a:r>
          </a:p>
          <a:p>
            <a:pPr marL="457200" lvl="1" indent="0">
              <a:buFont typeface="Arial" panose="020B0604020202020204" pitchFamily="34" charset="0"/>
              <a:buNone/>
            </a:pPr>
            <a:r>
              <a:rPr lang="en-US" dirty="0">
                <a:latin typeface="+mj-lt"/>
              </a:rPr>
              <a:t>Augustine on Predestination/Grace</a:t>
            </a:r>
          </a:p>
          <a:p>
            <a:pPr marL="457200" lvl="1" indent="0">
              <a:buFont typeface="Arial" panose="020B0604020202020204" pitchFamily="34" charset="0"/>
              <a:buNone/>
            </a:pPr>
            <a:r>
              <a:rPr lang="en-US" dirty="0">
                <a:latin typeface="+mj-lt"/>
              </a:rPr>
              <a:t>Pelagius on Perfectionism/Works</a:t>
            </a:r>
          </a:p>
          <a:p>
            <a:pPr marL="457200" lvl="1" indent="0">
              <a:buFont typeface="Arial" panose="020B0604020202020204" pitchFamily="34" charset="0"/>
              <a:buNone/>
            </a:pPr>
            <a:r>
              <a:rPr lang="en-US" dirty="0" err="1">
                <a:latin typeface="+mj-lt"/>
              </a:rPr>
              <a:t>Pelagianism</a:t>
            </a:r>
            <a:r>
              <a:rPr lang="en-US" dirty="0">
                <a:latin typeface="+mj-lt"/>
              </a:rPr>
              <a:t> rejected at Synod of Carthage in A.D. 418.</a:t>
            </a:r>
          </a:p>
          <a:p>
            <a:pPr marL="457200" lvl="1" indent="0">
              <a:buFont typeface="Arial" panose="020B0604020202020204" pitchFamily="34" charset="0"/>
              <a:buNone/>
            </a:pPr>
            <a:r>
              <a:rPr lang="en-US" dirty="0">
                <a:latin typeface="+mj-lt"/>
              </a:rPr>
              <a:t>It was again rejected at Council of Ephesus in A.D. 431. </a:t>
            </a:r>
            <a:endParaRPr lang="en-US" sz="2000" dirty="0">
              <a:latin typeface="+mj-lt"/>
            </a:endParaRPr>
          </a:p>
          <a:p>
            <a:pPr marL="0" indent="0">
              <a:buFont typeface="Arial" panose="020B0604020202020204" pitchFamily="34" charset="0"/>
              <a:buNone/>
            </a:pPr>
            <a:endParaRPr lang="en-US" sz="2400" dirty="0">
              <a:latin typeface="+mj-lt"/>
            </a:endParaRPr>
          </a:p>
          <a:p>
            <a:pPr marL="0" indent="0">
              <a:buFont typeface="Arial" panose="020B0604020202020204" pitchFamily="34" charset="0"/>
              <a:buNone/>
            </a:pPr>
            <a:endParaRPr lang="en-US" sz="1000" dirty="0">
              <a:latin typeface="+mj-lt"/>
            </a:endParaRPr>
          </a:p>
        </p:txBody>
      </p:sp>
    </p:spTree>
    <p:extLst>
      <p:ext uri="{BB962C8B-B14F-4D97-AF65-F5344CB8AC3E}">
        <p14:creationId xmlns:p14="http://schemas.microsoft.com/office/powerpoint/2010/main" val="12259917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2620" y="-104659"/>
            <a:ext cx="4140337" cy="714398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6" name="TextBox 5">
            <a:extLst>
              <a:ext uri="{FF2B5EF4-FFF2-40B4-BE49-F238E27FC236}">
                <a16:creationId xmlns:a16="http://schemas.microsoft.com/office/drawing/2014/main" id="{BC005E49-157B-FD4B-BE8F-362B06AECA57}"/>
              </a:ext>
            </a:extLst>
          </p:cNvPr>
          <p:cNvSpPr txBox="1"/>
          <p:nvPr/>
        </p:nvSpPr>
        <p:spPr>
          <a:xfrm>
            <a:off x="1031964" y="1343818"/>
            <a:ext cx="2586447" cy="723275"/>
          </a:xfrm>
          <a:prstGeom prst="rect">
            <a:avLst/>
          </a:prstGeom>
          <a:noFill/>
        </p:spPr>
        <p:txBody>
          <a:bodyPr wrap="square" rtlCol="0">
            <a:spAutoFit/>
          </a:bodyPr>
          <a:lstStyle/>
          <a:p>
            <a:pPr>
              <a:spcAft>
                <a:spcPts val="600"/>
              </a:spcAft>
            </a:pPr>
            <a:endParaRPr lang="en-US"/>
          </a:p>
          <a:p>
            <a:pPr>
              <a:spcAft>
                <a:spcPts val="600"/>
              </a:spcAft>
            </a:pPr>
            <a:endParaRPr lang="en-US"/>
          </a:p>
        </p:txBody>
      </p:sp>
      <p:sp>
        <p:nvSpPr>
          <p:cNvPr id="8" name="Title 4">
            <a:extLst>
              <a:ext uri="{FF2B5EF4-FFF2-40B4-BE49-F238E27FC236}">
                <a16:creationId xmlns:a16="http://schemas.microsoft.com/office/drawing/2014/main" id="{077AD40C-12FD-E24D-9099-640DD460AFA1}"/>
              </a:ext>
            </a:extLst>
          </p:cNvPr>
          <p:cNvSpPr txBox="1">
            <a:spLocks/>
          </p:cNvSpPr>
          <p:nvPr/>
        </p:nvSpPr>
        <p:spPr>
          <a:xfrm>
            <a:off x="439925" y="138132"/>
            <a:ext cx="10515599" cy="7049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2900" b="1" u="sng" dirty="0"/>
            </a:br>
            <a:r>
              <a:rPr lang="en-US" sz="2900" b="1" dirty="0"/>
              <a:t>History of Saying So… Christological</a:t>
            </a:r>
          </a:p>
        </p:txBody>
      </p:sp>
      <p:sp>
        <p:nvSpPr>
          <p:cNvPr id="7" name="Content Placeholder 2">
            <a:extLst>
              <a:ext uri="{FF2B5EF4-FFF2-40B4-BE49-F238E27FC236}">
                <a16:creationId xmlns:a16="http://schemas.microsoft.com/office/drawing/2014/main" id="{A1648572-E926-664A-A484-6179282B289C}"/>
              </a:ext>
            </a:extLst>
          </p:cNvPr>
          <p:cNvSpPr>
            <a:spLocks noGrp="1"/>
          </p:cNvSpPr>
          <p:nvPr>
            <p:ph idx="1"/>
          </p:nvPr>
        </p:nvSpPr>
        <p:spPr>
          <a:xfrm>
            <a:off x="439925" y="1343818"/>
            <a:ext cx="8077774" cy="5967215"/>
          </a:xfrm>
        </p:spPr>
        <p:txBody>
          <a:bodyPr>
            <a:normAutofit fontScale="92500"/>
          </a:bodyPr>
          <a:lstStyle/>
          <a:p>
            <a:pPr>
              <a:buNone/>
            </a:pPr>
            <a:r>
              <a:rPr lang="en-US" altLang="en-US" sz="2400" b="1" dirty="0">
                <a:latin typeface="+mj-lt"/>
              </a:rPr>
              <a:t>How We Compare to East??</a:t>
            </a:r>
            <a:endParaRPr lang="en-US" altLang="en-US" sz="2000" dirty="0">
              <a:latin typeface="+mj-lt"/>
            </a:endParaRPr>
          </a:p>
          <a:p>
            <a:pPr lvl="1">
              <a:buFont typeface="Wingdings" pitchFamily="2" charset="2"/>
              <a:buChar char="ü"/>
            </a:pPr>
            <a:r>
              <a:rPr lang="en-US" altLang="en-US" dirty="0">
                <a:latin typeface="+mj-lt"/>
              </a:rPr>
              <a:t>Word/cognitive based spirituality vs. “image” based spiritualit</a:t>
            </a:r>
            <a:r>
              <a:rPr lang="en-US" altLang="en-US" sz="1800" dirty="0">
                <a:latin typeface="+mj-lt"/>
              </a:rPr>
              <a:t>y</a:t>
            </a:r>
          </a:p>
          <a:p>
            <a:pPr lvl="1">
              <a:buNone/>
            </a:pPr>
            <a:r>
              <a:rPr lang="en-US" altLang="en-US" sz="1800" dirty="0">
                <a:latin typeface="+mj-lt"/>
                <a:sym typeface="Wingdings" pitchFamily="2" charset="2"/>
              </a:rPr>
              <a:t>	</a:t>
            </a:r>
            <a:r>
              <a:rPr lang="en-US" altLang="en-US" dirty="0">
                <a:latin typeface="+mj-lt"/>
              </a:rPr>
              <a:t>Original sin as per rebellion against God vs. original fall in that we “lost our way” </a:t>
            </a:r>
          </a:p>
          <a:p>
            <a:pPr lvl="2">
              <a:buNone/>
            </a:pPr>
            <a:r>
              <a:rPr lang="en-US" altLang="en-US" sz="1400" dirty="0">
                <a:latin typeface="+mj-lt"/>
              </a:rPr>
              <a:t>o	</a:t>
            </a:r>
            <a:r>
              <a:rPr lang="en-US" altLang="en-US" dirty="0">
                <a:latin typeface="+mj-lt"/>
              </a:rPr>
              <a:t>Therefore, a higher view of sin which requires a more radical and fundamental correction </a:t>
            </a:r>
          </a:p>
          <a:p>
            <a:pPr lvl="2">
              <a:buFontTx/>
              <a:buChar char="•"/>
            </a:pPr>
            <a:r>
              <a:rPr lang="en-US" altLang="en-US" dirty="0">
                <a:latin typeface="+mj-lt"/>
              </a:rPr>
              <a:t>Difference between our loosing fellowship with God vs. never really having  it and lost our way toward getting it. </a:t>
            </a:r>
            <a:endParaRPr lang="en-US" altLang="en-US" sz="1800" dirty="0">
              <a:latin typeface="+mj-lt"/>
            </a:endParaRPr>
          </a:p>
          <a:p>
            <a:pPr lvl="1">
              <a:buFont typeface="Wingdings" pitchFamily="2" charset="2"/>
              <a:buChar char="ü"/>
            </a:pPr>
            <a:r>
              <a:rPr lang="en-US" altLang="en-US" dirty="0">
                <a:latin typeface="+mj-lt"/>
              </a:rPr>
              <a:t>Forensic Grace through  Penal Substitution as a basis for objective Grace (vs subjective)  (as a free unmerited atonement from sin by the historic work of Christ and received by faith alone)  (vs. works based  “</a:t>
            </a:r>
            <a:r>
              <a:rPr lang="en-US" altLang="en-US" dirty="0" err="1">
                <a:latin typeface="+mj-lt"/>
              </a:rPr>
              <a:t>theosis</a:t>
            </a:r>
            <a:r>
              <a:rPr lang="en-US" altLang="en-US" dirty="0">
                <a:latin typeface="+mj-lt"/>
              </a:rPr>
              <a:t>” as per becoming like God.)</a:t>
            </a:r>
            <a:r>
              <a:rPr lang="en-US" altLang="en-US" sz="2000" dirty="0">
                <a:latin typeface="+mj-lt"/>
              </a:rPr>
              <a:t>  </a:t>
            </a:r>
          </a:p>
          <a:p>
            <a:pPr lvl="1">
              <a:buNone/>
            </a:pPr>
            <a:r>
              <a:rPr lang="en-US" altLang="en-US" sz="1800" dirty="0">
                <a:latin typeface="+mj-lt"/>
                <a:sym typeface="Wingdings" pitchFamily="2" charset="2"/>
              </a:rPr>
              <a:t> </a:t>
            </a:r>
            <a:r>
              <a:rPr lang="en-US" altLang="en-US" dirty="0">
                <a:latin typeface="+mj-lt"/>
                <a:sym typeface="Wingdings" pitchFamily="2" charset="2"/>
              </a:rPr>
              <a:t>Sympathy  with </a:t>
            </a:r>
            <a:r>
              <a:rPr lang="en-US" altLang="en-US" dirty="0">
                <a:latin typeface="+mj-lt"/>
              </a:rPr>
              <a:t>temple/communal spirituality  and mystical communion with Christ in heaven and Christ’s body-church on earth.  </a:t>
            </a:r>
            <a:endParaRPr lang="en-US" altLang="en-US" sz="1800" dirty="0">
              <a:latin typeface="+mj-lt"/>
            </a:endParaRPr>
          </a:p>
          <a:p>
            <a:pPr lvl="1">
              <a:buFont typeface="Wingdings" pitchFamily="2" charset="2"/>
              <a:buChar char="ü"/>
            </a:pPr>
            <a:r>
              <a:rPr lang="en-US" altLang="en-US" dirty="0">
                <a:latin typeface="+mj-lt"/>
              </a:rPr>
              <a:t>Sympathy Ecclesial Ontology in mystical communion with Christ </a:t>
            </a:r>
          </a:p>
          <a:p>
            <a:pPr marL="914400" lvl="2" indent="0">
              <a:buNone/>
            </a:pPr>
            <a:endParaRPr lang="en-US" altLang="en-US" sz="1600" dirty="0">
              <a:latin typeface="+mj-lt"/>
            </a:endParaRPr>
          </a:p>
          <a:p>
            <a:pPr marL="457200" lvl="1" indent="0">
              <a:buNone/>
            </a:pPr>
            <a:r>
              <a:rPr lang="en-US" sz="2000" dirty="0">
                <a:latin typeface="+mj-lt"/>
              </a:rPr>
              <a:t>. </a:t>
            </a:r>
          </a:p>
          <a:p>
            <a:pPr marL="0" indent="0">
              <a:buNone/>
            </a:pPr>
            <a:endParaRPr lang="en-US" sz="2400" dirty="0">
              <a:latin typeface="+mj-lt"/>
            </a:endParaRPr>
          </a:p>
          <a:p>
            <a:pPr marL="0" indent="0">
              <a:buNone/>
            </a:pPr>
            <a:endParaRPr lang="en-US" sz="1000" dirty="0">
              <a:latin typeface="+mj-lt"/>
            </a:endParaRPr>
          </a:p>
        </p:txBody>
      </p:sp>
    </p:spTree>
    <p:extLst>
      <p:ext uri="{BB962C8B-B14F-4D97-AF65-F5344CB8AC3E}">
        <p14:creationId xmlns:p14="http://schemas.microsoft.com/office/powerpoint/2010/main" val="17616175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2620" y="-104659"/>
            <a:ext cx="4140337" cy="714398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6" name="TextBox 5">
            <a:extLst>
              <a:ext uri="{FF2B5EF4-FFF2-40B4-BE49-F238E27FC236}">
                <a16:creationId xmlns:a16="http://schemas.microsoft.com/office/drawing/2014/main" id="{BC005E49-157B-FD4B-BE8F-362B06AECA57}"/>
              </a:ext>
            </a:extLst>
          </p:cNvPr>
          <p:cNvSpPr txBox="1"/>
          <p:nvPr/>
        </p:nvSpPr>
        <p:spPr>
          <a:xfrm>
            <a:off x="1031964" y="1343818"/>
            <a:ext cx="2586447" cy="723275"/>
          </a:xfrm>
          <a:prstGeom prst="rect">
            <a:avLst/>
          </a:prstGeom>
          <a:noFill/>
        </p:spPr>
        <p:txBody>
          <a:bodyPr wrap="square" rtlCol="0">
            <a:spAutoFit/>
          </a:bodyPr>
          <a:lstStyle/>
          <a:p>
            <a:pPr>
              <a:spcAft>
                <a:spcPts val="600"/>
              </a:spcAft>
            </a:pPr>
            <a:endParaRPr lang="en-US"/>
          </a:p>
          <a:p>
            <a:pPr>
              <a:spcAft>
                <a:spcPts val="600"/>
              </a:spcAft>
            </a:pPr>
            <a:endParaRPr lang="en-US"/>
          </a:p>
        </p:txBody>
      </p:sp>
      <p:sp>
        <p:nvSpPr>
          <p:cNvPr id="9" name="Title 4">
            <a:extLst>
              <a:ext uri="{FF2B5EF4-FFF2-40B4-BE49-F238E27FC236}">
                <a16:creationId xmlns:a16="http://schemas.microsoft.com/office/drawing/2014/main" id="{077AD40C-12FD-E24D-9099-640DD460AFA1}"/>
              </a:ext>
            </a:extLst>
          </p:cNvPr>
          <p:cNvSpPr>
            <a:spLocks noGrp="1"/>
          </p:cNvSpPr>
          <p:nvPr>
            <p:ph type="title"/>
          </p:nvPr>
        </p:nvSpPr>
        <p:spPr>
          <a:xfrm>
            <a:off x="524767" y="180817"/>
            <a:ext cx="10515599" cy="498164"/>
          </a:xfrm>
        </p:spPr>
        <p:txBody>
          <a:bodyPr>
            <a:normAutofit fontScale="90000"/>
          </a:bodyPr>
          <a:lstStyle/>
          <a:p>
            <a:br>
              <a:rPr lang="en-US" sz="3700" b="1" u="sng" dirty="0"/>
            </a:br>
            <a:r>
              <a:rPr lang="en-US" sz="3200" b="1" dirty="0"/>
              <a:t>Reformed and East compared Illustrated </a:t>
            </a:r>
            <a:endParaRPr lang="en-US" sz="3700" b="1" dirty="0"/>
          </a:p>
        </p:txBody>
      </p:sp>
      <p:sp>
        <p:nvSpPr>
          <p:cNvPr id="10" name="Content Placeholder 2">
            <a:extLst>
              <a:ext uri="{FF2B5EF4-FFF2-40B4-BE49-F238E27FC236}">
                <a16:creationId xmlns:a16="http://schemas.microsoft.com/office/drawing/2014/main" id="{A1648572-E926-664A-A484-6179282B289C}"/>
              </a:ext>
            </a:extLst>
          </p:cNvPr>
          <p:cNvSpPr txBox="1">
            <a:spLocks/>
          </p:cNvSpPr>
          <p:nvPr/>
        </p:nvSpPr>
        <p:spPr>
          <a:xfrm>
            <a:off x="524767" y="1343818"/>
            <a:ext cx="8106588" cy="596721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i="1" dirty="0">
                <a:latin typeface="+mj-lt"/>
              </a:rPr>
              <a:t>“</a:t>
            </a:r>
            <a:r>
              <a:rPr lang="en-US" sz="2400" i="1" dirty="0">
                <a:latin typeface="+mj-lt"/>
              </a:rPr>
              <a:t>The Church is not simply an institution.  She is a mode of existence, a way of being…It is a way of relationship with the world, with other people and with God, an event of communion, and that is why it cannot be realized as the achievement of an individual, but only as an ecclesial fact.</a:t>
            </a:r>
          </a:p>
          <a:p>
            <a:pPr marL="457200" lvl="1" indent="0">
              <a:buFont typeface="Arial" panose="020B0604020202020204" pitchFamily="34" charset="0"/>
              <a:buNone/>
            </a:pPr>
            <a:r>
              <a:rPr lang="en-US" sz="2000" dirty="0">
                <a:latin typeface="+mj-lt"/>
              </a:rPr>
              <a:t>Eastern Orthodox John </a:t>
            </a:r>
            <a:r>
              <a:rPr lang="en-US" sz="2000" dirty="0" err="1">
                <a:latin typeface="+mj-lt"/>
              </a:rPr>
              <a:t>Zizioulas</a:t>
            </a:r>
            <a:r>
              <a:rPr lang="en-US" sz="2000" dirty="0">
                <a:latin typeface="+mj-lt"/>
              </a:rPr>
              <a:t>, Being As Communion, Studies in Personhood and the Church (St. Vladimir’s Seminary Press: Crestwood, NY, 1985). </a:t>
            </a:r>
            <a:endParaRPr lang="en-US" sz="1800" dirty="0">
              <a:latin typeface="+mj-lt"/>
            </a:endParaRPr>
          </a:p>
          <a:p>
            <a:pPr marL="0" indent="0">
              <a:buFont typeface="Arial" panose="020B0604020202020204" pitchFamily="34" charset="0"/>
              <a:buNone/>
            </a:pPr>
            <a:r>
              <a:rPr lang="en-US" sz="2000" dirty="0">
                <a:latin typeface="+mj-lt"/>
              </a:rPr>
              <a:t>"No extent of space interferes with the boundless energy of the Spirit, which transfuses life into us from the flesh of Christ"</a:t>
            </a:r>
          </a:p>
          <a:p>
            <a:pPr marL="0" indent="0">
              <a:buFont typeface="Arial" panose="020B0604020202020204" pitchFamily="34" charset="0"/>
              <a:buNone/>
            </a:pPr>
            <a:r>
              <a:rPr lang="en-US" sz="2000" dirty="0">
                <a:latin typeface="+mj-lt"/>
              </a:rPr>
              <a:t>"It is certainly a proof of truly divine and incomprehensible power that how remote so ever He may be from us, He infuses life from the substance of His flesh and blood into our souls so that no distance of place can impede the union of head and members.". </a:t>
            </a:r>
          </a:p>
          <a:p>
            <a:pPr marL="0" indent="0" algn="r">
              <a:buFont typeface="Arial" panose="020B0604020202020204" pitchFamily="34" charset="0"/>
              <a:buNone/>
            </a:pPr>
            <a:r>
              <a:rPr lang="en-US" sz="1800" dirty="0">
                <a:latin typeface="+mj-lt"/>
              </a:rPr>
              <a:t>Reformer Jon Calvin. (John Calvin, Corpus </a:t>
            </a:r>
            <a:r>
              <a:rPr lang="en-US" sz="1800" dirty="0" err="1">
                <a:latin typeface="+mj-lt"/>
              </a:rPr>
              <a:t>Reformatorum</a:t>
            </a:r>
            <a:r>
              <a:rPr lang="en-US" sz="1800" dirty="0">
                <a:latin typeface="+mj-lt"/>
              </a:rPr>
              <a:t>, 37: 48</a:t>
            </a:r>
          </a:p>
          <a:p>
            <a:pPr marL="0" indent="0">
              <a:buFont typeface="Arial" panose="020B0604020202020204" pitchFamily="34" charset="0"/>
              <a:buNone/>
            </a:pPr>
            <a:r>
              <a:rPr lang="en-US" sz="2400" dirty="0">
                <a:latin typeface="+mj-lt"/>
              </a:rPr>
              <a:t>“</a:t>
            </a:r>
            <a:r>
              <a:rPr lang="en-US" sz="2000" dirty="0">
                <a:latin typeface="+mj-lt"/>
              </a:rPr>
              <a:t>The church is Body of Christ because in the striking expression of Calvin, it is renewed and nourished by his vivifying flesh.:”</a:t>
            </a:r>
            <a:endParaRPr lang="en-US" sz="2400" dirty="0">
              <a:latin typeface="+mj-lt"/>
            </a:endParaRPr>
          </a:p>
          <a:p>
            <a:pPr marL="0" indent="0" algn="r">
              <a:buFont typeface="Arial" panose="020B0604020202020204" pitchFamily="34" charset="0"/>
              <a:buNone/>
            </a:pPr>
            <a:r>
              <a:rPr lang="en-US" sz="1800" dirty="0">
                <a:latin typeface="+mj-lt"/>
              </a:rPr>
              <a:t>(Reformed Protestant) Thomas Torrance, Royal Priesthood</a:t>
            </a:r>
          </a:p>
        </p:txBody>
      </p:sp>
    </p:spTree>
    <p:extLst>
      <p:ext uri="{BB962C8B-B14F-4D97-AF65-F5344CB8AC3E}">
        <p14:creationId xmlns:p14="http://schemas.microsoft.com/office/powerpoint/2010/main" val="6411914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2620" y="-104659"/>
            <a:ext cx="4140337" cy="7143987"/>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6" name="TextBox 5">
            <a:extLst>
              <a:ext uri="{FF2B5EF4-FFF2-40B4-BE49-F238E27FC236}">
                <a16:creationId xmlns:a16="http://schemas.microsoft.com/office/drawing/2014/main" id="{BC005E49-157B-FD4B-BE8F-362B06AECA57}"/>
              </a:ext>
            </a:extLst>
          </p:cNvPr>
          <p:cNvSpPr txBox="1"/>
          <p:nvPr/>
        </p:nvSpPr>
        <p:spPr>
          <a:xfrm>
            <a:off x="1031964" y="1343818"/>
            <a:ext cx="2586447" cy="723275"/>
          </a:xfrm>
          <a:prstGeom prst="rect">
            <a:avLst/>
          </a:prstGeom>
          <a:noFill/>
        </p:spPr>
        <p:txBody>
          <a:bodyPr wrap="square" rtlCol="0">
            <a:spAutoFit/>
          </a:bodyPr>
          <a:lstStyle/>
          <a:p>
            <a:pPr>
              <a:spcAft>
                <a:spcPts val="600"/>
              </a:spcAft>
            </a:pPr>
            <a:endParaRPr lang="en-US"/>
          </a:p>
          <a:p>
            <a:pPr>
              <a:spcAft>
                <a:spcPts val="600"/>
              </a:spcAft>
            </a:pPr>
            <a:endParaRPr lang="en-US"/>
          </a:p>
        </p:txBody>
      </p:sp>
      <p:sp>
        <p:nvSpPr>
          <p:cNvPr id="7" name="Title 4">
            <a:extLst>
              <a:ext uri="{FF2B5EF4-FFF2-40B4-BE49-F238E27FC236}">
                <a16:creationId xmlns:a16="http://schemas.microsoft.com/office/drawing/2014/main" id="{077AD40C-12FD-E24D-9099-640DD460AFA1}"/>
              </a:ext>
            </a:extLst>
          </p:cNvPr>
          <p:cNvSpPr>
            <a:spLocks noGrp="1"/>
          </p:cNvSpPr>
          <p:nvPr>
            <p:ph type="title"/>
          </p:nvPr>
        </p:nvSpPr>
        <p:spPr>
          <a:xfrm>
            <a:off x="150125" y="59662"/>
            <a:ext cx="10515599" cy="498164"/>
          </a:xfrm>
        </p:spPr>
        <p:txBody>
          <a:bodyPr>
            <a:noAutofit/>
          </a:bodyPr>
          <a:lstStyle/>
          <a:p>
            <a:br>
              <a:rPr lang="en-US" sz="3600" b="1" u="sng"/>
            </a:br>
            <a:r>
              <a:rPr lang="en-US" sz="3600" b="1"/>
              <a:t>History of Saying So… Reformed/Protestant</a:t>
            </a:r>
          </a:p>
        </p:txBody>
      </p:sp>
      <p:sp>
        <p:nvSpPr>
          <p:cNvPr id="8" name="Content Placeholder 2">
            <a:extLst>
              <a:ext uri="{FF2B5EF4-FFF2-40B4-BE49-F238E27FC236}">
                <a16:creationId xmlns:a16="http://schemas.microsoft.com/office/drawing/2014/main" id="{A1648572-E926-664A-A484-6179282B289C}"/>
              </a:ext>
            </a:extLst>
          </p:cNvPr>
          <p:cNvSpPr>
            <a:spLocks noGrp="1"/>
          </p:cNvSpPr>
          <p:nvPr>
            <p:ph idx="1"/>
          </p:nvPr>
        </p:nvSpPr>
        <p:spPr>
          <a:xfrm>
            <a:off x="350541" y="814969"/>
            <a:ext cx="8668198" cy="5967215"/>
          </a:xfrm>
        </p:spPr>
        <p:txBody>
          <a:bodyPr>
            <a:normAutofit/>
          </a:bodyPr>
          <a:lstStyle/>
          <a:p>
            <a:pPr marL="0" indent="0">
              <a:buNone/>
            </a:pPr>
            <a:r>
              <a:rPr lang="en-US" sz="2400" b="1" dirty="0">
                <a:latin typeface="+mj-lt"/>
              </a:rPr>
              <a:t>Late 15-16th Century: </a:t>
            </a:r>
            <a:r>
              <a:rPr lang="en-US" sz="2400" dirty="0">
                <a:latin typeface="+mj-lt"/>
              </a:rPr>
              <a:t>Luther/Calvin vs. Rome</a:t>
            </a:r>
            <a:endParaRPr lang="en-US" sz="2000" dirty="0">
              <a:latin typeface="+mj-lt"/>
            </a:endParaRPr>
          </a:p>
          <a:p>
            <a:pPr marL="457200" lvl="1" indent="0">
              <a:buNone/>
            </a:pPr>
            <a:r>
              <a:rPr lang="en-US" sz="2000" dirty="0">
                <a:latin typeface="+mj-lt"/>
              </a:rPr>
              <a:t>Martin Luther (1484-1546) </a:t>
            </a:r>
          </a:p>
          <a:p>
            <a:pPr marL="457200" lvl="1" indent="0">
              <a:buNone/>
            </a:pPr>
            <a:r>
              <a:rPr lang="en-US" sz="2000" dirty="0">
                <a:latin typeface="+mj-lt"/>
              </a:rPr>
              <a:t>Jon Calvin (1509-1564) Institutes of Christian Religion</a:t>
            </a:r>
          </a:p>
          <a:p>
            <a:pPr marL="457200" lvl="1" indent="0">
              <a:buNone/>
            </a:pPr>
            <a:r>
              <a:rPr lang="en-US" sz="2000" dirty="0">
                <a:latin typeface="+mj-lt"/>
              </a:rPr>
              <a:t>Heinrich Bullinger (1504-1575), Theodore </a:t>
            </a:r>
            <a:r>
              <a:rPr lang="en-US" sz="2000" dirty="0" err="1">
                <a:latin typeface="+mj-lt"/>
              </a:rPr>
              <a:t>Beza</a:t>
            </a:r>
            <a:r>
              <a:rPr lang="en-US" sz="2000" dirty="0">
                <a:latin typeface="+mj-lt"/>
              </a:rPr>
              <a:t> (1519-1605) and John Knox (1514-1572</a:t>
            </a:r>
          </a:p>
          <a:p>
            <a:pPr marL="457200" lvl="1" indent="0">
              <a:buNone/>
            </a:pPr>
            <a:r>
              <a:rPr lang="en-US" sz="2000" dirty="0">
                <a:latin typeface="+mj-lt"/>
              </a:rPr>
              <a:t>Late 16th Century: Calvinism vs. Arminianism </a:t>
            </a:r>
          </a:p>
          <a:p>
            <a:pPr marL="533400" indent="-533400">
              <a:buNone/>
            </a:pPr>
            <a:r>
              <a:rPr lang="en-US" altLang="en-US" sz="2000" b="1" dirty="0">
                <a:latin typeface="+mj-lt"/>
              </a:rPr>
              <a:t>The Scots Confession (1560)—</a:t>
            </a:r>
            <a:r>
              <a:rPr lang="en-US" altLang="en-US" sz="2000" dirty="0">
                <a:latin typeface="+mj-lt"/>
              </a:rPr>
              <a:t>approved by Reformation Parliament and Church of Scotland, attaining full legal status with the departure of Mary, Queen of Scots in 1567.</a:t>
            </a:r>
          </a:p>
          <a:p>
            <a:pPr marL="533400" indent="-533400">
              <a:buNone/>
            </a:pPr>
            <a:r>
              <a:rPr lang="en-US" altLang="en-US" sz="2000" b="1" dirty="0">
                <a:latin typeface="+mj-lt"/>
              </a:rPr>
              <a:t>The Second Helvetic Confession (1561) </a:t>
            </a:r>
            <a:r>
              <a:rPr lang="en-US" altLang="en-US" sz="2000" dirty="0">
                <a:latin typeface="+mj-lt"/>
              </a:rPr>
              <a:t>and approved by General Assembly in 1566 in the Reformed Scottish Church.</a:t>
            </a:r>
          </a:p>
          <a:p>
            <a:pPr marL="533400" indent="-533400">
              <a:buFont typeface="Times" pitchFamily="2" charset="0"/>
              <a:buNone/>
            </a:pPr>
            <a:r>
              <a:rPr lang="en-US" altLang="en-US" sz="2000" b="1" dirty="0">
                <a:latin typeface="+mj-lt"/>
              </a:rPr>
              <a:t>Heidelberg Catechism (1563)</a:t>
            </a:r>
          </a:p>
          <a:p>
            <a:pPr marL="533400" indent="-533400">
              <a:buNone/>
            </a:pPr>
            <a:r>
              <a:rPr lang="en-US" sz="2000" b="1" dirty="0">
                <a:latin typeface="+mj-lt"/>
              </a:rPr>
              <a:t>Synod of Dort in A.D. 1618-1619</a:t>
            </a:r>
            <a:endParaRPr lang="en-US" altLang="en-US" sz="2000" b="1" dirty="0">
              <a:latin typeface="+mj-lt"/>
            </a:endParaRPr>
          </a:p>
          <a:p>
            <a:pPr marL="533400" indent="-533400">
              <a:buFont typeface="Times" pitchFamily="2" charset="0"/>
              <a:buNone/>
            </a:pPr>
            <a:r>
              <a:rPr lang="en-US" altLang="en-US" sz="2000" b="1" dirty="0">
                <a:latin typeface="+mj-lt"/>
              </a:rPr>
              <a:t>Westminster Confession (1646)*</a:t>
            </a:r>
          </a:p>
          <a:p>
            <a:pPr marL="533400" indent="-533400">
              <a:buFont typeface="Times" pitchFamily="2" charset="0"/>
              <a:buNone/>
            </a:pPr>
            <a:r>
              <a:rPr lang="en-US" altLang="en-US" sz="2000" b="1" dirty="0">
                <a:latin typeface="+mj-lt"/>
              </a:rPr>
              <a:t>Helvetic Consensus Formula (1675 A.D.)</a:t>
            </a:r>
            <a:endParaRPr lang="en-US" sz="2000" dirty="0">
              <a:latin typeface="+mj-lt"/>
            </a:endParaRPr>
          </a:p>
          <a:p>
            <a:pPr marL="0" indent="0">
              <a:buNone/>
            </a:pPr>
            <a:r>
              <a:rPr lang="en-US" altLang="en-US" sz="2000" b="1" dirty="0">
                <a:latin typeface="+mj-lt"/>
              </a:rPr>
              <a:t>The Genevan Confession (1536)—</a:t>
            </a:r>
            <a:r>
              <a:rPr lang="en-US" altLang="en-US" sz="2000" dirty="0">
                <a:latin typeface="+mj-lt"/>
              </a:rPr>
              <a:t>together with a translation of </a:t>
            </a:r>
            <a:r>
              <a:rPr lang="en-US" altLang="en-US" sz="2000" b="1" dirty="0">
                <a:latin typeface="+mj-lt"/>
              </a:rPr>
              <a:t>Calvin’s Catechism (1541)</a:t>
            </a:r>
          </a:p>
          <a:p>
            <a:pPr marL="0" indent="0">
              <a:buNone/>
            </a:pPr>
            <a:endParaRPr lang="en-US" sz="1000" dirty="0">
              <a:latin typeface="+mj-lt"/>
            </a:endParaRPr>
          </a:p>
        </p:txBody>
      </p:sp>
    </p:spTree>
    <p:extLst>
      <p:ext uri="{BB962C8B-B14F-4D97-AF65-F5344CB8AC3E}">
        <p14:creationId xmlns:p14="http://schemas.microsoft.com/office/powerpoint/2010/main" val="1627056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4609" r="12673"/>
          <a:stretch/>
        </p:blipFill>
        <p:spPr>
          <a:xfrm>
            <a:off x="0" y="0"/>
            <a:ext cx="3989005" cy="6858000"/>
          </a:xfrm>
          <a:prstGeom prst="rect">
            <a:avLst/>
          </a:prstGeom>
        </p:spPr>
      </p:pic>
      <p:sp>
        <p:nvSpPr>
          <p:cNvPr id="2" name="TextBox 1">
            <a:extLst>
              <a:ext uri="{FF2B5EF4-FFF2-40B4-BE49-F238E27FC236}">
                <a16:creationId xmlns:a16="http://schemas.microsoft.com/office/drawing/2014/main" id="{F237C8B8-794B-AE41-9A0C-718F23957C17}"/>
              </a:ext>
            </a:extLst>
          </p:cNvPr>
          <p:cNvSpPr txBox="1"/>
          <p:nvPr/>
        </p:nvSpPr>
        <p:spPr>
          <a:xfrm>
            <a:off x="4138987" y="269965"/>
            <a:ext cx="969067" cy="9341019"/>
          </a:xfrm>
          <a:prstGeom prst="rect">
            <a:avLst/>
          </a:prstGeom>
          <a:noFill/>
        </p:spPr>
        <p:txBody>
          <a:bodyPr wrap="square" rtlCol="0">
            <a:spAutoFit/>
          </a:bodyPr>
          <a:lstStyle/>
          <a:p>
            <a:r>
              <a:rPr lang="en-US" sz="1550" dirty="0"/>
              <a:t>1994</a:t>
            </a:r>
          </a:p>
          <a:p>
            <a:endParaRPr lang="en-US" sz="1550" dirty="0"/>
          </a:p>
          <a:p>
            <a:endParaRPr lang="en-US" sz="1550" dirty="0"/>
          </a:p>
          <a:p>
            <a:endParaRPr lang="en-US" sz="1550" dirty="0"/>
          </a:p>
          <a:p>
            <a:endParaRPr lang="en-US" sz="1550" dirty="0"/>
          </a:p>
          <a:p>
            <a:r>
              <a:rPr lang="en-US" sz="1550" dirty="0"/>
              <a:t>’94-’95</a:t>
            </a:r>
          </a:p>
          <a:p>
            <a:endParaRPr lang="en-US" sz="1550" dirty="0"/>
          </a:p>
          <a:p>
            <a:endParaRPr lang="en-US" sz="1550" dirty="0"/>
          </a:p>
          <a:p>
            <a:endParaRPr lang="en-US" sz="1550" dirty="0"/>
          </a:p>
          <a:p>
            <a:r>
              <a:rPr lang="en-US" sz="1550" dirty="0"/>
              <a:t>1997</a:t>
            </a:r>
          </a:p>
          <a:p>
            <a:endParaRPr lang="en-US" sz="1700" dirty="0"/>
          </a:p>
          <a:p>
            <a:endParaRPr lang="en-US" sz="1700" dirty="0"/>
          </a:p>
          <a:p>
            <a:endParaRPr lang="en-US" sz="1700" dirty="0"/>
          </a:p>
          <a:p>
            <a:endParaRPr lang="en-US" sz="1700" dirty="0"/>
          </a:p>
          <a:p>
            <a:endParaRPr lang="en-US" sz="1700" dirty="0"/>
          </a:p>
          <a:p>
            <a:endParaRPr lang="en-US" sz="1700" dirty="0"/>
          </a:p>
          <a:p>
            <a:endParaRPr lang="en-US" sz="1700" dirty="0"/>
          </a:p>
          <a:p>
            <a:endParaRPr lang="en-US" sz="1700" dirty="0"/>
          </a:p>
          <a:p>
            <a:endParaRPr lang="en-US" sz="1700"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98685EC8-DA46-D241-B40E-10A040259791}"/>
              </a:ext>
            </a:extLst>
          </p:cNvPr>
          <p:cNvSpPr txBox="1"/>
          <p:nvPr/>
        </p:nvSpPr>
        <p:spPr>
          <a:xfrm>
            <a:off x="5083867" y="269965"/>
            <a:ext cx="7108133" cy="6524863"/>
          </a:xfrm>
          <a:prstGeom prst="rect">
            <a:avLst/>
          </a:prstGeom>
          <a:noFill/>
        </p:spPr>
        <p:txBody>
          <a:bodyPr wrap="square" rtlCol="0">
            <a:spAutoFit/>
          </a:bodyPr>
          <a:lstStyle/>
          <a:p>
            <a:r>
              <a:rPr lang="en-US" sz="1550" dirty="0">
                <a:latin typeface="Arial" panose="020B0604020202020204" pitchFamily="34" charset="0"/>
                <a:cs typeface="Arial" panose="020B0604020202020204" pitchFamily="34" charset="0"/>
              </a:rPr>
              <a:t>On November 6, 1994 at 4:00 PM, a special service of "organization" whereby church planter-evangelist Preston Graham Jr was installed as lead pastor and Cliff Bogue, Robert Hawkes and George Levesque were ordained as ruling elders</a:t>
            </a:r>
          </a:p>
          <a:p>
            <a:endParaRPr lang="en-US" sz="1550" dirty="0">
              <a:latin typeface="Arial" panose="020B0604020202020204" pitchFamily="34" charset="0"/>
              <a:cs typeface="Arial" panose="020B0604020202020204" pitchFamily="34" charset="0"/>
            </a:endParaRPr>
          </a:p>
          <a:p>
            <a:r>
              <a:rPr lang="en-US" sz="1550" dirty="0">
                <a:latin typeface="Arial" panose="020B0604020202020204" pitchFamily="34" charset="0"/>
                <a:cs typeface="Arial" panose="020B0604020202020204" pitchFamily="34" charset="0"/>
              </a:rPr>
              <a:t>Between the months of September 1994 and August 1995,  7 professions of faith and by the end of August 1995, total membership of 77 and the weekly worship attendance was averaging 140.</a:t>
            </a:r>
          </a:p>
          <a:p>
            <a:endParaRPr lang="en-US" sz="1550" dirty="0">
              <a:latin typeface="Arial" panose="020B0604020202020204" pitchFamily="34" charset="0"/>
              <a:cs typeface="Arial" panose="020B0604020202020204" pitchFamily="34" charset="0"/>
            </a:endParaRPr>
          </a:p>
          <a:p>
            <a:r>
              <a:rPr lang="en-US" sz="1550" dirty="0">
                <a:latin typeface="Arial" panose="020B0604020202020204" pitchFamily="34" charset="0"/>
                <a:cs typeface="Arial" panose="020B0604020202020204" pitchFamily="34" charset="0"/>
              </a:rPr>
              <a:t>September 5, 1997, Christ Presbyterian Church became the 4th owner of 135 Whitney Avenue with it’s 1850 Gothic Revival Cottage design (Architect Jackson Downing  featured in his The Architecture of Country House (1850), “A Symmetrical Cottage Design # 7)  for the price of $500,000. Involving both the sweat and financial equity of CPC  members and friends, CPC immediately initiated  renovation and restoration to it's original design.</a:t>
            </a: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09C53692-7775-C04B-AF67-C92922BFAC77}"/>
              </a:ext>
            </a:extLst>
          </p:cNvPr>
          <p:cNvPicPr>
            <a:picLocks noChangeAspect="1"/>
          </p:cNvPicPr>
          <p:nvPr/>
        </p:nvPicPr>
        <p:blipFill>
          <a:blip r:embed="rId3"/>
          <a:stretch>
            <a:fillRect/>
          </a:stretch>
        </p:blipFill>
        <p:spPr>
          <a:xfrm>
            <a:off x="5937102" y="3930870"/>
            <a:ext cx="4637665" cy="3006487"/>
          </a:xfrm>
          <a:prstGeom prst="rect">
            <a:avLst/>
          </a:prstGeom>
        </p:spPr>
      </p:pic>
    </p:spTree>
    <p:extLst>
      <p:ext uri="{BB962C8B-B14F-4D97-AF65-F5344CB8AC3E}">
        <p14:creationId xmlns:p14="http://schemas.microsoft.com/office/powerpoint/2010/main" val="30790619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4014788" y="196311"/>
            <a:ext cx="8177212" cy="498164"/>
          </a:xfrm>
        </p:spPr>
        <p:txBody>
          <a:bodyPr>
            <a:noAutofit/>
          </a:bodyPr>
          <a:lstStyle/>
          <a:p>
            <a:pPr algn="ctr"/>
            <a:br>
              <a:rPr lang="en-US" sz="3600" b="1" u="sng"/>
            </a:br>
            <a:r>
              <a:rPr lang="en-US" sz="3600" b="1" u="sng"/>
              <a:t>Synod of Dort</a:t>
            </a:r>
            <a:br>
              <a:rPr lang="en-US" sz="3600" b="1" u="sng"/>
            </a:br>
            <a:r>
              <a:rPr lang="en-US" sz="4800" b="1"/>
              <a:t>T.UL.I.P.</a:t>
            </a:r>
            <a:endParaRPr lang="en-US" sz="3600" b="1"/>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4338918" y="1105938"/>
            <a:ext cx="7853082" cy="5967215"/>
          </a:xfrm>
        </p:spPr>
        <p:txBody>
          <a:bodyPr>
            <a:normAutofit/>
          </a:bodyPr>
          <a:lstStyle/>
          <a:p>
            <a:pPr marL="609600" indent="-609600" algn="ctr">
              <a:buNone/>
            </a:pPr>
            <a:endParaRPr lang="en-US" altLang="en-US" sz="1400" dirty="0">
              <a:solidFill>
                <a:srgbClr val="BEFFC3"/>
              </a:solidFill>
              <a:latin typeface="Trebuchet MS" panose="020B0703020202090204" pitchFamily="34" charset="0"/>
            </a:endParaRPr>
          </a:p>
          <a:p>
            <a:pPr marL="0" indent="0">
              <a:buClr>
                <a:schemeClr val="accent2"/>
              </a:buClr>
              <a:buNone/>
            </a:pPr>
            <a:r>
              <a:rPr lang="en-US" altLang="en-US" sz="3600" b="1" dirty="0">
                <a:latin typeface="+mj-lt"/>
              </a:rPr>
              <a:t>T </a:t>
            </a:r>
            <a:r>
              <a:rPr lang="en-US" altLang="en-US" b="1" dirty="0" err="1">
                <a:latin typeface="+mj-lt"/>
              </a:rPr>
              <a:t>otal</a:t>
            </a:r>
            <a:r>
              <a:rPr lang="en-US" altLang="en-US" b="1" dirty="0">
                <a:latin typeface="+mj-lt"/>
              </a:rPr>
              <a:t> Depravity- </a:t>
            </a:r>
            <a:r>
              <a:rPr lang="en-US" altLang="en-US" dirty="0">
                <a:latin typeface="+mj-lt"/>
              </a:rPr>
              <a:t>Everyone sins in the total person, not that everyone sins </a:t>
            </a:r>
            <a:r>
              <a:rPr lang="en-US" altLang="en-US" dirty="0" err="1">
                <a:latin typeface="+mj-lt"/>
              </a:rPr>
              <a:t>totally.There</a:t>
            </a:r>
            <a:r>
              <a:rPr lang="en-US" altLang="en-US" dirty="0">
                <a:latin typeface="+mj-lt"/>
              </a:rPr>
              <a:t> is common grace.</a:t>
            </a:r>
          </a:p>
          <a:p>
            <a:pPr marL="0" indent="0">
              <a:buClr>
                <a:schemeClr val="accent2"/>
              </a:buClr>
              <a:buNone/>
            </a:pPr>
            <a:r>
              <a:rPr lang="en-US" altLang="en-US" sz="3600" b="1" dirty="0">
                <a:latin typeface="+mj-lt"/>
              </a:rPr>
              <a:t>U </a:t>
            </a:r>
            <a:r>
              <a:rPr lang="en-US" altLang="en-US" b="1" dirty="0" err="1">
                <a:latin typeface="+mj-lt"/>
              </a:rPr>
              <a:t>nconditional</a:t>
            </a:r>
            <a:r>
              <a:rPr lang="en-US" altLang="en-US" b="1" dirty="0">
                <a:latin typeface="+mj-lt"/>
              </a:rPr>
              <a:t> Election</a:t>
            </a:r>
            <a:r>
              <a:rPr lang="en-US" altLang="en-US" dirty="0">
                <a:latin typeface="+mj-lt"/>
              </a:rPr>
              <a:t>- Our restorations begins with God’s free, unconditional grace applied by God’s choosing. </a:t>
            </a:r>
          </a:p>
          <a:p>
            <a:pPr marL="0" indent="0">
              <a:buClr>
                <a:schemeClr val="accent2"/>
              </a:buClr>
              <a:buNone/>
            </a:pPr>
            <a:r>
              <a:rPr lang="en-US" altLang="en-US" sz="3600" b="1" dirty="0">
                <a:latin typeface="+mj-lt"/>
              </a:rPr>
              <a:t>L </a:t>
            </a:r>
            <a:r>
              <a:rPr lang="en-US" altLang="en-US" b="1" dirty="0" err="1">
                <a:latin typeface="+mj-lt"/>
              </a:rPr>
              <a:t>imited</a:t>
            </a:r>
            <a:r>
              <a:rPr lang="en-US" altLang="en-US" b="1" dirty="0">
                <a:latin typeface="+mj-lt"/>
              </a:rPr>
              <a:t> Atonement- </a:t>
            </a:r>
            <a:r>
              <a:rPr lang="en-US" altLang="en-US" dirty="0">
                <a:latin typeface="+mj-lt"/>
              </a:rPr>
              <a:t>Not everyone is saved </a:t>
            </a:r>
          </a:p>
          <a:p>
            <a:pPr marL="0" indent="0">
              <a:buClr>
                <a:schemeClr val="accent2"/>
              </a:buClr>
              <a:buNone/>
            </a:pPr>
            <a:r>
              <a:rPr lang="en-US" altLang="en-US" sz="3600" b="1" dirty="0">
                <a:latin typeface="+mj-lt"/>
              </a:rPr>
              <a:t>I </a:t>
            </a:r>
            <a:r>
              <a:rPr lang="en-US" altLang="en-US" b="1" dirty="0" err="1">
                <a:latin typeface="+mj-lt"/>
              </a:rPr>
              <a:t>rresistible</a:t>
            </a:r>
            <a:r>
              <a:rPr lang="en-US" altLang="en-US" b="1" dirty="0">
                <a:latin typeface="+mj-lt"/>
              </a:rPr>
              <a:t> Grace- </a:t>
            </a:r>
            <a:r>
              <a:rPr lang="en-US" altLang="en-US" dirty="0">
                <a:latin typeface="+mj-lt"/>
              </a:rPr>
              <a:t>Faith is a free gift of God’s grace as granted through regeneration. </a:t>
            </a:r>
          </a:p>
          <a:p>
            <a:pPr marL="0" indent="0">
              <a:buClr>
                <a:schemeClr val="accent2"/>
              </a:buClr>
              <a:buNone/>
            </a:pPr>
            <a:r>
              <a:rPr lang="en-US" altLang="en-US" sz="3600" b="1" dirty="0">
                <a:latin typeface="+mj-lt"/>
              </a:rPr>
              <a:t>P </a:t>
            </a:r>
            <a:r>
              <a:rPr lang="en-US" altLang="en-US" b="1" dirty="0" err="1">
                <a:latin typeface="+mj-lt"/>
              </a:rPr>
              <a:t>erseverance</a:t>
            </a:r>
            <a:r>
              <a:rPr lang="en-US" altLang="en-US" b="1" dirty="0">
                <a:latin typeface="+mj-lt"/>
              </a:rPr>
              <a:t> of Saints- </a:t>
            </a:r>
            <a:r>
              <a:rPr lang="en-US" altLang="en-US" dirty="0">
                <a:latin typeface="+mj-lt"/>
              </a:rPr>
              <a:t>God will never let go of those who belong to him. </a:t>
            </a:r>
          </a:p>
          <a:p>
            <a:pPr marL="0" indent="0">
              <a:buNone/>
            </a:pPr>
            <a:endParaRPr lang="en-US" sz="1000" dirty="0">
              <a:latin typeface="+mj-l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67070"/>
          <a:stretch/>
        </p:blipFill>
        <p:spPr>
          <a:xfrm>
            <a:off x="0" y="0"/>
            <a:ext cx="4014788" cy="6858000"/>
          </a:xfrm>
          <a:prstGeom prst="rect">
            <a:avLst/>
          </a:prstGeom>
        </p:spPr>
      </p:pic>
    </p:spTree>
    <p:extLst>
      <p:ext uri="{BB962C8B-B14F-4D97-AF65-F5344CB8AC3E}">
        <p14:creationId xmlns:p14="http://schemas.microsoft.com/office/powerpoint/2010/main" val="21507094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4014788" y="196311"/>
            <a:ext cx="8177212" cy="498164"/>
          </a:xfrm>
        </p:spPr>
        <p:txBody>
          <a:bodyPr>
            <a:noAutofit/>
          </a:bodyPr>
          <a:lstStyle/>
          <a:p>
            <a:pPr algn="ctr"/>
            <a:br>
              <a:rPr lang="en-US" sz="3600" b="1" u="sng" dirty="0"/>
            </a:br>
            <a:r>
              <a:rPr lang="en-US" sz="3600" b="1" dirty="0"/>
              <a:t> TULIP </a:t>
            </a:r>
            <a:r>
              <a:rPr lang="en-US" sz="3600" b="1" i="1" dirty="0"/>
              <a:t>REVISITED</a:t>
            </a:r>
            <a:br>
              <a:rPr lang="en-US" sz="3600" b="1" i="1" dirty="0"/>
            </a:br>
            <a:r>
              <a:rPr lang="en-US" sz="3600" b="1" i="1" dirty="0"/>
              <a:t>F.A.I.T.H </a:t>
            </a:r>
            <a:endParaRPr lang="en-US" sz="3600" b="1" dirty="0"/>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4338918" y="1105938"/>
            <a:ext cx="7853082" cy="5967215"/>
          </a:xfrm>
        </p:spPr>
        <p:txBody>
          <a:bodyPr>
            <a:normAutofit/>
          </a:bodyPr>
          <a:lstStyle/>
          <a:p>
            <a:pPr marL="609600" indent="-609600" algn="ctr">
              <a:buNone/>
            </a:pPr>
            <a:endParaRPr lang="en-US" altLang="en-US" sz="1400" dirty="0">
              <a:solidFill>
                <a:srgbClr val="BEFFC3"/>
              </a:solidFill>
              <a:latin typeface="Trebuchet MS" panose="020B0703020202090204" pitchFamily="34" charset="0"/>
            </a:endParaRPr>
          </a:p>
          <a:p>
            <a:pPr marL="0" indent="0">
              <a:buClr>
                <a:srgbClr val="BEFFC3"/>
              </a:buClr>
              <a:buNone/>
            </a:pPr>
            <a:r>
              <a:rPr lang="en-US" altLang="en-US" sz="3600" b="1" dirty="0"/>
              <a:t>F</a:t>
            </a:r>
            <a:r>
              <a:rPr lang="en-US" altLang="en-US" sz="3600" dirty="0"/>
              <a:t> </a:t>
            </a:r>
            <a:r>
              <a:rPr lang="en-US" altLang="en-US" sz="3600" dirty="0" err="1"/>
              <a:t>allen</a:t>
            </a:r>
            <a:r>
              <a:rPr lang="en-US" altLang="en-US" sz="3600" dirty="0"/>
              <a:t> Humanity-</a:t>
            </a:r>
          </a:p>
          <a:p>
            <a:pPr marL="914400" lvl="2" indent="0">
              <a:buNone/>
            </a:pPr>
            <a:r>
              <a:rPr lang="en-US" altLang="en-US" dirty="0"/>
              <a:t>Rom.1:18ff, Rom.5:12ff, Rom.3:23ff, Eph.2:1</a:t>
            </a:r>
            <a:r>
              <a:rPr lang="en-US" altLang="en-US" sz="2800" dirty="0"/>
              <a:t> </a:t>
            </a:r>
          </a:p>
          <a:p>
            <a:pPr marL="0" indent="0">
              <a:buClr>
                <a:srgbClr val="BEFFC3"/>
              </a:buClr>
              <a:buNone/>
            </a:pPr>
            <a:r>
              <a:rPr lang="en-US" altLang="en-US" sz="3600" b="1" dirty="0"/>
              <a:t>A</a:t>
            </a:r>
            <a:r>
              <a:rPr lang="en-US" altLang="en-US" sz="3600" dirty="0"/>
              <a:t> </a:t>
            </a:r>
            <a:r>
              <a:rPr lang="en-US" altLang="en-US" sz="3600" dirty="0" err="1"/>
              <a:t>dopted</a:t>
            </a:r>
            <a:r>
              <a:rPr lang="en-US" altLang="en-US" sz="3600" dirty="0"/>
              <a:t> by God-</a:t>
            </a:r>
          </a:p>
          <a:p>
            <a:pPr marL="914400" lvl="2" indent="0">
              <a:buNone/>
            </a:pPr>
            <a:r>
              <a:rPr lang="en-US" altLang="en-US" dirty="0"/>
              <a:t>Eph. 1:3-12, John 6:35-40, Acts. 13:48</a:t>
            </a:r>
            <a:endParaRPr lang="en-US" altLang="en-US" sz="2800" dirty="0"/>
          </a:p>
          <a:p>
            <a:pPr marL="0" indent="0">
              <a:buClr>
                <a:srgbClr val="BEFFC3"/>
              </a:buClr>
              <a:buNone/>
            </a:pPr>
            <a:r>
              <a:rPr lang="en-US" altLang="en-US" sz="3600" b="1" dirty="0"/>
              <a:t>I </a:t>
            </a:r>
            <a:r>
              <a:rPr lang="en-US" altLang="en-US" sz="3600" dirty="0" err="1"/>
              <a:t>ntentional</a:t>
            </a:r>
            <a:r>
              <a:rPr lang="en-US" altLang="en-US" sz="3600" dirty="0"/>
              <a:t> Atonement- </a:t>
            </a:r>
          </a:p>
          <a:p>
            <a:pPr marL="914400" lvl="2" indent="0">
              <a:buNone/>
            </a:pPr>
            <a:r>
              <a:rPr lang="en-US" altLang="en-US" sz="1800" i="1" dirty="0"/>
              <a:t>Rom. 3:23-26,  Heb. 5:4, Heb. 5:5, John 5:22, John 5:27, Matt. 28:18</a:t>
            </a:r>
            <a:endParaRPr lang="en-US" altLang="en-US" sz="2800" dirty="0"/>
          </a:p>
          <a:p>
            <a:pPr marL="0" indent="0">
              <a:buClr>
                <a:srgbClr val="BEFFC3"/>
              </a:buClr>
              <a:buNone/>
            </a:pPr>
            <a:r>
              <a:rPr lang="en-US" altLang="en-US" sz="3600" b="1" dirty="0"/>
              <a:t>T</a:t>
            </a:r>
            <a:r>
              <a:rPr lang="en-US" altLang="en-US" sz="3600" dirty="0"/>
              <a:t> </a:t>
            </a:r>
            <a:r>
              <a:rPr lang="en-US" altLang="en-US" sz="3600" dirty="0" err="1"/>
              <a:t>ransformed</a:t>
            </a:r>
            <a:r>
              <a:rPr lang="en-US" altLang="en-US" sz="3600" dirty="0"/>
              <a:t> by Holy Spirit-</a:t>
            </a:r>
          </a:p>
          <a:p>
            <a:pPr marL="914400" lvl="2" indent="0">
              <a:buNone/>
            </a:pPr>
            <a:r>
              <a:rPr lang="en-US" altLang="en-US" dirty="0"/>
              <a:t>1Cor. 2:14, Rom. 5:5, Acts 16:14, Eph. 2:8</a:t>
            </a:r>
          </a:p>
          <a:p>
            <a:pPr marL="0" indent="0">
              <a:buClr>
                <a:srgbClr val="BEFFC3"/>
              </a:buClr>
              <a:buNone/>
            </a:pPr>
            <a:r>
              <a:rPr lang="en-US" altLang="en-US" sz="3600" b="1" dirty="0"/>
              <a:t>H</a:t>
            </a:r>
            <a:r>
              <a:rPr lang="en-US" altLang="en-US" sz="3600" dirty="0"/>
              <a:t> </a:t>
            </a:r>
            <a:r>
              <a:rPr lang="en-US" altLang="en-US" sz="3600" dirty="0" err="1"/>
              <a:t>eld</a:t>
            </a:r>
            <a:r>
              <a:rPr lang="en-US" altLang="en-US" sz="3600" dirty="0"/>
              <a:t> by God-</a:t>
            </a:r>
          </a:p>
          <a:p>
            <a:pPr marL="914400" lvl="2" indent="0">
              <a:buNone/>
            </a:pPr>
            <a:r>
              <a:rPr lang="en-US" altLang="en-US" dirty="0"/>
              <a:t>Rom. 8: 35-39, Philip. 1:6, 1Pet.1:3-5, John 10:24-30</a:t>
            </a:r>
          </a:p>
          <a:p>
            <a:pPr marL="0" indent="0">
              <a:buNone/>
            </a:pPr>
            <a:endParaRPr lang="en-US" sz="1000" dirty="0">
              <a:latin typeface="+mj-l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67070"/>
          <a:stretch/>
        </p:blipFill>
        <p:spPr>
          <a:xfrm>
            <a:off x="0" y="0"/>
            <a:ext cx="4014788" cy="6858000"/>
          </a:xfrm>
          <a:prstGeom prst="rect">
            <a:avLst/>
          </a:prstGeom>
        </p:spPr>
      </p:pic>
    </p:spTree>
    <p:extLst>
      <p:ext uri="{BB962C8B-B14F-4D97-AF65-F5344CB8AC3E}">
        <p14:creationId xmlns:p14="http://schemas.microsoft.com/office/powerpoint/2010/main" val="19365277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3683712" y="0"/>
            <a:ext cx="8177212" cy="498164"/>
          </a:xfrm>
        </p:spPr>
        <p:txBody>
          <a:bodyPr>
            <a:noAutofit/>
          </a:bodyPr>
          <a:lstStyle/>
          <a:p>
            <a:pPr algn="ctr"/>
            <a:br>
              <a:rPr lang="en-US" sz="3600" b="1" u="sng" dirty="0"/>
            </a:br>
            <a:r>
              <a:rPr lang="en-US" sz="3600" b="1" dirty="0"/>
              <a:t> Protestant vs. Catholic (The 5 </a:t>
            </a:r>
            <a:r>
              <a:rPr lang="en-US" sz="3600" b="1" dirty="0" err="1"/>
              <a:t>Sola’s</a:t>
            </a:r>
            <a:r>
              <a:rPr lang="en-US" sz="3600" b="1" dirty="0"/>
              <a:t>)</a:t>
            </a:r>
          </a:p>
        </p:txBody>
      </p:sp>
      <p:sp>
        <p:nvSpPr>
          <p:cNvPr id="3" name="Content Placeholder 2">
            <a:extLst>
              <a:ext uri="{FF2B5EF4-FFF2-40B4-BE49-F238E27FC236}">
                <a16:creationId xmlns:a16="http://schemas.microsoft.com/office/drawing/2014/main" id="{A1648572-E926-664A-A484-6179282B289C}"/>
              </a:ext>
            </a:extLst>
          </p:cNvPr>
          <p:cNvSpPr>
            <a:spLocks noGrp="1"/>
          </p:cNvSpPr>
          <p:nvPr>
            <p:ph idx="1"/>
          </p:nvPr>
        </p:nvSpPr>
        <p:spPr>
          <a:xfrm>
            <a:off x="4014788" y="890785"/>
            <a:ext cx="8177212" cy="5967215"/>
          </a:xfrm>
        </p:spPr>
        <p:txBody>
          <a:bodyPr>
            <a:normAutofit/>
          </a:bodyPr>
          <a:lstStyle/>
          <a:p>
            <a:pPr marL="609600" indent="-609600" algn="ctr">
              <a:buNone/>
            </a:pPr>
            <a:endParaRPr lang="en-US" altLang="en-US" sz="1400" dirty="0">
              <a:solidFill>
                <a:srgbClr val="BEFFC3"/>
              </a:solidFill>
              <a:latin typeface="Trebuchet MS" panose="020B0703020202090204" pitchFamily="34" charset="0"/>
            </a:endParaRPr>
          </a:p>
          <a:p>
            <a:pPr marL="457200" lvl="1" indent="0">
              <a:spcBef>
                <a:spcPts val="1100"/>
              </a:spcBef>
              <a:buNone/>
            </a:pPr>
            <a:r>
              <a:rPr lang="en-US" altLang="en-US" sz="2100" i="1" u="sng" dirty="0"/>
              <a:t>Sola Scriptura</a:t>
            </a:r>
            <a:r>
              <a:rPr lang="en-US" altLang="en-US" sz="2100" dirty="0"/>
              <a:t>: Christ speaking through Scripture as our only rule for faith and practice.  (vs. Christ in scripture AND  church (ecumenical councils)</a:t>
            </a:r>
          </a:p>
          <a:p>
            <a:pPr marL="457200" lvl="1" indent="0">
              <a:spcBef>
                <a:spcPts val="1100"/>
              </a:spcBef>
              <a:buNone/>
            </a:pPr>
            <a:r>
              <a:rPr lang="en-US" altLang="en-US" sz="2100" dirty="0"/>
              <a:t> </a:t>
            </a:r>
            <a:r>
              <a:rPr lang="en-US" altLang="en-US" sz="2100" i="1" u="sng" dirty="0"/>
              <a:t>Sola Fide</a:t>
            </a:r>
            <a:r>
              <a:rPr lang="en-US" altLang="en-US" sz="2100" dirty="0"/>
              <a:t>:  Justification by faith alone vs. faith plus sacraments/works… </a:t>
            </a:r>
            <a:r>
              <a:rPr lang="en-US" altLang="en-US" sz="2100" u="sng" dirty="0"/>
              <a:t>Only</a:t>
            </a:r>
            <a:r>
              <a:rPr lang="en-US" altLang="en-US" sz="2100" dirty="0"/>
              <a:t> by God's grace through faith </a:t>
            </a:r>
            <a:r>
              <a:rPr lang="en-US" altLang="en-US" sz="2100" dirty="0" err="1"/>
              <a:t>aloneare</a:t>
            </a:r>
            <a:r>
              <a:rPr lang="en-US" altLang="en-US" sz="2100" dirty="0"/>
              <a:t> we saved (even as true faith is never alone), not be any works of our own. vs. Grace through the effectual application of it by the sacraments (baptism, mass, penance, </a:t>
            </a:r>
            <a:r>
              <a:rPr lang="en-US" altLang="en-US" sz="2100" dirty="0" err="1"/>
              <a:t>etc</a:t>
            </a:r>
            <a:r>
              <a:rPr lang="en-US" altLang="en-US" sz="2100" dirty="0"/>
              <a:t>) and good works until we are perfectly sanctified, at which time we are justified… thus the need for </a:t>
            </a:r>
            <a:r>
              <a:rPr lang="en-US" altLang="en-US" sz="2100" dirty="0" err="1"/>
              <a:t>pergatory</a:t>
            </a:r>
            <a:r>
              <a:rPr lang="en-US" altLang="en-US" sz="2100" dirty="0"/>
              <a:t>, etc. </a:t>
            </a:r>
          </a:p>
          <a:p>
            <a:pPr marL="457200" lvl="1" indent="0">
              <a:spcBef>
                <a:spcPts val="1100"/>
              </a:spcBef>
              <a:buNone/>
            </a:pPr>
            <a:r>
              <a:rPr lang="en-US" altLang="en-US" sz="2100" i="1" u="sng" dirty="0"/>
              <a:t>Sola </a:t>
            </a:r>
            <a:r>
              <a:rPr lang="en-US" altLang="en-US" sz="2100" i="1" u="sng" dirty="0" err="1"/>
              <a:t>Gracia</a:t>
            </a:r>
            <a:r>
              <a:rPr lang="en-US" altLang="en-US" sz="2100" dirty="0"/>
              <a:t>—salvation, from beginning to end, is entirely God’s work vs. salvation required human cooperation</a:t>
            </a:r>
          </a:p>
          <a:p>
            <a:pPr marL="457200" lvl="1" indent="0">
              <a:spcBef>
                <a:spcPts val="1100"/>
              </a:spcBef>
              <a:buNone/>
            </a:pPr>
            <a:r>
              <a:rPr lang="en-US" altLang="en-US" sz="2100" i="1" u="sng" dirty="0"/>
              <a:t>Sola </a:t>
            </a:r>
            <a:r>
              <a:rPr lang="en-US" altLang="en-US" sz="2100" i="1" u="sng" dirty="0" err="1"/>
              <a:t>Cristus</a:t>
            </a:r>
            <a:r>
              <a:rPr lang="en-US" altLang="en-US" sz="2100" i="1" u="sng" dirty="0"/>
              <a:t>--</a:t>
            </a:r>
            <a:r>
              <a:rPr lang="en-US" altLang="en-US" sz="2100" dirty="0"/>
              <a:t>  Christ alone is the priest of all believers: Our access to God is through Christ alone as the only redeemer of God's people.    (</a:t>
            </a:r>
            <a:r>
              <a:rPr lang="en-US" altLang="en-US" sz="2100" dirty="0" err="1"/>
              <a:t>vs.a</a:t>
            </a:r>
            <a:r>
              <a:rPr lang="en-US" altLang="en-US" sz="2100" dirty="0"/>
              <a:t> human succession of the priesthood)</a:t>
            </a:r>
          </a:p>
          <a:p>
            <a:pPr marL="457200" lvl="1" indent="0">
              <a:spcBef>
                <a:spcPts val="1100"/>
              </a:spcBef>
              <a:buNone/>
            </a:pPr>
            <a:r>
              <a:rPr lang="en-US" altLang="en-US" sz="2100" i="1" u="sng" dirty="0"/>
              <a:t>Sola </a:t>
            </a:r>
            <a:r>
              <a:rPr lang="en-US" altLang="en-US" sz="2100" i="1" u="sng" dirty="0" err="1"/>
              <a:t>Deo</a:t>
            </a:r>
            <a:r>
              <a:rPr lang="en-US" altLang="en-US" sz="2100" i="1" u="sng" dirty="0"/>
              <a:t> Gloria</a:t>
            </a:r>
            <a:r>
              <a:rPr lang="en-US" altLang="en-US" sz="2100" dirty="0"/>
              <a:t>—To God alone is all glory honor and power… Church is a “means” of grace vs. “agent” of grace</a:t>
            </a:r>
          </a:p>
          <a:p>
            <a:pPr marL="0" indent="0">
              <a:buNone/>
            </a:pPr>
            <a:endParaRPr lang="en-US" sz="1000" dirty="0">
              <a:latin typeface="+mj-lt"/>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67070"/>
          <a:stretch/>
        </p:blipFill>
        <p:spPr>
          <a:xfrm>
            <a:off x="0" y="0"/>
            <a:ext cx="4014788" cy="6858000"/>
          </a:xfrm>
          <a:prstGeom prst="rect">
            <a:avLst/>
          </a:prstGeom>
        </p:spPr>
      </p:pic>
    </p:spTree>
    <p:extLst>
      <p:ext uri="{BB962C8B-B14F-4D97-AF65-F5344CB8AC3E}">
        <p14:creationId xmlns:p14="http://schemas.microsoft.com/office/powerpoint/2010/main" val="1218650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643466" y="321734"/>
            <a:ext cx="6891187" cy="1135737"/>
          </a:xfrm>
        </p:spPr>
        <p:txBody>
          <a:bodyPr>
            <a:normAutofit/>
          </a:bodyPr>
          <a:lstStyle/>
          <a:p>
            <a:r>
              <a:rPr lang="en-US" sz="3600" b="1"/>
              <a:t>Historical   Background   of   the   Westminster   Confession</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643467" y="1782981"/>
            <a:ext cx="6891187" cy="4393982"/>
          </a:xfrm>
        </p:spPr>
        <p:txBody>
          <a:bodyPr>
            <a:normAutofit/>
          </a:bodyPr>
          <a:lstStyle/>
          <a:p>
            <a:pPr marL="0" indent="0">
              <a:buNone/>
            </a:pPr>
            <a:r>
              <a:rPr lang="en-US" sz="1900"/>
              <a:t>In   1643   the   English   Parliament   called   an   assembly   of   godly,   scholarly   men   to   write   a   confession   of   faith. This   assembly,   consisting   of   121   ministers   [Beveridge   ,Schaff,      Leith   (citing   Briggs),   DeWitt]   and   30   laymen from   Parliament   and   the   House   of   Lords,   with   two   scribes   or   clerks,   convened   at   Westminster   Abbey   in London.   The   seventeenth   century   English   Puritan,   Richard   Baxter,   remarked   "the   Christian   world,   since   the days   of   the   apostles,   had   never   a   synod   of   more   excellent   divines   (taking   one   thing   with   another)   than   this and   the   Synod   of   Dort.”</a:t>
            </a:r>
          </a:p>
          <a:p>
            <a:pPr marL="0" indent="0">
              <a:buNone/>
            </a:pPr>
            <a:r>
              <a:rPr lang="en-US" sz="1900"/>
              <a:t>The   assembly   met   for   at   least   1,163   sessions   over   a   course   of   five   years.      The   fruit   of   their   labors,   the Westminster   Confession   of   Faith   and   the   Larger   and   Shorter   Catechisms,   came   to   serve   as   the   doctrinal basis   not   only   of   the   Presbyterians   but   also,   with   slight   revisions,   of   early   Congregationalists   and   Baptists.</a:t>
            </a:r>
          </a:p>
          <a:p>
            <a:pPr marL="0" indent="0">
              <a:buNone/>
            </a:pPr>
            <a:endParaRPr lang="en-US" sz="1900">
              <a:latin typeface="+mj-lt"/>
            </a:endParaRPr>
          </a:p>
          <a:p>
            <a:pPr marL="0" indent="0">
              <a:buNone/>
            </a:pPr>
            <a:endParaRPr lang="en-US" sz="1900"/>
          </a:p>
          <a:p>
            <a:pPr marL="0" indent="0">
              <a:buNone/>
            </a:pPr>
            <a:endParaRPr lang="en-US" sz="1900"/>
          </a:p>
          <a:p>
            <a:pPr marL="0" indent="0">
              <a:buNone/>
            </a:pPr>
            <a:endParaRPr lang="en-US" sz="1900"/>
          </a:p>
          <a:p>
            <a:pPr marL="0" indent="0">
              <a:buNone/>
            </a:pPr>
            <a:endParaRPr lang="en-US" sz="1900"/>
          </a:p>
          <a:p>
            <a:pPr marL="0" indent="0">
              <a:buNone/>
            </a:pPr>
            <a:endParaRPr lang="en-US" sz="1900"/>
          </a:p>
          <a:p>
            <a:pPr marL="0" indent="0">
              <a:buNone/>
            </a:pPr>
            <a:endParaRPr lang="en-US" sz="1900"/>
          </a:p>
          <a:p>
            <a:pPr marL="0" indent="0">
              <a:buNone/>
            </a:pPr>
            <a:endParaRPr lang="en-US" sz="1900"/>
          </a:p>
          <a:p>
            <a:pPr marL="0" indent="0">
              <a:buNone/>
            </a:pPr>
            <a:endParaRPr lang="en-US" sz="1900"/>
          </a:p>
          <a:p>
            <a:pPr marL="0" indent="0">
              <a:buNone/>
            </a:pPr>
            <a:endParaRPr lang="en-US" sz="1900"/>
          </a:p>
          <a:p>
            <a:pPr marL="0" indent="0">
              <a:buNone/>
            </a:pPr>
            <a:endParaRPr lang="en-US" sz="1900"/>
          </a:p>
        </p:txBody>
      </p:sp>
      <p:sp>
        <p:nvSpPr>
          <p:cNvPr id="41" name="Isosceles Triangle 4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2181022-BAA8-3A43-8D69-E0FE28C1173D}"/>
              </a:ext>
            </a:extLst>
          </p:cNvPr>
          <p:cNvPicPr>
            <a:picLocks noChangeAspect="1"/>
          </p:cNvPicPr>
          <p:nvPr/>
        </p:nvPicPr>
        <p:blipFill rotWithShape="1">
          <a:blip r:embed="rId2">
            <a:extLst>
              <a:ext uri="{28A0092B-C50C-407E-A947-70E740481C1C}">
                <a14:useLocalDpi xmlns:a14="http://schemas.microsoft.com/office/drawing/2010/main" val="0"/>
              </a:ext>
            </a:extLst>
          </a:blip>
          <a:srcRect t="814" r="2" b="2"/>
          <a:stretch/>
        </p:blipFill>
        <p:spPr>
          <a:xfrm>
            <a:off x="8129873" y="10"/>
            <a:ext cx="4062128" cy="6857990"/>
          </a:xfrm>
          <a:prstGeom prst="rect">
            <a:avLst/>
          </a:prstGeom>
        </p:spPr>
      </p:pic>
      <p:grpSp>
        <p:nvGrpSpPr>
          <p:cNvPr id="45" name="Group 44">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46" name="Rectangle 4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173366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643466" y="321734"/>
            <a:ext cx="6891187" cy="1135737"/>
          </a:xfrm>
        </p:spPr>
        <p:txBody>
          <a:bodyPr>
            <a:normAutofit/>
          </a:bodyPr>
          <a:lstStyle/>
          <a:p>
            <a:r>
              <a:rPr lang="en-US" sz="3600" b="1"/>
              <a:t>The   Accomplishment   of   the   Westminster   Confession Illustrated</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643467" y="1782981"/>
            <a:ext cx="6891187" cy="4393982"/>
          </a:xfrm>
        </p:spPr>
        <p:txBody>
          <a:bodyPr>
            <a:normAutofit/>
          </a:bodyPr>
          <a:lstStyle/>
          <a:p>
            <a:pPr marL="0" indent="0">
              <a:buNone/>
            </a:pPr>
            <a:r>
              <a:rPr lang="en-US" sz="1400">
                <a:latin typeface="+mj-lt"/>
              </a:rPr>
              <a:t>Though   not   infallible,   the   Westminster   Confession   of   Faith   and   Catechisms   are   the   finest   and   most influential   Protestant   doctrinal   standards   ever   composed.      The   Methodist   Advocate   magazine   called   the Westminster   Confession   "the   ablest,   clearest   and   most   comprehensive   system   of   Christian   doctrine   ever framed."      The   late   Dr.   Robert   Strong   called   it   an   "incomparable   summary   of   what   the   Bible   teaches." Scottish   theologian   John   Murray   praised   the   Confession   for   its   "fidelity   to   Scripture,   precision   of   thought and   formulation,   fullness   of   statement,   balanced   proportion   of   emphasis,   studied   economy   of   words,   and effective   exposure   of   error..."   (Collected   Writings,   IV,   p.   260).</a:t>
            </a:r>
          </a:p>
          <a:p>
            <a:pPr marL="0" indent="0">
              <a:buNone/>
            </a:pPr>
            <a:r>
              <a:rPr lang="en-US" sz="1400">
                <a:latin typeface="+mj-lt"/>
              </a:rPr>
              <a:t>Consider,   for   example,   how   carefully   the   Confession   articulates   the   relation   between   the   human   and   divine natures   of   Jesus:      "Two   whole,   perfect,   and   distinct   natures,   the   Godhead   and   manhood,   were   inseparably joined   together   in   one   person,   without   conversion,   composition,   or   confusion.      Which   person   is   very   God and   very   man,   yet   one   Christ,   the   only   mediator   between   God   and   man"   (VIII.2).</a:t>
            </a:r>
          </a:p>
          <a:p>
            <a:pPr marL="0" indent="0">
              <a:buNone/>
            </a:pPr>
            <a:r>
              <a:rPr lang="en-US" sz="1400">
                <a:latin typeface="+mj-lt"/>
              </a:rPr>
              <a:t>If   someone   were   someone   to   come   up   to   you   on   the   street   and   ask   "What   is   God?,”   what   would   you answer?      Where   would   you   begin?   If   you   knew   the   Shorter   Catechism   you   could   reply   without   missing   a beat:   "God   is   a   Spirit,   infinite,   eternal,   and   unchangeable,   in   his   being,   wisdom,   power,   holiness,   justice, goodness,   and   truth."</a:t>
            </a:r>
          </a:p>
          <a:p>
            <a:pPr marL="0" indent="0">
              <a:buNone/>
            </a:pPr>
            <a:endParaRPr lang="en-US" sz="1400">
              <a:latin typeface="+mj-lt"/>
            </a:endParaRPr>
          </a:p>
          <a:p>
            <a:pPr marL="0" indent="0">
              <a:buNone/>
            </a:pPr>
            <a:endParaRPr lang="en-US" sz="1400"/>
          </a:p>
          <a:p>
            <a:pPr marL="0" indent="0">
              <a:buNone/>
            </a:pPr>
            <a:endParaRPr lang="en-US" sz="1400"/>
          </a:p>
          <a:p>
            <a:pPr marL="0" indent="0">
              <a:buNone/>
            </a:pPr>
            <a:endParaRPr lang="en-US" sz="1400"/>
          </a:p>
          <a:p>
            <a:pPr marL="0" indent="0">
              <a:buNone/>
            </a:pPr>
            <a:endParaRPr lang="en-US" sz="1400"/>
          </a:p>
          <a:p>
            <a:pPr marL="0" indent="0">
              <a:buNone/>
            </a:pPr>
            <a:endParaRPr lang="en-US" sz="1400"/>
          </a:p>
          <a:p>
            <a:pPr marL="0" indent="0">
              <a:buNone/>
            </a:pPr>
            <a:endParaRPr lang="en-US" sz="1400"/>
          </a:p>
          <a:p>
            <a:pPr marL="0" indent="0">
              <a:buNone/>
            </a:pPr>
            <a:endParaRPr lang="en-US" sz="1400"/>
          </a:p>
          <a:p>
            <a:pPr marL="0" indent="0">
              <a:buNone/>
            </a:pPr>
            <a:endParaRPr lang="en-US" sz="1400"/>
          </a:p>
          <a:p>
            <a:pPr marL="0" indent="0">
              <a:buNone/>
            </a:pPr>
            <a:endParaRPr lang="en-US" sz="1400"/>
          </a:p>
          <a:p>
            <a:pPr marL="0" indent="0">
              <a:buNone/>
            </a:pPr>
            <a:endParaRPr lang="en-US" sz="1400"/>
          </a:p>
        </p:txBody>
      </p:sp>
      <p:sp>
        <p:nvSpPr>
          <p:cNvPr id="41" name="Isosceles Triangle 4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2181022-BAA8-3A43-8D69-E0FE28C1173D}"/>
              </a:ext>
            </a:extLst>
          </p:cNvPr>
          <p:cNvPicPr>
            <a:picLocks noChangeAspect="1"/>
          </p:cNvPicPr>
          <p:nvPr/>
        </p:nvPicPr>
        <p:blipFill rotWithShape="1">
          <a:blip r:embed="rId2">
            <a:extLst>
              <a:ext uri="{28A0092B-C50C-407E-A947-70E740481C1C}">
                <a14:useLocalDpi xmlns:a14="http://schemas.microsoft.com/office/drawing/2010/main" val="0"/>
              </a:ext>
            </a:extLst>
          </a:blip>
          <a:srcRect t="814" r="2" b="2"/>
          <a:stretch/>
        </p:blipFill>
        <p:spPr>
          <a:xfrm>
            <a:off x="8129873" y="10"/>
            <a:ext cx="4062128" cy="6857990"/>
          </a:xfrm>
          <a:prstGeom prst="rect">
            <a:avLst/>
          </a:prstGeom>
        </p:spPr>
      </p:pic>
      <p:grpSp>
        <p:nvGrpSpPr>
          <p:cNvPr id="45" name="Group 44">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46" name="Rectangle 4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43649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643466" y="321734"/>
            <a:ext cx="6891187" cy="1135737"/>
          </a:xfrm>
        </p:spPr>
        <p:txBody>
          <a:bodyPr>
            <a:normAutofit/>
          </a:bodyPr>
          <a:lstStyle/>
          <a:p>
            <a:r>
              <a:rPr lang="en-US" sz="3600" b="1"/>
              <a:t>Presbyterianism To America</a:t>
            </a:r>
            <a:br>
              <a:rPr lang="en-US" sz="3600" b="1"/>
            </a:br>
            <a:endParaRPr lang="en-US" sz="3600" b="1"/>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643467" y="1782981"/>
            <a:ext cx="6891187" cy="4393982"/>
          </a:xfrm>
        </p:spPr>
        <p:txBody>
          <a:bodyPr>
            <a:normAutofit/>
          </a:bodyPr>
          <a:lstStyle/>
          <a:p>
            <a:pPr marL="0" indent="0">
              <a:spcBef>
                <a:spcPts val="1600"/>
              </a:spcBef>
              <a:buNone/>
            </a:pPr>
            <a:r>
              <a:rPr lang="en-US" sz="2000" b="1">
                <a:latin typeface="+mj-lt"/>
              </a:rPr>
              <a:t>July 1, 1643­- </a:t>
            </a:r>
            <a:r>
              <a:rPr lang="en-US" sz="2000">
                <a:latin typeface="+mj-lt"/>
              </a:rPr>
              <a:t>February 22, 1649 Westminster Assembly and the adoption of the Westminster Confession of Faith­ (“An Anglican Renewal Movement,”  J.I. Packer)</a:t>
            </a:r>
          </a:p>
          <a:p>
            <a:pPr marL="0" indent="0">
              <a:spcBef>
                <a:spcPts val="1600"/>
              </a:spcBef>
              <a:buNone/>
            </a:pPr>
            <a:r>
              <a:rPr lang="en-US" sz="2000" b="1">
                <a:latin typeface="+mj-lt"/>
              </a:rPr>
              <a:t>1705</a:t>
            </a:r>
            <a:r>
              <a:rPr lang="en-US" sz="2000">
                <a:latin typeface="+mj-lt"/>
              </a:rPr>
              <a:t>­ The first Presbytery was formed reflecting the efforts of first Presbyterian church planter, Francis Mackemie.</a:t>
            </a:r>
          </a:p>
          <a:p>
            <a:pPr marL="0" indent="0">
              <a:spcBef>
                <a:spcPts val="1600"/>
              </a:spcBef>
              <a:buNone/>
            </a:pPr>
            <a:r>
              <a:rPr lang="en-US" sz="2000" b="1">
                <a:latin typeface="+mj-lt"/>
              </a:rPr>
              <a:t>1716</a:t>
            </a:r>
            <a:r>
              <a:rPr lang="en-US" sz="2000">
                <a:latin typeface="+mj-lt"/>
              </a:rPr>
              <a:t>­ The first synod, the Synod of Philadelphia,  was formed including the New York Region.</a:t>
            </a:r>
          </a:p>
          <a:p>
            <a:pPr marL="0" indent="0">
              <a:spcBef>
                <a:spcPts val="1600"/>
              </a:spcBef>
              <a:buNone/>
            </a:pPr>
            <a:r>
              <a:rPr lang="en-US" sz="2000" b="1">
                <a:latin typeface="+mj-lt"/>
              </a:rPr>
              <a:t>1729</a:t>
            </a:r>
            <a:r>
              <a:rPr lang="en-US" sz="2000">
                <a:latin typeface="+mj-lt"/>
              </a:rPr>
              <a:t>­ The Adoption Act Synod of New York wherein a slightly revised Westminster Confession of Faith became the American Presbyterian theological Constitution. </a:t>
            </a:r>
          </a:p>
          <a:p>
            <a:pPr marL="0" indent="0">
              <a:spcBef>
                <a:spcPts val="1600"/>
              </a:spcBef>
              <a:buNone/>
            </a:pPr>
            <a:r>
              <a:rPr lang="en-US" sz="2000" b="1">
                <a:latin typeface="+mj-lt"/>
              </a:rPr>
              <a:t>1786</a:t>
            </a:r>
            <a:r>
              <a:rPr lang="en-US" sz="2000">
                <a:latin typeface="+mj-lt"/>
              </a:rPr>
              <a:t>—The First Publishing of Westminster Shorter Catechism in New Haven on behalf of American Presbyterianism. </a:t>
            </a:r>
          </a:p>
          <a:p>
            <a:pPr marL="0" indent="0">
              <a:buNone/>
            </a:pPr>
            <a:endParaRPr lang="en-US" sz="2000">
              <a:latin typeface="+mj-lt"/>
            </a:endParaRPr>
          </a:p>
          <a:p>
            <a:pPr marL="0" indent="0">
              <a:buNone/>
            </a:pPr>
            <a:endParaRPr lang="en-US" sz="2000">
              <a:latin typeface="+mj-lt"/>
            </a:endParaRPr>
          </a:p>
          <a:p>
            <a:pPr marL="0" indent="0">
              <a:buNone/>
            </a:pPr>
            <a:endParaRPr lang="en-US" sz="2000">
              <a:latin typeface="+mj-lt"/>
            </a:endParaRPr>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a:p>
            <a:pPr marL="0" indent="0">
              <a:buNone/>
            </a:pPr>
            <a:endParaRPr lang="en-US" sz="2000"/>
          </a:p>
        </p:txBody>
      </p:sp>
      <p:sp>
        <p:nvSpPr>
          <p:cNvPr id="32" name="Isosceles Triangle 3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2181022-BAA8-3A43-8D69-E0FE28C1173D}"/>
              </a:ext>
            </a:extLst>
          </p:cNvPr>
          <p:cNvPicPr>
            <a:picLocks noChangeAspect="1"/>
          </p:cNvPicPr>
          <p:nvPr/>
        </p:nvPicPr>
        <p:blipFill rotWithShape="1">
          <a:blip r:embed="rId2">
            <a:extLst>
              <a:ext uri="{28A0092B-C50C-407E-A947-70E740481C1C}">
                <a14:useLocalDpi xmlns:a14="http://schemas.microsoft.com/office/drawing/2010/main" val="0"/>
              </a:ext>
            </a:extLst>
          </a:blip>
          <a:srcRect t="814" r="2" b="2"/>
          <a:stretch/>
        </p:blipFill>
        <p:spPr>
          <a:xfrm>
            <a:off x="8129873" y="10"/>
            <a:ext cx="4062128" cy="6857990"/>
          </a:xfrm>
          <a:prstGeom prst="rect">
            <a:avLst/>
          </a:prstGeom>
        </p:spPr>
      </p:pic>
      <p:grpSp>
        <p:nvGrpSpPr>
          <p:cNvPr id="36" name="Group 35">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37" name="Rectangle 3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6834926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0" y="826870"/>
            <a:ext cx="12192000" cy="959890"/>
          </a:xfrm>
        </p:spPr>
        <p:txBody>
          <a:bodyPr>
            <a:normAutofit/>
          </a:bodyPr>
          <a:lstStyle/>
          <a:p>
            <a:pPr algn="ctr"/>
            <a:r>
              <a:rPr lang="en-US" dirty="0">
                <a:solidFill>
                  <a:schemeClr val="bg1"/>
                </a:solidFill>
                <a:latin typeface="Century Gothic" charset="0"/>
                <a:ea typeface="Century Gothic" charset="0"/>
                <a:cs typeface="Century Gothic" charset="0"/>
              </a:rPr>
              <a:t>Presbyterian</a:t>
            </a:r>
            <a:r>
              <a:rPr lang="en-US" i="1" u="sng" dirty="0">
                <a:solidFill>
                  <a:schemeClr val="bg1"/>
                </a:solidFill>
                <a:latin typeface="Century Gothic" charset="0"/>
                <a:ea typeface="Century Gothic" charset="0"/>
                <a:cs typeface="Century Gothic" charset="0"/>
              </a:rPr>
              <a:t>ism</a:t>
            </a:r>
            <a:r>
              <a:rPr lang="en-US" dirty="0">
                <a:solidFill>
                  <a:schemeClr val="bg1"/>
                </a:solidFill>
                <a:latin typeface="Century Gothic" charset="0"/>
                <a:ea typeface="Century Gothic" charset="0"/>
                <a:cs typeface="Century Gothic" charset="0"/>
              </a:rPr>
              <a:t> </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0" y="5230594"/>
            <a:ext cx="12185650" cy="1500187"/>
          </a:xfrm>
        </p:spPr>
        <p:txBody>
          <a:bodyPr>
            <a:normAutofit/>
          </a:bodyPr>
          <a:lstStyle/>
          <a:p>
            <a:pPr algn="ctr"/>
            <a:r>
              <a:rPr lang="en-US" sz="3200" dirty="0">
                <a:solidFill>
                  <a:schemeClr val="bg1"/>
                </a:solidFill>
                <a:latin typeface="Franklin Gothic Book" charset="0"/>
                <a:ea typeface="Franklin Gothic Book" charset="0"/>
                <a:cs typeface="Franklin Gothic Book" charset="0"/>
              </a:rPr>
              <a:t>Distinctive Emphasis In Presbyterian Polity</a:t>
            </a:r>
          </a:p>
        </p:txBody>
      </p:sp>
    </p:spTree>
    <p:extLst>
      <p:ext uri="{BB962C8B-B14F-4D97-AF65-F5344CB8AC3E}">
        <p14:creationId xmlns:p14="http://schemas.microsoft.com/office/powerpoint/2010/main" val="2642833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501514-C0A5-427C-A976-1C1C56EB5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5211206" y="208988"/>
            <a:ext cx="6863883" cy="1346693"/>
          </a:xfrm>
        </p:spPr>
        <p:txBody>
          <a:bodyPr>
            <a:normAutofit/>
          </a:bodyPr>
          <a:lstStyle/>
          <a:p>
            <a:r>
              <a:rPr lang="en-US" sz="2800" b="1" dirty="0"/>
              <a:t>What Makes Presbyterian, Presbyterian? </a:t>
            </a:r>
            <a:br>
              <a:rPr lang="en-US" sz="2800" b="1" dirty="0"/>
            </a:br>
            <a:endParaRPr lang="en-US" sz="2800" b="1" dirty="0"/>
          </a:p>
        </p:txBody>
      </p:sp>
      <p:pic>
        <p:nvPicPr>
          <p:cNvPr id="4" name="Picture 3">
            <a:extLst>
              <a:ext uri="{FF2B5EF4-FFF2-40B4-BE49-F238E27FC236}">
                <a16:creationId xmlns:a16="http://schemas.microsoft.com/office/drawing/2014/main" id="{F2181022-BAA8-3A43-8D69-E0FE28C11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86" y="10"/>
            <a:ext cx="4025603" cy="6857990"/>
          </a:xfrm>
          <a:prstGeom prst="rect">
            <a:avLst/>
          </a:prstGeom>
          <a:effectLst/>
        </p:spPr>
      </p:pic>
      <p:sp>
        <p:nvSpPr>
          <p:cNvPr id="16" name="Rectangle 15">
            <a:extLst>
              <a:ext uri="{FF2B5EF4-FFF2-40B4-BE49-F238E27FC236}">
                <a16:creationId xmlns:a16="http://schemas.microsoft.com/office/drawing/2014/main" id="{95B6D3E4-7D65-47B5-98E5-F37634543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750131" y="1764669"/>
            <a:ext cx="7184570" cy="5093331"/>
          </a:xfrm>
        </p:spPr>
        <p:txBody>
          <a:bodyPr>
            <a:normAutofit/>
          </a:bodyPr>
          <a:lstStyle/>
          <a:p>
            <a:pPr marL="0" indent="0">
              <a:buNone/>
            </a:pPr>
            <a:r>
              <a:rPr lang="en-US" sz="1800" b="1" dirty="0">
                <a:latin typeface="+mj-lt"/>
              </a:rPr>
              <a:t>PCA Book of Church Order, Preface</a:t>
            </a:r>
          </a:p>
          <a:p>
            <a:pPr marL="0" indent="0">
              <a:buNone/>
            </a:pPr>
            <a:r>
              <a:rPr lang="en-US" sz="2000" i="1" dirty="0">
                <a:latin typeface="+mj-lt"/>
              </a:rPr>
              <a:t>Jesus, the </a:t>
            </a:r>
            <a:r>
              <a:rPr lang="en-US" sz="2000" b="1" i="1" u="sng" dirty="0">
                <a:latin typeface="+mj-lt"/>
              </a:rPr>
              <a:t>Mediator</a:t>
            </a:r>
            <a:r>
              <a:rPr lang="en-US" sz="2000" b="1" i="1" dirty="0">
                <a:latin typeface="+mj-lt"/>
              </a:rPr>
              <a:t>,</a:t>
            </a:r>
            <a:r>
              <a:rPr lang="en-US" sz="2000" i="1" dirty="0">
                <a:latin typeface="+mj-lt"/>
              </a:rPr>
              <a:t> the sole Priest, Prophet, King, </a:t>
            </a:r>
            <a:r>
              <a:rPr lang="en-US" sz="2000" i="1" dirty="0" err="1">
                <a:latin typeface="+mj-lt"/>
              </a:rPr>
              <a:t>Saviour</a:t>
            </a:r>
            <a:r>
              <a:rPr lang="en-US" sz="2000" i="1" dirty="0">
                <a:latin typeface="+mj-lt"/>
              </a:rPr>
              <a:t>, and Head of the Church, </a:t>
            </a:r>
            <a:r>
              <a:rPr lang="en-US" sz="2000" b="1" i="1" dirty="0">
                <a:latin typeface="+mj-lt"/>
              </a:rPr>
              <a:t>contains in Himself, by way of eminency</a:t>
            </a:r>
            <a:r>
              <a:rPr lang="en-US" sz="2000" i="1" dirty="0">
                <a:latin typeface="+mj-lt"/>
              </a:rPr>
              <a:t>, all the offices in His Church.</a:t>
            </a:r>
          </a:p>
          <a:p>
            <a:pPr marL="0" indent="0">
              <a:buNone/>
            </a:pPr>
            <a:r>
              <a:rPr lang="en-US" sz="2000" i="1" dirty="0">
                <a:latin typeface="+mj-lt"/>
              </a:rPr>
              <a:t> It  belongs to His Majesty </a:t>
            </a:r>
            <a:r>
              <a:rPr lang="en-US" sz="2000" b="1" i="1" dirty="0">
                <a:latin typeface="+mj-lt"/>
              </a:rPr>
              <a:t>from His throne of glory </a:t>
            </a:r>
            <a:r>
              <a:rPr lang="en-US" sz="2000" i="1" dirty="0">
                <a:latin typeface="+mj-lt"/>
              </a:rPr>
              <a:t>to rule and teach the Church through His Word and Spirit by the ministry of office; thus </a:t>
            </a:r>
            <a:r>
              <a:rPr lang="en-US" sz="2000" b="1" i="1" u="sng" dirty="0">
                <a:latin typeface="+mj-lt"/>
              </a:rPr>
              <a:t>mediately</a:t>
            </a:r>
            <a:r>
              <a:rPr lang="en-US" sz="2000" b="1" i="1" dirty="0">
                <a:latin typeface="+mj-lt"/>
              </a:rPr>
              <a:t> exercising </a:t>
            </a:r>
            <a:r>
              <a:rPr lang="en-US" sz="2000" i="1" dirty="0">
                <a:latin typeface="+mj-lt"/>
              </a:rPr>
              <a:t>His own authority and enforcing His own laws, unto the edification and establishment of His Kingdom.</a:t>
            </a:r>
          </a:p>
          <a:p>
            <a:pPr marL="0" indent="0">
              <a:buNone/>
            </a:pPr>
            <a:r>
              <a:rPr lang="en-US" sz="2000" b="1" i="1" dirty="0">
                <a:latin typeface="+mj-lt"/>
              </a:rPr>
              <a:t>All </a:t>
            </a:r>
            <a:r>
              <a:rPr lang="en-US" sz="2000" i="1" dirty="0">
                <a:latin typeface="+mj-lt"/>
              </a:rPr>
              <a:t>church power, whether exercised by the body in general, or by representation, is </a:t>
            </a:r>
            <a:r>
              <a:rPr lang="en-US" sz="2000" b="1" i="1" dirty="0">
                <a:latin typeface="+mj-lt"/>
              </a:rPr>
              <a:t>only ministerial and declarative </a:t>
            </a:r>
            <a:r>
              <a:rPr lang="en-US" sz="2000" i="1" dirty="0">
                <a:latin typeface="+mj-lt"/>
              </a:rPr>
              <a:t>since the Holy Scriptures are the only rule of faith and practice. </a:t>
            </a:r>
            <a:r>
              <a:rPr lang="en-US" sz="2000" b="1" i="1" dirty="0">
                <a:latin typeface="+mj-lt"/>
              </a:rPr>
              <a:t>No church judicatory may make laws to bind the conscience.</a:t>
            </a:r>
          </a:p>
          <a:p>
            <a:pPr marL="457200" lvl="1" indent="0">
              <a:buNone/>
            </a:pPr>
            <a:r>
              <a:rPr lang="en-US" sz="1600" i="1" dirty="0"/>
              <a:t>You .. members of the household of God..  being joined together, grows into  a holy temple in the Lord In him  you also are being built together  into a dwelling place for God by  the Spirit.     Eph 2:18-22</a:t>
            </a:r>
          </a:p>
          <a:p>
            <a:pPr marL="457200" lvl="1" indent="0">
              <a:buNone/>
            </a:pPr>
            <a:r>
              <a:rPr lang="en-US" sz="1600" i="1" dirty="0"/>
              <a:t>He who descended is the one who also  ascended  far above all the heavens, that he might  fill all things.) Eph 4:10</a:t>
            </a:r>
          </a:p>
          <a:p>
            <a:pPr marL="0" indent="0">
              <a:buNone/>
            </a:pPr>
            <a:endParaRPr lang="en-US" sz="2200" b="1" i="1" dirty="0"/>
          </a:p>
          <a:p>
            <a:pPr marL="0" indent="0">
              <a:buNone/>
            </a:pPr>
            <a:endParaRPr lang="en-US" sz="22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p:txBody>
      </p:sp>
      <p:sp>
        <p:nvSpPr>
          <p:cNvPr id="5" name="TextBox 4">
            <a:extLst>
              <a:ext uri="{FF2B5EF4-FFF2-40B4-BE49-F238E27FC236}">
                <a16:creationId xmlns:a16="http://schemas.microsoft.com/office/drawing/2014/main" id="{DF32A52E-3DCA-0F4F-8AA0-AF1C4F2CA3DB}"/>
              </a:ext>
            </a:extLst>
          </p:cNvPr>
          <p:cNvSpPr txBox="1"/>
          <p:nvPr/>
        </p:nvSpPr>
        <p:spPr>
          <a:xfrm>
            <a:off x="6417806" y="1094016"/>
            <a:ext cx="4256102" cy="523220"/>
          </a:xfrm>
          <a:prstGeom prst="rect">
            <a:avLst/>
          </a:prstGeom>
          <a:noFill/>
        </p:spPr>
        <p:txBody>
          <a:bodyPr wrap="none" rtlCol="0">
            <a:spAutoFit/>
          </a:bodyPr>
          <a:lstStyle/>
          <a:p>
            <a:pPr>
              <a:spcAft>
                <a:spcPts val="600"/>
              </a:spcAft>
            </a:pPr>
            <a:r>
              <a:rPr lang="en-US" sz="2400" b="1" dirty="0">
                <a:latin typeface="+mj-lt"/>
              </a:rPr>
              <a:t>1. </a:t>
            </a:r>
            <a:r>
              <a:rPr lang="en-US" sz="2800" b="1" dirty="0">
                <a:latin typeface="+mj-lt"/>
              </a:rPr>
              <a:t>Mediatorial Body of Christ</a:t>
            </a:r>
            <a:endParaRPr lang="en-US" sz="2400" b="1" dirty="0">
              <a:latin typeface="+mj-lt"/>
            </a:endParaRPr>
          </a:p>
        </p:txBody>
      </p:sp>
    </p:spTree>
    <p:extLst>
      <p:ext uri="{BB962C8B-B14F-4D97-AF65-F5344CB8AC3E}">
        <p14:creationId xmlns:p14="http://schemas.microsoft.com/office/powerpoint/2010/main" val="12422669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501514-C0A5-427C-A976-1C1C56EB5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5253422" y="376661"/>
            <a:ext cx="5850442" cy="855423"/>
          </a:xfrm>
        </p:spPr>
        <p:txBody>
          <a:bodyPr>
            <a:normAutofit fontScale="90000"/>
          </a:bodyPr>
          <a:lstStyle/>
          <a:p>
            <a:r>
              <a:rPr lang="en-US" sz="2800" b="1"/>
              <a:t>What Makes Presbyterian, Presbyterian? </a:t>
            </a:r>
            <a:br>
              <a:rPr lang="en-US" sz="2800" b="1"/>
            </a:br>
            <a:br>
              <a:rPr lang="en-US" sz="2800" b="1"/>
            </a:br>
            <a:endParaRPr lang="en-US" sz="2800" b="1"/>
          </a:p>
        </p:txBody>
      </p:sp>
      <p:pic>
        <p:nvPicPr>
          <p:cNvPr id="4" name="Picture 3">
            <a:extLst>
              <a:ext uri="{FF2B5EF4-FFF2-40B4-BE49-F238E27FC236}">
                <a16:creationId xmlns:a16="http://schemas.microsoft.com/office/drawing/2014/main" id="{F2181022-BAA8-3A43-8D69-E0FE28C11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94" y="10"/>
            <a:ext cx="4025603" cy="6857990"/>
          </a:xfrm>
          <a:prstGeom prst="rect">
            <a:avLst/>
          </a:prstGeom>
          <a:effectLst/>
        </p:spPr>
      </p:pic>
      <p:sp>
        <p:nvSpPr>
          <p:cNvPr id="16" name="Rectangle 15">
            <a:extLst>
              <a:ext uri="{FF2B5EF4-FFF2-40B4-BE49-F238E27FC236}">
                <a16:creationId xmlns:a16="http://schemas.microsoft.com/office/drawing/2014/main" id="{95B6D3E4-7D65-47B5-98E5-F37634543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170627" y="2259960"/>
            <a:ext cx="7868564" cy="4690373"/>
          </a:xfrm>
        </p:spPr>
        <p:txBody>
          <a:bodyPr>
            <a:normAutofit/>
          </a:bodyPr>
          <a:lstStyle/>
          <a:p>
            <a:pPr lvl="1">
              <a:spcBef>
                <a:spcPts val="1200"/>
              </a:spcBef>
            </a:pPr>
            <a:r>
              <a:rPr lang="en-US" sz="2000" b="1" i="1" dirty="0">
                <a:latin typeface="+mj-lt"/>
              </a:rPr>
              <a:t>Patriarchal Era: Ex. 3:16</a:t>
            </a:r>
            <a:r>
              <a:rPr lang="en-US" sz="2000" i="1" dirty="0">
                <a:latin typeface="+mj-lt"/>
              </a:rPr>
              <a:t>  Go and  </a:t>
            </a:r>
            <a:r>
              <a:rPr lang="en-US" sz="2000" b="1" u="sng" dirty="0">
                <a:latin typeface="+mj-lt"/>
              </a:rPr>
              <a:t>gather the elde</a:t>
            </a:r>
            <a:r>
              <a:rPr lang="en-US" sz="2000" u="sng" dirty="0">
                <a:latin typeface="+mj-lt"/>
              </a:rPr>
              <a:t>r</a:t>
            </a:r>
            <a:r>
              <a:rPr lang="en-US" sz="2000" i="1" dirty="0">
                <a:latin typeface="+mj-lt"/>
              </a:rPr>
              <a:t>s of Israel together and say to them, ‘The LORD, the God of your fathers, the God of Abraham, of Isaac, and of Jacob, has appeared to me, saying, … </a:t>
            </a:r>
            <a:endParaRPr lang="en-US" sz="2000" dirty="0">
              <a:latin typeface="+mj-lt"/>
            </a:endParaRPr>
          </a:p>
          <a:p>
            <a:pPr lvl="1">
              <a:spcBef>
                <a:spcPts val="1200"/>
              </a:spcBef>
            </a:pPr>
            <a:r>
              <a:rPr lang="en-US" sz="2000" b="1" i="1" dirty="0">
                <a:latin typeface="+mj-lt"/>
              </a:rPr>
              <a:t>Mosaic Era: Deut. 1:11-18</a:t>
            </a:r>
            <a:r>
              <a:rPr lang="en-US" sz="2000" i="1" dirty="0">
                <a:latin typeface="+mj-lt"/>
              </a:rPr>
              <a:t>:  May the LORD, the God of your fathers, make you a thousand times as many as you are and bless you,  as he has promised you!  </a:t>
            </a:r>
            <a:r>
              <a:rPr lang="en-US" sz="2000" b="1" i="1" dirty="0">
                <a:latin typeface="+mj-lt"/>
              </a:rPr>
              <a:t>12</a:t>
            </a:r>
            <a:r>
              <a:rPr lang="en-US" sz="2000" i="1" dirty="0">
                <a:latin typeface="+mj-lt"/>
              </a:rPr>
              <a:t>  How can I bear by myself the weight and burden of you and your strife?  </a:t>
            </a:r>
            <a:r>
              <a:rPr lang="en-US" sz="2000" b="1" i="1" dirty="0">
                <a:latin typeface="+mj-lt"/>
              </a:rPr>
              <a:t>13</a:t>
            </a:r>
            <a:r>
              <a:rPr lang="en-US" sz="2000" i="1" dirty="0">
                <a:latin typeface="+mj-lt"/>
              </a:rPr>
              <a:t>  </a:t>
            </a:r>
            <a:r>
              <a:rPr lang="en-US" sz="2000" i="1" u="sng" dirty="0">
                <a:latin typeface="+mj-lt"/>
              </a:rPr>
              <a:t>Choose for your tribes wise, understanding, and experienced men, and I will appoint them as your heads.. </a:t>
            </a:r>
            <a:r>
              <a:rPr lang="en-US" sz="1800" b="1" i="1" dirty="0">
                <a:latin typeface="+mj-lt"/>
              </a:rPr>
              <a:t>15</a:t>
            </a:r>
            <a:r>
              <a:rPr lang="en-US" sz="1800" i="1" dirty="0">
                <a:latin typeface="+mj-lt"/>
              </a:rPr>
              <a:t> So I took the heads of your tribes, wise and experienced men,  and set them as heads over you, commanders of thousands, commanders of hundreds, commanders of fifties, commanders of tens, and officers, throughout your tribes. </a:t>
            </a:r>
          </a:p>
          <a:p>
            <a:pPr lvl="1">
              <a:spcBef>
                <a:spcPts val="1200"/>
              </a:spcBef>
            </a:pPr>
            <a:r>
              <a:rPr lang="en-US" sz="2000" b="1" dirty="0">
                <a:latin typeface="+mj-lt"/>
              </a:rPr>
              <a:t>Era of the Kings:  </a:t>
            </a:r>
            <a:r>
              <a:rPr lang="en-US" sz="2000" dirty="0">
                <a:latin typeface="+mj-lt"/>
              </a:rPr>
              <a:t>Elders still function during administration of the Kings. (</a:t>
            </a:r>
            <a:r>
              <a:rPr lang="en-US" sz="2000" b="1" dirty="0">
                <a:latin typeface="+mj-lt"/>
              </a:rPr>
              <a:t>1 Sam.16:4, 2 Kings 19:2</a:t>
            </a:r>
            <a:endParaRPr lang="en-US" sz="2000" dirty="0">
              <a:latin typeface="+mj-lt"/>
            </a:endParaRPr>
          </a:p>
          <a:p>
            <a:pPr lvl="1">
              <a:spcBef>
                <a:spcPts val="1200"/>
              </a:spcBef>
            </a:pPr>
            <a:r>
              <a:rPr lang="en-US" sz="2000" b="1" dirty="0">
                <a:latin typeface="+mj-lt"/>
              </a:rPr>
              <a:t>Prophetic Era</a:t>
            </a:r>
            <a:r>
              <a:rPr lang="en-US" sz="2000" dirty="0">
                <a:latin typeface="+mj-lt"/>
              </a:rPr>
              <a:t>:  (Ezekiel 8:1; 14:1; 20:1-2; Ezra 5:5-9; 6:7-8</a:t>
            </a:r>
          </a:p>
          <a:p>
            <a:pPr marL="0" indent="0">
              <a:spcBef>
                <a:spcPts val="1200"/>
              </a:spcBef>
              <a:buNone/>
            </a:pPr>
            <a:endParaRPr lang="en-US" sz="1700" b="1" i="1"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p:txBody>
      </p:sp>
      <p:sp>
        <p:nvSpPr>
          <p:cNvPr id="8" name="TextBox 7">
            <a:extLst>
              <a:ext uri="{FF2B5EF4-FFF2-40B4-BE49-F238E27FC236}">
                <a16:creationId xmlns:a16="http://schemas.microsoft.com/office/drawing/2014/main" id="{1E28B828-EEE1-794D-BD54-B9BA7585ED89}"/>
              </a:ext>
            </a:extLst>
          </p:cNvPr>
          <p:cNvSpPr txBox="1"/>
          <p:nvPr/>
        </p:nvSpPr>
        <p:spPr>
          <a:xfrm>
            <a:off x="3918857" y="804372"/>
            <a:ext cx="8372104" cy="1200329"/>
          </a:xfrm>
          <a:prstGeom prst="rect">
            <a:avLst/>
          </a:prstGeom>
          <a:noFill/>
        </p:spPr>
        <p:txBody>
          <a:bodyPr wrap="square" rtlCol="0">
            <a:spAutoFit/>
          </a:bodyPr>
          <a:lstStyle/>
          <a:p>
            <a:pPr algn="ctr"/>
            <a:r>
              <a:rPr lang="en-US" sz="2400" b="1" dirty="0">
                <a:latin typeface="+mj-lt"/>
              </a:rPr>
              <a:t>2. Government By Two Classes of Elders </a:t>
            </a:r>
          </a:p>
          <a:p>
            <a:pPr algn="ctr"/>
            <a:r>
              <a:rPr lang="en-US" sz="2000" b="1" dirty="0">
                <a:latin typeface="+mj-lt"/>
              </a:rPr>
              <a:t>(Levitical Priesthood/Elders)</a:t>
            </a:r>
            <a:endParaRPr lang="en-US" sz="2400" b="1" dirty="0">
              <a:latin typeface="+mj-lt"/>
            </a:endParaRPr>
          </a:p>
          <a:p>
            <a:pPr algn="ctr"/>
            <a:r>
              <a:rPr lang="en-US" sz="2800" b="1" dirty="0">
                <a:latin typeface="+mj-lt"/>
              </a:rPr>
              <a:t>OT Witness </a:t>
            </a:r>
          </a:p>
        </p:txBody>
      </p:sp>
    </p:spTree>
    <p:extLst>
      <p:ext uri="{BB962C8B-B14F-4D97-AF65-F5344CB8AC3E}">
        <p14:creationId xmlns:p14="http://schemas.microsoft.com/office/powerpoint/2010/main" val="40457584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501514-C0A5-427C-A976-1C1C56EB5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5253422" y="376661"/>
            <a:ext cx="5850442" cy="855423"/>
          </a:xfrm>
        </p:spPr>
        <p:txBody>
          <a:bodyPr>
            <a:normAutofit fontScale="90000"/>
          </a:bodyPr>
          <a:lstStyle/>
          <a:p>
            <a:r>
              <a:rPr lang="en-US" sz="2800" b="1"/>
              <a:t>What Makes Presbyterian, Presbyterian? </a:t>
            </a:r>
            <a:br>
              <a:rPr lang="en-US" sz="2800" b="1"/>
            </a:br>
            <a:br>
              <a:rPr lang="en-US" sz="2800" b="1"/>
            </a:br>
            <a:endParaRPr lang="en-US" sz="2800" b="1"/>
          </a:p>
        </p:txBody>
      </p:sp>
      <p:pic>
        <p:nvPicPr>
          <p:cNvPr id="4" name="Picture 3">
            <a:extLst>
              <a:ext uri="{FF2B5EF4-FFF2-40B4-BE49-F238E27FC236}">
                <a16:creationId xmlns:a16="http://schemas.microsoft.com/office/drawing/2014/main" id="{F2181022-BAA8-3A43-8D69-E0FE28C11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94" y="10"/>
            <a:ext cx="4025603" cy="6857990"/>
          </a:xfrm>
          <a:prstGeom prst="rect">
            <a:avLst/>
          </a:prstGeom>
          <a:effectLst/>
        </p:spPr>
      </p:pic>
      <p:sp>
        <p:nvSpPr>
          <p:cNvPr id="16" name="Rectangle 15">
            <a:extLst>
              <a:ext uri="{FF2B5EF4-FFF2-40B4-BE49-F238E27FC236}">
                <a16:creationId xmlns:a16="http://schemas.microsoft.com/office/drawing/2014/main" id="{95B6D3E4-7D65-47B5-98E5-F37634543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165592" y="2391960"/>
            <a:ext cx="7868564" cy="4690373"/>
          </a:xfrm>
        </p:spPr>
        <p:txBody>
          <a:bodyPr>
            <a:normAutofit/>
          </a:bodyPr>
          <a:lstStyle/>
          <a:p>
            <a:pPr marL="0" lvl="0" indent="0">
              <a:buNone/>
            </a:pPr>
            <a:r>
              <a:rPr lang="en-US" sz="2000" b="1" dirty="0">
                <a:latin typeface="+mj-lt"/>
              </a:rPr>
              <a:t>Acts 14:23 </a:t>
            </a:r>
            <a:r>
              <a:rPr lang="en-US" sz="2000" dirty="0">
                <a:latin typeface="+mj-lt"/>
              </a:rPr>
              <a:t>And when they had  appointed  </a:t>
            </a:r>
            <a:r>
              <a:rPr lang="en-US" sz="2000" u="sng" dirty="0">
                <a:latin typeface="+mj-lt"/>
              </a:rPr>
              <a:t>elders</a:t>
            </a:r>
            <a:r>
              <a:rPr lang="en-US" sz="2000" dirty="0">
                <a:latin typeface="+mj-lt"/>
              </a:rPr>
              <a:t> for them in every church, with prayer and fasting  they committed them to the Lord in whom they had believed.</a:t>
            </a:r>
          </a:p>
          <a:p>
            <a:pPr marL="0" lvl="0" indent="0">
              <a:buNone/>
            </a:pPr>
            <a:r>
              <a:rPr lang="en-US" sz="2000" b="1" dirty="0">
                <a:latin typeface="+mj-lt"/>
              </a:rPr>
              <a:t>1 Tim. 3:1  </a:t>
            </a:r>
            <a:r>
              <a:rPr lang="en-US" sz="2000" dirty="0">
                <a:latin typeface="+mj-lt"/>
              </a:rPr>
              <a:t> The saying is  trustworthy: If anyone aspires to  the office of </a:t>
            </a:r>
            <a:r>
              <a:rPr lang="en-US" sz="2000" i="1" u="sng" dirty="0">
                <a:latin typeface="+mj-lt"/>
              </a:rPr>
              <a:t>Bishop (</a:t>
            </a:r>
            <a:r>
              <a:rPr lang="en-US" sz="2000" i="1" u="sng" dirty="0" err="1">
                <a:latin typeface="+mj-lt"/>
              </a:rPr>
              <a:t>episkopo</a:t>
            </a:r>
            <a:r>
              <a:rPr lang="en-US" sz="2000" i="1" u="sng" dirty="0">
                <a:latin typeface="+mj-lt"/>
              </a:rPr>
              <a:t>)</a:t>
            </a:r>
            <a:r>
              <a:rPr lang="en-US" sz="2000" dirty="0">
                <a:latin typeface="+mj-lt"/>
              </a:rPr>
              <a:t> he desires a noble task</a:t>
            </a:r>
          </a:p>
          <a:p>
            <a:pPr marL="0" lvl="0" indent="0">
              <a:buNone/>
            </a:pPr>
            <a:r>
              <a:rPr lang="en-US" sz="2000" b="1" dirty="0">
                <a:latin typeface="+mj-lt"/>
              </a:rPr>
              <a:t>1Tim. 3:8    </a:t>
            </a:r>
            <a:r>
              <a:rPr lang="en-US" sz="2000" u="sng" dirty="0">
                <a:latin typeface="+mj-lt"/>
              </a:rPr>
              <a:t>Deacons</a:t>
            </a:r>
            <a:r>
              <a:rPr lang="en-US" sz="2000" dirty="0">
                <a:latin typeface="+mj-lt"/>
              </a:rPr>
              <a:t> </a:t>
            </a:r>
            <a:r>
              <a:rPr lang="en-US" sz="2000" u="sng" dirty="0">
                <a:latin typeface="+mj-lt"/>
              </a:rPr>
              <a:t>likewise</a:t>
            </a:r>
            <a:r>
              <a:rPr lang="en-US" sz="2000" dirty="0">
                <a:latin typeface="+mj-lt"/>
              </a:rPr>
              <a:t> must be…</a:t>
            </a:r>
          </a:p>
          <a:p>
            <a:pPr marL="0" lvl="0" indent="0">
              <a:buNone/>
            </a:pPr>
            <a:r>
              <a:rPr lang="en-US" sz="2000" b="1" dirty="0">
                <a:latin typeface="+mj-lt"/>
              </a:rPr>
              <a:t>1Tim. 5:17   </a:t>
            </a:r>
            <a:r>
              <a:rPr lang="en-US" sz="2000" dirty="0">
                <a:latin typeface="+mj-lt"/>
              </a:rPr>
              <a:t>Let the </a:t>
            </a:r>
            <a:r>
              <a:rPr lang="en-US" sz="2000" u="sng" dirty="0">
                <a:latin typeface="+mj-lt"/>
              </a:rPr>
              <a:t>elders</a:t>
            </a:r>
            <a:r>
              <a:rPr lang="en-US" sz="2000" dirty="0">
                <a:latin typeface="+mj-lt"/>
              </a:rPr>
              <a:t>  who rule well be considered worthy of  double honor</a:t>
            </a:r>
            <a:r>
              <a:rPr lang="en-US" sz="2000" u="sng" dirty="0">
                <a:latin typeface="+mj-lt"/>
              </a:rPr>
              <a:t>, especially those who labor in preaching and teaching.</a:t>
            </a:r>
            <a:r>
              <a:rPr lang="en-US" sz="2000" dirty="0">
                <a:latin typeface="+mj-lt"/>
              </a:rPr>
              <a:t> </a:t>
            </a:r>
          </a:p>
          <a:p>
            <a:pPr marL="0" lvl="0" indent="0">
              <a:buNone/>
            </a:pPr>
            <a:r>
              <a:rPr lang="en-US" sz="2000" b="1" dirty="0">
                <a:latin typeface="+mj-lt"/>
              </a:rPr>
              <a:t>Phil. 1:1  </a:t>
            </a:r>
            <a:r>
              <a:rPr lang="en-US" sz="2000" dirty="0">
                <a:latin typeface="+mj-lt"/>
              </a:rPr>
              <a:t>Paul and Timothy, servants  of Christ Jesus, To all the  saints in Christ Jesus who are at Philippi, with the  overseers  and  deacons…</a:t>
            </a:r>
          </a:p>
          <a:p>
            <a:pPr marL="457200" lvl="1" indent="0">
              <a:buNone/>
            </a:pPr>
            <a:r>
              <a:rPr lang="en-US" sz="1600" dirty="0"/>
              <a:t>The Proper and essential distinction between the two systems is the assertion by Episcopalians and the denial by Presbyterians of Scriptural warrant for a third order of ordinary and permanent office-bearers in the Church above presbyters and deacons, having exclusively in their hands the "power of ordination" and the "power of jurisdiction."  (James Bannerman, Church of </a:t>
            </a:r>
            <a:r>
              <a:rPr lang="en-US" sz="1600" dirty="0" err="1"/>
              <a:t>Godf</a:t>
            </a:r>
            <a:r>
              <a:rPr lang="en-US" sz="1600" dirty="0"/>
              <a:t>, Vol.2, p.263-4)</a:t>
            </a:r>
            <a:endParaRPr lang="en-US" sz="1600" dirty="0">
              <a:latin typeface="+mj-lt"/>
            </a:endParaRPr>
          </a:p>
          <a:p>
            <a:pPr marL="0" lvl="0" indent="0">
              <a:buNone/>
            </a:pPr>
            <a:endParaRPr lang="en-US" sz="2000" dirty="0">
              <a:latin typeface="+mj-lt"/>
            </a:endParaRPr>
          </a:p>
          <a:p>
            <a:pPr marL="0" lvl="0" indent="0">
              <a:buNone/>
            </a:pPr>
            <a:endParaRPr lang="en-US" sz="2000" dirty="0">
              <a:latin typeface="+mj-lt"/>
            </a:endParaRPr>
          </a:p>
          <a:p>
            <a:pPr marL="0" lvl="0" indent="0">
              <a:buNone/>
            </a:pPr>
            <a:endParaRPr lang="en-US" sz="2000" dirty="0">
              <a:latin typeface="+mj-lt"/>
            </a:endParaRPr>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p:txBody>
      </p:sp>
      <p:sp>
        <p:nvSpPr>
          <p:cNvPr id="8" name="TextBox 7">
            <a:extLst>
              <a:ext uri="{FF2B5EF4-FFF2-40B4-BE49-F238E27FC236}">
                <a16:creationId xmlns:a16="http://schemas.microsoft.com/office/drawing/2014/main" id="{1E28B828-EEE1-794D-BD54-B9BA7585ED89}"/>
              </a:ext>
            </a:extLst>
          </p:cNvPr>
          <p:cNvSpPr txBox="1"/>
          <p:nvPr/>
        </p:nvSpPr>
        <p:spPr>
          <a:xfrm>
            <a:off x="3741593" y="963683"/>
            <a:ext cx="8308768" cy="1631216"/>
          </a:xfrm>
          <a:prstGeom prst="rect">
            <a:avLst/>
          </a:prstGeom>
          <a:noFill/>
        </p:spPr>
        <p:txBody>
          <a:bodyPr wrap="square" rtlCol="0">
            <a:spAutoFit/>
          </a:bodyPr>
          <a:lstStyle/>
          <a:p>
            <a:pPr algn="ctr"/>
            <a:r>
              <a:rPr lang="en-US" sz="2400" b="1">
                <a:latin typeface="+mj-lt"/>
              </a:rPr>
              <a:t>2. Government By Two Classes of Elders </a:t>
            </a:r>
          </a:p>
          <a:p>
            <a:pPr algn="ctr"/>
            <a:r>
              <a:rPr lang="en-US" sz="2400" b="1">
                <a:latin typeface="+mj-lt"/>
              </a:rPr>
              <a:t>(Pastor/Deacon-Elders)</a:t>
            </a:r>
          </a:p>
          <a:p>
            <a:pPr algn="ctr"/>
            <a:r>
              <a:rPr lang="en-US" sz="3200" b="1">
                <a:latin typeface="+mj-lt"/>
              </a:rPr>
              <a:t>NT Witness </a:t>
            </a:r>
          </a:p>
          <a:p>
            <a:pPr algn="ctr"/>
            <a:endParaRPr lang="en-US" sz="2000" b="1">
              <a:latin typeface="+mj-lt"/>
            </a:endParaRPr>
          </a:p>
        </p:txBody>
      </p:sp>
    </p:spTree>
    <p:extLst>
      <p:ext uri="{BB962C8B-B14F-4D97-AF65-F5344CB8AC3E}">
        <p14:creationId xmlns:p14="http://schemas.microsoft.com/office/powerpoint/2010/main" val="2085883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4609" r="12673"/>
          <a:stretch/>
        </p:blipFill>
        <p:spPr>
          <a:xfrm>
            <a:off x="0" y="0"/>
            <a:ext cx="3989005" cy="6858000"/>
          </a:xfrm>
          <a:prstGeom prst="rect">
            <a:avLst/>
          </a:prstGeom>
        </p:spPr>
      </p:pic>
      <p:sp>
        <p:nvSpPr>
          <p:cNvPr id="2" name="TextBox 1">
            <a:extLst>
              <a:ext uri="{FF2B5EF4-FFF2-40B4-BE49-F238E27FC236}">
                <a16:creationId xmlns:a16="http://schemas.microsoft.com/office/drawing/2014/main" id="{F237C8B8-794B-AE41-9A0C-718F23957C17}"/>
              </a:ext>
            </a:extLst>
          </p:cNvPr>
          <p:cNvSpPr txBox="1"/>
          <p:nvPr/>
        </p:nvSpPr>
        <p:spPr>
          <a:xfrm>
            <a:off x="4031848" y="400711"/>
            <a:ext cx="969067" cy="8063746"/>
          </a:xfrm>
          <a:prstGeom prst="rect">
            <a:avLst/>
          </a:prstGeom>
          <a:noFill/>
        </p:spPr>
        <p:txBody>
          <a:bodyPr wrap="square" rtlCol="0">
            <a:spAutoFit/>
          </a:bodyPr>
          <a:lstStyle/>
          <a:p>
            <a:r>
              <a:rPr lang="en-US" sz="1700" dirty="0">
                <a:latin typeface="Arial" panose="020B0604020202020204" pitchFamily="34" charset="0"/>
                <a:cs typeface="Arial" panose="020B0604020202020204" pitchFamily="34" charset="0"/>
              </a:rPr>
              <a:t>‘96-’97</a:t>
            </a: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r>
              <a:rPr lang="en-US" sz="1700" dirty="0">
                <a:latin typeface="Arial" panose="020B0604020202020204" pitchFamily="34" charset="0"/>
                <a:cs typeface="Arial" panose="020B0604020202020204" pitchFamily="34" charset="0"/>
              </a:rPr>
              <a:t>1998</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id="{98685EC8-DA46-D241-B40E-10A040259791}"/>
              </a:ext>
            </a:extLst>
          </p:cNvPr>
          <p:cNvSpPr txBox="1"/>
          <p:nvPr/>
        </p:nvSpPr>
        <p:spPr>
          <a:xfrm>
            <a:off x="5043758" y="400711"/>
            <a:ext cx="6600132" cy="8848576"/>
          </a:xfrm>
          <a:prstGeom prst="rect">
            <a:avLst/>
          </a:prstGeom>
          <a:noFill/>
        </p:spPr>
        <p:txBody>
          <a:bodyPr wrap="square" rtlCol="0">
            <a:spAutoFit/>
          </a:bodyPr>
          <a:lstStyle/>
          <a:p>
            <a:r>
              <a:rPr lang="en-US" sz="1700" dirty="0">
                <a:latin typeface="Arial" panose="020B0604020202020204" pitchFamily="34" charset="0"/>
                <a:cs typeface="Arial" panose="020B0604020202020204" pitchFamily="34" charset="0"/>
              </a:rPr>
              <a:t>Committed to planting a first church prior to purchasing a building, plans were laid with Yale Divinity Student and CPC intern, Mel </a:t>
            </a:r>
            <a:r>
              <a:rPr lang="en-US" sz="1700" dirty="0" err="1">
                <a:latin typeface="Arial" panose="020B0604020202020204" pitchFamily="34" charset="0"/>
                <a:cs typeface="Arial" panose="020B0604020202020204" pitchFamily="34" charset="0"/>
              </a:rPr>
              <a:t>Sensenig</a:t>
            </a:r>
            <a:r>
              <a:rPr lang="en-US" sz="1700">
                <a:latin typeface="Arial" panose="020B0604020202020204" pitchFamily="34" charset="0"/>
                <a:cs typeface="Arial" panose="020B0604020202020204" pitchFamily="34" charset="0"/>
              </a:rPr>
              <a:t>, toward planting a daughter church in downtown Providence R.I. in the Fall of 1997 paving the way to a 2</a:t>
            </a:r>
            <a:r>
              <a:rPr lang="en-US" sz="1700" baseline="30000">
                <a:latin typeface="Arial" panose="020B0604020202020204" pitchFamily="34" charset="0"/>
                <a:cs typeface="Arial" panose="020B0604020202020204" pitchFamily="34" charset="0"/>
              </a:rPr>
              <a:t>nd</a:t>
            </a:r>
            <a:r>
              <a:rPr lang="en-US" sz="1700">
                <a:latin typeface="Arial" panose="020B0604020202020204" pitchFamily="34" charset="0"/>
                <a:cs typeface="Arial" panose="020B0604020202020204" pitchFamily="34" charset="0"/>
              </a:rPr>
              <a:t> church plant in Danbury Ct August 2005. </a:t>
            </a: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r>
              <a:rPr lang="en-US" sz="1700">
                <a:latin typeface="Arial" panose="020B0604020202020204" pitchFamily="34" charset="0"/>
                <a:cs typeface="Arial" panose="020B0604020202020204" pitchFamily="34" charset="0"/>
              </a:rPr>
              <a:t>Moved worship to the Marquand Chapel at the Yale Divinity School the summer of 1998  having outgrown NMS, grew to approx. 200. </a:t>
            </a:r>
          </a:p>
          <a:p>
            <a:endParaRPr lang="en-US" sz="1700">
              <a:latin typeface="Arial" panose="020B0604020202020204" pitchFamily="34" charset="0"/>
              <a:cs typeface="Arial" panose="020B0604020202020204" pitchFamily="34" charset="0"/>
            </a:endParaRPr>
          </a:p>
          <a:p>
            <a:endParaRPr lang="en-US" sz="1700">
              <a:latin typeface="Arial" panose="020B0604020202020204" pitchFamily="34" charset="0"/>
              <a:cs typeface="Arial" panose="020B0604020202020204" pitchFamily="34" charset="0"/>
            </a:endParaRPr>
          </a:p>
          <a:p>
            <a:endParaRPr lang="en-US"/>
          </a:p>
          <a:p>
            <a:endParaRPr lang="en-US"/>
          </a:p>
          <a:p>
            <a:endParaRPr lang="en-US"/>
          </a:p>
          <a:p>
            <a:endParaRPr lang="en-US"/>
          </a:p>
          <a:p>
            <a:endParaRPr lang="en-US"/>
          </a:p>
          <a:p>
            <a:endParaRPr lang="en-US"/>
          </a:p>
          <a:p>
            <a:endParaRPr lang="en-US"/>
          </a:p>
          <a:p>
            <a:endParaRPr lang="en-US"/>
          </a:p>
        </p:txBody>
      </p:sp>
      <p:pic>
        <p:nvPicPr>
          <p:cNvPr id="5" name="Picture 4">
            <a:extLst>
              <a:ext uri="{FF2B5EF4-FFF2-40B4-BE49-F238E27FC236}">
                <a16:creationId xmlns:a16="http://schemas.microsoft.com/office/drawing/2014/main" id="{AB93F1B3-52BC-9649-91AC-27F7B62A3810}"/>
              </a:ext>
            </a:extLst>
          </p:cNvPr>
          <p:cNvPicPr>
            <a:picLocks noChangeAspect="1"/>
          </p:cNvPicPr>
          <p:nvPr/>
        </p:nvPicPr>
        <p:blipFill>
          <a:blip r:embed="rId3"/>
          <a:stretch>
            <a:fillRect/>
          </a:stretch>
        </p:blipFill>
        <p:spPr>
          <a:xfrm>
            <a:off x="8343824" y="2316098"/>
            <a:ext cx="3506800" cy="2508901"/>
          </a:xfrm>
          <a:prstGeom prst="rect">
            <a:avLst/>
          </a:prstGeom>
        </p:spPr>
      </p:pic>
      <p:sp>
        <p:nvSpPr>
          <p:cNvPr id="7" name="TextBox 6">
            <a:extLst>
              <a:ext uri="{FF2B5EF4-FFF2-40B4-BE49-F238E27FC236}">
                <a16:creationId xmlns:a16="http://schemas.microsoft.com/office/drawing/2014/main" id="{D49C45B8-8DF2-2445-B7C8-B35DF4D202E7}"/>
              </a:ext>
            </a:extLst>
          </p:cNvPr>
          <p:cNvSpPr txBox="1"/>
          <p:nvPr/>
        </p:nvSpPr>
        <p:spPr>
          <a:xfrm>
            <a:off x="8582292" y="4828146"/>
            <a:ext cx="2869597" cy="523220"/>
          </a:xfrm>
          <a:prstGeom prst="rect">
            <a:avLst/>
          </a:prstGeom>
          <a:noFill/>
        </p:spPr>
        <p:txBody>
          <a:bodyPr wrap="square" rtlCol="0">
            <a:spAutoFit/>
          </a:bodyPr>
          <a:lstStyle/>
          <a:p>
            <a:r>
              <a:rPr lang="en-US" sz="1400"/>
              <a:t>The Commissioning of Danbury Church Planter David Hutchinson</a:t>
            </a:r>
          </a:p>
        </p:txBody>
      </p:sp>
      <p:pic>
        <p:nvPicPr>
          <p:cNvPr id="9" name="Picture 8">
            <a:extLst>
              <a:ext uri="{FF2B5EF4-FFF2-40B4-BE49-F238E27FC236}">
                <a16:creationId xmlns:a16="http://schemas.microsoft.com/office/drawing/2014/main" id="{7944E82A-9D96-C448-B7F4-24D2305F3E20}"/>
              </a:ext>
            </a:extLst>
          </p:cNvPr>
          <p:cNvPicPr>
            <a:picLocks noChangeAspect="1"/>
          </p:cNvPicPr>
          <p:nvPr/>
        </p:nvPicPr>
        <p:blipFill>
          <a:blip r:embed="rId4"/>
          <a:stretch>
            <a:fillRect/>
          </a:stretch>
        </p:blipFill>
        <p:spPr>
          <a:xfrm>
            <a:off x="4889098" y="2316098"/>
            <a:ext cx="3246002" cy="2508901"/>
          </a:xfrm>
          <a:prstGeom prst="rect">
            <a:avLst/>
          </a:prstGeom>
        </p:spPr>
      </p:pic>
      <p:sp>
        <p:nvSpPr>
          <p:cNvPr id="10" name="TextBox 9">
            <a:extLst>
              <a:ext uri="{FF2B5EF4-FFF2-40B4-BE49-F238E27FC236}">
                <a16:creationId xmlns:a16="http://schemas.microsoft.com/office/drawing/2014/main" id="{A2E3755D-F0A2-1D4C-B424-FDEDA6B1457E}"/>
              </a:ext>
            </a:extLst>
          </p:cNvPr>
          <p:cNvSpPr txBox="1"/>
          <p:nvPr/>
        </p:nvSpPr>
        <p:spPr>
          <a:xfrm>
            <a:off x="5000915" y="4828146"/>
            <a:ext cx="3389376" cy="523220"/>
          </a:xfrm>
          <a:prstGeom prst="rect">
            <a:avLst/>
          </a:prstGeom>
          <a:noFill/>
        </p:spPr>
        <p:txBody>
          <a:bodyPr wrap="square" rtlCol="0">
            <a:spAutoFit/>
          </a:bodyPr>
          <a:lstStyle/>
          <a:p>
            <a:r>
              <a:rPr lang="en-US" sz="1400"/>
              <a:t>The Ordination of Providence RI Church Planter Mel </a:t>
            </a:r>
            <a:r>
              <a:rPr lang="en-US" sz="1400" err="1"/>
              <a:t>Sensenig</a:t>
            </a:r>
            <a:endParaRPr lang="en-US" sz="1400"/>
          </a:p>
        </p:txBody>
      </p:sp>
    </p:spTree>
    <p:extLst>
      <p:ext uri="{BB962C8B-B14F-4D97-AF65-F5344CB8AC3E}">
        <p14:creationId xmlns:p14="http://schemas.microsoft.com/office/powerpoint/2010/main" val="21111261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501514-C0A5-427C-A976-1C1C56EB5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751690" y="450669"/>
            <a:ext cx="5850442" cy="655027"/>
          </a:xfrm>
        </p:spPr>
        <p:txBody>
          <a:bodyPr>
            <a:normAutofit fontScale="90000"/>
          </a:bodyPr>
          <a:lstStyle/>
          <a:p>
            <a:r>
              <a:rPr lang="en-US" sz="2800" b="1"/>
              <a:t>What Makes Presbyterian, Presbyterian?</a:t>
            </a:r>
            <a:br>
              <a:rPr lang="en-US" sz="2800" b="1"/>
            </a:br>
            <a:br>
              <a:rPr lang="en-US" sz="2800" b="1"/>
            </a:br>
            <a:br>
              <a:rPr lang="en-US" sz="2800" b="1"/>
            </a:br>
            <a:endParaRPr lang="en-US" sz="2800" b="1"/>
          </a:p>
        </p:txBody>
      </p:sp>
      <p:pic>
        <p:nvPicPr>
          <p:cNvPr id="4" name="Picture 3">
            <a:extLst>
              <a:ext uri="{FF2B5EF4-FFF2-40B4-BE49-F238E27FC236}">
                <a16:creationId xmlns:a16="http://schemas.microsoft.com/office/drawing/2014/main" id="{F2181022-BAA8-3A43-8D69-E0FE28C11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86" y="10"/>
            <a:ext cx="4025603" cy="6857990"/>
          </a:xfrm>
          <a:prstGeom prst="rect">
            <a:avLst/>
          </a:prstGeom>
          <a:effectLst/>
        </p:spPr>
      </p:pic>
      <p:sp>
        <p:nvSpPr>
          <p:cNvPr id="16" name="Rectangle 15">
            <a:extLst>
              <a:ext uri="{FF2B5EF4-FFF2-40B4-BE49-F238E27FC236}">
                <a16:creationId xmlns:a16="http://schemas.microsoft.com/office/drawing/2014/main" id="{95B6D3E4-7D65-47B5-98E5-F37634543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335492" y="891540"/>
            <a:ext cx="7856202" cy="5966460"/>
          </a:xfrm>
        </p:spPr>
        <p:txBody>
          <a:bodyPr>
            <a:normAutofit fontScale="92500" lnSpcReduction="10000"/>
          </a:bodyPr>
          <a:lstStyle/>
          <a:p>
            <a:pPr marL="0" lvl="0" indent="0" algn="ctr">
              <a:buNone/>
            </a:pPr>
            <a:r>
              <a:rPr lang="en-US" sz="2400" b="1" dirty="0">
                <a:latin typeface="+mj-lt"/>
              </a:rPr>
              <a:t>3. Organically Connected to Other Churches (Presbytery)  </a:t>
            </a:r>
          </a:p>
          <a:p>
            <a:pPr marL="0" indent="0">
              <a:buNone/>
            </a:pPr>
            <a:r>
              <a:rPr lang="en-US" sz="2600" dirty="0"/>
              <a:t>Questions that demonstrate local government within a jurisdictional/organic  connection with other churches.</a:t>
            </a:r>
          </a:p>
          <a:p>
            <a:pPr marL="457200" lvl="1" indent="0">
              <a:buNone/>
            </a:pPr>
            <a:r>
              <a:rPr lang="en-US" sz="2200" b="1" dirty="0"/>
              <a:t>1.</a:t>
            </a:r>
            <a:r>
              <a:rPr lang="en-US" sz="2200" dirty="0"/>
              <a:t> Biblically, are doctrinal matters local or general?  Acts 15.  Does the church at Antioch settle the issue of the status of Gentiles in the NT church, or is this issue settled by a general council? </a:t>
            </a:r>
          </a:p>
          <a:p>
            <a:pPr marL="457200" lvl="1" indent="0">
              <a:buNone/>
            </a:pPr>
            <a:r>
              <a:rPr lang="en-US" sz="2200" b="1" dirty="0"/>
              <a:t>2.</a:t>
            </a:r>
            <a:r>
              <a:rPr lang="en-US" sz="2200" dirty="0"/>
              <a:t> Biblically, are disciplinary matters local or general?  1 Cor. 5.  Does Paul remove the sinning individual from Corinth, or does he require the Corinthians to remove him?</a:t>
            </a:r>
          </a:p>
          <a:p>
            <a:pPr marL="457200" lvl="1" indent="0">
              <a:buNone/>
            </a:pPr>
            <a:r>
              <a:rPr lang="en-US" sz="2200" b="1" dirty="0"/>
              <a:t>3.</a:t>
            </a:r>
            <a:r>
              <a:rPr lang="en-US" sz="2200" dirty="0"/>
              <a:t>  Biblically, are diaconal matters local or general?  1 Cor. 16.  Are the saints at Galatia and Corinth responsible for the relief of saints at Jerusalem, or is such relief the responsibility of the Jerusalem saints?</a:t>
            </a:r>
          </a:p>
          <a:p>
            <a:pPr marL="457200" lvl="1" indent="0">
              <a:buNone/>
            </a:pPr>
            <a:r>
              <a:rPr lang="en-US" sz="2200" b="1" dirty="0"/>
              <a:t>4.</a:t>
            </a:r>
            <a:r>
              <a:rPr lang="en-US" sz="2200" dirty="0"/>
              <a:t> Biblically, are missionary matters local or general?  2 Cor. 8.  Did the Macedonians’ gift to Paul contribute to “ministering to the saints” only in Macedonia or elsewhere as well, and does Paul exhort the Corinthians to abound in this grace also?  Similarly, did the Philippians contribute to Paul’s sustenance as a minister only while he was in </a:t>
            </a:r>
            <a:r>
              <a:rPr lang="en-US" sz="2200" dirty="0" err="1"/>
              <a:t>Phillipi</a:t>
            </a:r>
            <a:r>
              <a:rPr lang="en-US" sz="2200" dirty="0"/>
              <a:t>, or when he was in Thessalonica also (Phil. 4)?</a:t>
            </a:r>
          </a:p>
          <a:p>
            <a:pPr marL="457200" lvl="1" indent="0">
              <a:buNone/>
            </a:pPr>
            <a:r>
              <a:rPr lang="en-US" sz="2200" b="1" dirty="0"/>
              <a:t>5.</a:t>
            </a:r>
            <a:r>
              <a:rPr lang="en-US" sz="2200" dirty="0"/>
              <a:t> Is the church of Corinth a single congregation or a presbytery according to Paul's application of the word "church" in 1 Cor.16:19 and 1 Cor.1:2?</a:t>
            </a:r>
          </a:p>
          <a:p>
            <a:pPr marL="0" indent="0">
              <a:buNone/>
            </a:pPr>
            <a:endParaRPr lang="en-US" sz="19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p:txBody>
      </p:sp>
    </p:spTree>
    <p:extLst>
      <p:ext uri="{BB962C8B-B14F-4D97-AF65-F5344CB8AC3E}">
        <p14:creationId xmlns:p14="http://schemas.microsoft.com/office/powerpoint/2010/main" val="16581254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501514-C0A5-427C-A976-1C1C56EB5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630977" y="464751"/>
            <a:ext cx="5850442" cy="655027"/>
          </a:xfrm>
        </p:spPr>
        <p:txBody>
          <a:bodyPr>
            <a:normAutofit fontScale="90000"/>
          </a:bodyPr>
          <a:lstStyle/>
          <a:p>
            <a:r>
              <a:rPr lang="en-US" sz="2800" b="1"/>
              <a:t>What Makes Presbyterian, Presbyterian?</a:t>
            </a:r>
            <a:br>
              <a:rPr lang="en-US" sz="2800" b="1"/>
            </a:br>
            <a:br>
              <a:rPr lang="en-US" sz="2800" b="1"/>
            </a:br>
            <a:endParaRPr lang="en-US" sz="2800" b="1"/>
          </a:p>
        </p:txBody>
      </p:sp>
      <p:pic>
        <p:nvPicPr>
          <p:cNvPr id="4" name="Picture 3">
            <a:extLst>
              <a:ext uri="{FF2B5EF4-FFF2-40B4-BE49-F238E27FC236}">
                <a16:creationId xmlns:a16="http://schemas.microsoft.com/office/drawing/2014/main" id="{F2181022-BAA8-3A43-8D69-E0FE28C11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86" y="10"/>
            <a:ext cx="4025603" cy="6857990"/>
          </a:xfrm>
          <a:prstGeom prst="rect">
            <a:avLst/>
          </a:prstGeom>
          <a:effectLst/>
        </p:spPr>
      </p:pic>
      <p:sp>
        <p:nvSpPr>
          <p:cNvPr id="16" name="Rectangle 15">
            <a:extLst>
              <a:ext uri="{FF2B5EF4-FFF2-40B4-BE49-F238E27FC236}">
                <a16:creationId xmlns:a16="http://schemas.microsoft.com/office/drawing/2014/main" id="{95B6D3E4-7D65-47B5-98E5-F37634543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436918" y="1033153"/>
            <a:ext cx="7401295" cy="5824847"/>
          </a:xfrm>
        </p:spPr>
        <p:txBody>
          <a:bodyPr>
            <a:normAutofit fontScale="77500" lnSpcReduction="20000"/>
          </a:bodyPr>
          <a:lstStyle/>
          <a:p>
            <a:pPr marL="0" lvl="0" indent="0" algn="ctr">
              <a:buNone/>
            </a:pPr>
            <a:r>
              <a:rPr lang="en-US" b="1" dirty="0">
                <a:latin typeface="+mj-lt"/>
              </a:rPr>
              <a:t>Compared: </a:t>
            </a:r>
            <a:r>
              <a:rPr lang="en-US" sz="2000" b="1" dirty="0">
                <a:latin typeface="+mj-lt"/>
              </a:rPr>
              <a:t> </a:t>
            </a:r>
          </a:p>
          <a:p>
            <a:pPr marL="342900" indent="-342900">
              <a:buAutoNum type="arabicPeriod"/>
            </a:pPr>
            <a:r>
              <a:rPr lang="en-US" sz="3300" b="1" dirty="0"/>
              <a:t>Prelacy: </a:t>
            </a:r>
            <a:r>
              <a:rPr lang="en-US" sz="3300" dirty="0"/>
              <a:t>administered by archbishops, bishops, deans, archdeacons and other ecclesiastical offices on a hierarchical system by </a:t>
            </a:r>
            <a:r>
              <a:rPr lang="en-US" sz="3300" b="1" dirty="0"/>
              <a:t>hierarchical</a:t>
            </a:r>
            <a:r>
              <a:rPr lang="en-US" sz="3300" dirty="0"/>
              <a:t> appointment vs. representative or congregational determined offices. All things are general.(Roman Catholic, Episcopal, Greek Orthodox, Methodist)</a:t>
            </a:r>
          </a:p>
          <a:p>
            <a:pPr marL="342900" indent="-342900">
              <a:buAutoNum type="arabicPeriod"/>
            </a:pPr>
            <a:r>
              <a:rPr lang="en-US" sz="3300" dirty="0"/>
              <a:t> </a:t>
            </a:r>
            <a:r>
              <a:rPr lang="en-US" sz="3300" b="1" dirty="0"/>
              <a:t>Independency:</a:t>
            </a:r>
            <a:r>
              <a:rPr lang="en-US" sz="3300" dirty="0"/>
              <a:t> Each </a:t>
            </a:r>
            <a:r>
              <a:rPr lang="en-US" sz="3300" b="1" dirty="0"/>
              <a:t>separate</a:t>
            </a:r>
            <a:r>
              <a:rPr lang="en-US" sz="3300" dirty="0"/>
              <a:t> congregation is under Christ subject to no external jurisdiction. All things are local.  Congregational Independency (Baptist, Congregationalism) Representative Independency (Reformed Baptist)</a:t>
            </a:r>
          </a:p>
          <a:p>
            <a:pPr marL="342900" indent="-342900">
              <a:buAutoNum type="arabicPeriod"/>
            </a:pPr>
            <a:r>
              <a:rPr lang="en-US" sz="3300" b="1" dirty="0"/>
              <a:t>Presbyterianism:</a:t>
            </a:r>
            <a:r>
              <a:rPr lang="en-US" sz="3300" dirty="0"/>
              <a:t> </a:t>
            </a:r>
            <a:r>
              <a:rPr lang="en-US" sz="3300" b="1" i="1" dirty="0"/>
              <a:t>Representative</a:t>
            </a:r>
            <a:r>
              <a:rPr lang="en-US" sz="3300" b="1" dirty="0"/>
              <a:t> </a:t>
            </a:r>
            <a:r>
              <a:rPr lang="en-US" sz="3300" dirty="0"/>
              <a:t>government that enjoy jurisdictional/ecclesiastical </a:t>
            </a:r>
            <a:r>
              <a:rPr lang="en-US" sz="3300" b="1" dirty="0"/>
              <a:t>connectedness </a:t>
            </a:r>
            <a:r>
              <a:rPr lang="en-US" sz="3300" dirty="0"/>
              <a:t>to other churches within same denomination. Some things are originally local; some are general. Even originally local matters may become general, through review, complaint, or appeal.</a:t>
            </a:r>
            <a:endParaRPr lang="en-US" sz="1700" dirty="0"/>
          </a:p>
          <a:p>
            <a:pPr marL="0" indent="0">
              <a:buNone/>
            </a:pPr>
            <a:r>
              <a:rPr lang="en-US" sz="1700" dirty="0"/>
              <a:t>3. </a:t>
            </a:r>
          </a:p>
        </p:txBody>
      </p:sp>
    </p:spTree>
    <p:extLst>
      <p:ext uri="{BB962C8B-B14F-4D97-AF65-F5344CB8AC3E}">
        <p14:creationId xmlns:p14="http://schemas.microsoft.com/office/powerpoint/2010/main" val="18081295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501514-C0A5-427C-A976-1C1C56EB5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328289" y="891540"/>
            <a:ext cx="7863405" cy="214156"/>
          </a:xfrm>
        </p:spPr>
        <p:txBody>
          <a:bodyPr>
            <a:normAutofit fontScale="90000"/>
          </a:bodyPr>
          <a:lstStyle/>
          <a:p>
            <a:r>
              <a:rPr lang="en-US" sz="2400" b="1" dirty="0"/>
              <a:t>What Distinguishes Presbyterian From Other Two Historic Forms?? </a:t>
            </a:r>
            <a:br>
              <a:rPr lang="en-US" sz="3200" b="1" dirty="0"/>
            </a:br>
            <a:br>
              <a:rPr lang="en-US" sz="2800" b="1" dirty="0"/>
            </a:br>
            <a:br>
              <a:rPr lang="en-US" sz="2800" b="1" dirty="0"/>
            </a:br>
            <a:endParaRPr lang="en-US" sz="2800" b="1" dirty="0"/>
          </a:p>
        </p:txBody>
      </p:sp>
      <p:pic>
        <p:nvPicPr>
          <p:cNvPr id="4" name="Picture 3">
            <a:extLst>
              <a:ext uri="{FF2B5EF4-FFF2-40B4-BE49-F238E27FC236}">
                <a16:creationId xmlns:a16="http://schemas.microsoft.com/office/drawing/2014/main" id="{F2181022-BAA8-3A43-8D69-E0FE28C11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86" y="10"/>
            <a:ext cx="4025603" cy="6857990"/>
          </a:xfrm>
          <a:prstGeom prst="rect">
            <a:avLst/>
          </a:prstGeom>
          <a:effectLst/>
        </p:spPr>
      </p:pic>
      <p:sp>
        <p:nvSpPr>
          <p:cNvPr id="16" name="Rectangle 15">
            <a:extLst>
              <a:ext uri="{FF2B5EF4-FFF2-40B4-BE49-F238E27FC236}">
                <a16:creationId xmlns:a16="http://schemas.microsoft.com/office/drawing/2014/main" id="{95B6D3E4-7D65-47B5-98E5-F37634543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335492" y="891540"/>
            <a:ext cx="8097973" cy="5410704"/>
          </a:xfrm>
        </p:spPr>
        <p:txBody>
          <a:bodyPr>
            <a:normAutofit lnSpcReduction="10000"/>
          </a:bodyPr>
          <a:lstStyle/>
          <a:p>
            <a:pPr marL="0" lvl="0" indent="0" algn="ctr">
              <a:buNone/>
            </a:pPr>
            <a:r>
              <a:rPr lang="en-US" sz="2400" b="1" dirty="0">
                <a:latin typeface="+mj-lt"/>
              </a:rPr>
              <a:t>4. Heavenly Epi-Center </a:t>
            </a:r>
          </a:p>
          <a:p>
            <a:pPr marL="0" lvl="0" indent="0" algn="ctr">
              <a:buNone/>
            </a:pPr>
            <a:r>
              <a:rPr lang="en-US" sz="2400" b="1" dirty="0">
                <a:latin typeface="+mj-lt"/>
              </a:rPr>
              <a:t>With Earthly Multi-Form Congregations</a:t>
            </a:r>
          </a:p>
          <a:p>
            <a:pPr marL="0" lvl="0" indent="0" algn="ctr">
              <a:buNone/>
            </a:pPr>
            <a:r>
              <a:rPr lang="en-US" sz="2400" dirty="0">
                <a:latin typeface="+mj-lt"/>
              </a:rPr>
              <a:t>(Elements/Forms)</a:t>
            </a:r>
            <a:endParaRPr lang="en-US" sz="1700" dirty="0"/>
          </a:p>
          <a:p>
            <a:pPr marL="0" indent="0">
              <a:buNone/>
            </a:pPr>
            <a:r>
              <a:rPr lang="en-US" sz="2000" dirty="0"/>
              <a:t>The organic concept of the church that appears in the New Testament has made a particularly deep mark upon the Presbyterian mind. Presbyterian polity does not stand against the centralized Catholicism of rom and the decentralized independency of congregationalism as a mediating way. Rather it present not by one earthly hierarchical center nor by many earthly congregational centers, but by a heavenly center that requires multiform earthly manifestations. Earthly assemblies do not define gu5 manifest the nature and the center of the church. </a:t>
            </a:r>
          </a:p>
          <a:p>
            <a:pPr marL="0" indent="0" algn="r">
              <a:buNone/>
            </a:pPr>
            <a:r>
              <a:rPr lang="en-US" sz="1800" dirty="0"/>
              <a:t>Edmund </a:t>
            </a:r>
            <a:r>
              <a:rPr lang="en-US" sz="1800" dirty="0" err="1"/>
              <a:t>Clowney</a:t>
            </a:r>
            <a:r>
              <a:rPr lang="en-US" sz="1800" dirty="0"/>
              <a:t>, </a:t>
            </a:r>
            <a:r>
              <a:rPr lang="en-US" sz="1800" u="sng" dirty="0"/>
              <a:t>Distinctive Emphasis In </a:t>
            </a:r>
            <a:r>
              <a:rPr lang="en-US" sz="1800" u="sng" dirty="0" err="1"/>
              <a:t>PresbyterianChurch</a:t>
            </a:r>
            <a:r>
              <a:rPr lang="en-US" sz="1800" u="sng" dirty="0"/>
              <a:t>  Polity</a:t>
            </a:r>
          </a:p>
          <a:p>
            <a:pPr marL="0" indent="0" algn="r">
              <a:buNone/>
            </a:pPr>
            <a:endParaRPr lang="en-US" sz="1000" u="sng" dirty="0"/>
          </a:p>
          <a:p>
            <a:pPr marL="0" indent="0">
              <a:buNone/>
            </a:pPr>
            <a:r>
              <a:rPr lang="en-US" sz="1800" u="sng" dirty="0"/>
              <a:t>Heavenly Center– Globalism-</a:t>
            </a:r>
            <a:r>
              <a:rPr lang="en-US" sz="1800" dirty="0"/>
              <a:t>- Universal Elements of Faith and Practice: as regulated by good and necessary inference from Scripture-- heaven to earth</a:t>
            </a:r>
          </a:p>
          <a:p>
            <a:pPr marL="0" indent="0">
              <a:buNone/>
            </a:pPr>
            <a:r>
              <a:rPr lang="en-US" sz="1800" u="sng" dirty="0"/>
              <a:t>Earthly </a:t>
            </a:r>
            <a:r>
              <a:rPr lang="en-US" sz="1800" u="sng" dirty="0" err="1"/>
              <a:t>Mult</a:t>
            </a:r>
            <a:r>
              <a:rPr lang="en-US" sz="1800" u="sng" dirty="0"/>
              <a:t>-Form-- Localism– </a:t>
            </a:r>
            <a:r>
              <a:rPr lang="en-US" sz="1800" dirty="0"/>
              <a:t>Particular Forms as Directed (not regulated)  By Scripture (not contrary to) by the light of nature and common circumstances.  </a:t>
            </a:r>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p:txBody>
      </p:sp>
    </p:spTree>
    <p:extLst>
      <p:ext uri="{BB962C8B-B14F-4D97-AF65-F5344CB8AC3E}">
        <p14:creationId xmlns:p14="http://schemas.microsoft.com/office/powerpoint/2010/main" val="36847285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501514-C0A5-427C-A976-1C1C56EB5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509370" y="450669"/>
            <a:ext cx="7682324" cy="655027"/>
          </a:xfrm>
        </p:spPr>
        <p:txBody>
          <a:bodyPr>
            <a:normAutofit fontScale="90000"/>
          </a:bodyPr>
          <a:lstStyle/>
          <a:p>
            <a:r>
              <a:rPr lang="en-US" sz="2400" b="1" dirty="0"/>
              <a:t>What Distinguishes Presbyterian From Other Two Historic Forms?? </a:t>
            </a:r>
            <a:br>
              <a:rPr lang="en-US" sz="2800" b="1" dirty="0"/>
            </a:br>
            <a:br>
              <a:rPr lang="en-US" sz="2800" b="1" dirty="0"/>
            </a:br>
            <a:endParaRPr lang="en-US" sz="2800" b="1" dirty="0"/>
          </a:p>
        </p:txBody>
      </p:sp>
      <p:pic>
        <p:nvPicPr>
          <p:cNvPr id="4" name="Picture 3">
            <a:extLst>
              <a:ext uri="{FF2B5EF4-FFF2-40B4-BE49-F238E27FC236}">
                <a16:creationId xmlns:a16="http://schemas.microsoft.com/office/drawing/2014/main" id="{F2181022-BAA8-3A43-8D69-E0FE28C117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686" y="10"/>
            <a:ext cx="4025603" cy="6857990"/>
          </a:xfrm>
          <a:prstGeom prst="rect">
            <a:avLst/>
          </a:prstGeom>
          <a:effectLst/>
        </p:spPr>
      </p:pic>
      <p:sp>
        <p:nvSpPr>
          <p:cNvPr id="16" name="Rectangle 15">
            <a:extLst>
              <a:ext uri="{FF2B5EF4-FFF2-40B4-BE49-F238E27FC236}">
                <a16:creationId xmlns:a16="http://schemas.microsoft.com/office/drawing/2014/main" id="{95B6D3E4-7D65-47B5-98E5-F37634543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362349" y="891540"/>
            <a:ext cx="7829345" cy="6643793"/>
          </a:xfrm>
        </p:spPr>
        <p:txBody>
          <a:bodyPr>
            <a:normAutofit lnSpcReduction="10000"/>
          </a:bodyPr>
          <a:lstStyle/>
          <a:p>
            <a:pPr marL="0" lvl="0" indent="0" algn="ctr">
              <a:buNone/>
            </a:pPr>
            <a:r>
              <a:rPr lang="en-US" sz="2400" b="1" dirty="0">
                <a:latin typeface="+mj-lt"/>
              </a:rPr>
              <a:t>5. The Regulative Principle</a:t>
            </a:r>
          </a:p>
          <a:p>
            <a:pPr marL="0" indent="0">
              <a:buNone/>
            </a:pPr>
            <a:r>
              <a:rPr lang="en-US" sz="1800" i="1" dirty="0">
                <a:latin typeface="+mj-lt"/>
              </a:rPr>
              <a:t>The regulative principle is predicated upon 3 very important </a:t>
            </a:r>
            <a:r>
              <a:rPr lang="en-US" sz="1800" i="1" dirty="0" err="1">
                <a:latin typeface="+mj-lt"/>
              </a:rPr>
              <a:t>reformational</a:t>
            </a:r>
            <a:r>
              <a:rPr lang="en-US" sz="1800" i="1" dirty="0">
                <a:latin typeface="+mj-lt"/>
              </a:rPr>
              <a:t> affirmation: </a:t>
            </a:r>
          </a:p>
          <a:p>
            <a:pPr marL="342900" indent="-342900">
              <a:buAutoNum type="arabicParenR"/>
            </a:pPr>
            <a:r>
              <a:rPr lang="en-US" sz="1800" b="1" i="1" dirty="0">
                <a:latin typeface="+mj-lt"/>
              </a:rPr>
              <a:t>The Exclusive Lordship of Jesus Christ </a:t>
            </a:r>
            <a:r>
              <a:rPr lang="en-US" sz="1800" i="1" dirty="0">
                <a:latin typeface="+mj-lt"/>
              </a:rPr>
              <a:t>as Head over all thing related  to the church. </a:t>
            </a:r>
          </a:p>
          <a:p>
            <a:pPr marL="457200" lvl="1" indent="0">
              <a:buNone/>
            </a:pPr>
            <a:r>
              <a:rPr lang="en-US" sz="1600" dirty="0">
                <a:latin typeface="+mj-lt"/>
              </a:rPr>
              <a:t>Eph 1:22 And </a:t>
            </a:r>
            <a:r>
              <a:rPr lang="en-US" sz="1600" i="1" dirty="0">
                <a:latin typeface="+mj-lt"/>
              </a:rPr>
              <a:t> </a:t>
            </a:r>
            <a:r>
              <a:rPr lang="en-US" sz="1600" dirty="0">
                <a:latin typeface="+mj-lt"/>
              </a:rPr>
              <a:t>he put all things under his feet and gave him as </a:t>
            </a:r>
            <a:r>
              <a:rPr lang="en-US" sz="1600" i="1" dirty="0">
                <a:latin typeface="+mj-lt"/>
              </a:rPr>
              <a:t> </a:t>
            </a:r>
            <a:r>
              <a:rPr lang="en-US" sz="1600" dirty="0">
                <a:latin typeface="+mj-lt"/>
              </a:rPr>
              <a:t>head over all things to the church, 23 </a:t>
            </a:r>
            <a:r>
              <a:rPr lang="en-US" sz="1600" i="1" dirty="0">
                <a:latin typeface="+mj-lt"/>
              </a:rPr>
              <a:t> </a:t>
            </a:r>
            <a:r>
              <a:rPr lang="en-US" sz="1600" dirty="0">
                <a:latin typeface="+mj-lt"/>
              </a:rPr>
              <a:t>which is his body, </a:t>
            </a:r>
            <a:r>
              <a:rPr lang="en-US" sz="1600" i="1" dirty="0">
                <a:latin typeface="+mj-lt"/>
              </a:rPr>
              <a:t> </a:t>
            </a:r>
            <a:r>
              <a:rPr lang="en-US" sz="1600" dirty="0">
                <a:latin typeface="+mj-lt"/>
              </a:rPr>
              <a:t>the fullness of him </a:t>
            </a:r>
            <a:r>
              <a:rPr lang="en-US" sz="1600" i="1" dirty="0">
                <a:latin typeface="+mj-lt"/>
              </a:rPr>
              <a:t> </a:t>
            </a:r>
            <a:r>
              <a:rPr lang="en-US" sz="1600" dirty="0">
                <a:latin typeface="+mj-lt"/>
              </a:rPr>
              <a:t>who fills </a:t>
            </a:r>
            <a:r>
              <a:rPr lang="en-US" sz="1600" i="1" dirty="0">
                <a:latin typeface="+mj-lt"/>
              </a:rPr>
              <a:t> </a:t>
            </a:r>
            <a:r>
              <a:rPr lang="en-US" sz="1600" dirty="0">
                <a:latin typeface="+mj-lt"/>
              </a:rPr>
              <a:t>all in all.</a:t>
            </a:r>
          </a:p>
          <a:p>
            <a:pPr marL="800100" lvl="1" indent="-342900">
              <a:buAutoNum type="arabicParenR"/>
            </a:pPr>
            <a:endParaRPr lang="en-US" sz="1100" i="1" dirty="0">
              <a:latin typeface="+mj-lt"/>
            </a:endParaRPr>
          </a:p>
          <a:p>
            <a:pPr marL="342900" indent="-342900">
              <a:buAutoNum type="arabicParenR"/>
            </a:pPr>
            <a:r>
              <a:rPr lang="en-US" sz="1800" b="1" i="1" dirty="0">
                <a:latin typeface="+mj-lt"/>
              </a:rPr>
              <a:t>The Sufficiency of Scripture: </a:t>
            </a:r>
          </a:p>
          <a:p>
            <a:pPr marL="457200" lvl="1" indent="0">
              <a:buNone/>
            </a:pPr>
            <a:r>
              <a:rPr lang="en-US" sz="1600" b="1" dirty="0">
                <a:latin typeface="+mj-lt"/>
              </a:rPr>
              <a:t>2 Tim 3:16 </a:t>
            </a:r>
            <a:r>
              <a:rPr lang="en-US" sz="1600" b="1" i="1" dirty="0">
                <a:latin typeface="+mj-lt"/>
              </a:rPr>
              <a:t> </a:t>
            </a:r>
            <a:r>
              <a:rPr lang="en-US" sz="1600" dirty="0">
                <a:latin typeface="+mj-lt"/>
              </a:rPr>
              <a:t>All Scripture is breathed out by God and profitable for teaching, for reproof, for correction, and for training in righteousness, 17 that </a:t>
            </a:r>
            <a:r>
              <a:rPr lang="en-US" sz="1600" i="1" dirty="0">
                <a:latin typeface="+mj-lt"/>
              </a:rPr>
              <a:t> </a:t>
            </a:r>
            <a:r>
              <a:rPr lang="en-US" sz="1600" dirty="0">
                <a:latin typeface="+mj-lt"/>
              </a:rPr>
              <a:t>the man of God</a:t>
            </a:r>
            <a:r>
              <a:rPr lang="en-US" sz="1600" i="1" dirty="0">
                <a:latin typeface="+mj-lt"/>
              </a:rPr>
              <a:t> </a:t>
            </a:r>
            <a:r>
              <a:rPr lang="en-US" sz="1600" dirty="0">
                <a:latin typeface="+mj-lt"/>
              </a:rPr>
              <a:t> may be complete, </a:t>
            </a:r>
            <a:r>
              <a:rPr lang="en-US" sz="1600" i="1" dirty="0">
                <a:latin typeface="+mj-lt"/>
              </a:rPr>
              <a:t> </a:t>
            </a:r>
            <a:r>
              <a:rPr lang="en-US" sz="1600" dirty="0">
                <a:latin typeface="+mj-lt"/>
              </a:rPr>
              <a:t>equipped </a:t>
            </a:r>
            <a:r>
              <a:rPr lang="en-US" sz="1600" i="1" dirty="0">
                <a:latin typeface="+mj-lt"/>
              </a:rPr>
              <a:t> </a:t>
            </a:r>
            <a:r>
              <a:rPr lang="en-US" sz="1600" dirty="0">
                <a:latin typeface="+mj-lt"/>
              </a:rPr>
              <a:t>for every good work.</a:t>
            </a:r>
          </a:p>
          <a:p>
            <a:pPr marL="457200" lvl="1" indent="0">
              <a:buNone/>
            </a:pPr>
            <a:r>
              <a:rPr lang="en-US" sz="1600" b="1" dirty="0">
                <a:latin typeface="+mj-lt"/>
              </a:rPr>
              <a:t>WCF 1.6. </a:t>
            </a:r>
            <a:r>
              <a:rPr lang="en-US" sz="1600" dirty="0">
                <a:latin typeface="+mj-lt"/>
              </a:rPr>
              <a:t>The whole counsel of God concerning all things necessary for his own glory, man's salvation, faith and life, is either </a:t>
            </a:r>
            <a:r>
              <a:rPr lang="en-US" sz="1600" u="sng" dirty="0">
                <a:latin typeface="+mj-lt"/>
              </a:rPr>
              <a:t>expressly set down in Scripture, or by good and necessary consequence may be deduced from Scripture</a:t>
            </a:r>
            <a:r>
              <a:rPr lang="en-US" sz="1600" dirty="0">
                <a:latin typeface="+mj-lt"/>
              </a:rPr>
              <a:t>: unto which </a:t>
            </a:r>
            <a:r>
              <a:rPr lang="en-US" sz="1600" u="sng" dirty="0">
                <a:latin typeface="+mj-lt"/>
              </a:rPr>
              <a:t>nothing</a:t>
            </a:r>
            <a:r>
              <a:rPr lang="en-US" sz="1600" dirty="0">
                <a:latin typeface="+mj-lt"/>
              </a:rPr>
              <a:t> at any time is to be added, whether by </a:t>
            </a:r>
            <a:r>
              <a:rPr lang="en-US" sz="1600" u="sng" dirty="0">
                <a:latin typeface="+mj-lt"/>
              </a:rPr>
              <a:t>new revelations of the Spirit</a:t>
            </a:r>
            <a:r>
              <a:rPr lang="en-US" sz="1600" dirty="0">
                <a:latin typeface="+mj-lt"/>
              </a:rPr>
              <a:t>, or </a:t>
            </a:r>
            <a:r>
              <a:rPr lang="en-US" sz="1600" u="sng" dirty="0">
                <a:latin typeface="+mj-lt"/>
              </a:rPr>
              <a:t>traditions of men.</a:t>
            </a:r>
            <a:endParaRPr lang="en-US" sz="1600" i="1" u="sng" dirty="0">
              <a:latin typeface="+mj-lt"/>
            </a:endParaRPr>
          </a:p>
          <a:p>
            <a:pPr marL="342900" indent="-342900">
              <a:buAutoNum type="arabicParenR"/>
            </a:pPr>
            <a:r>
              <a:rPr lang="en-US" sz="1800" b="1" i="1" dirty="0">
                <a:latin typeface="+mj-lt"/>
              </a:rPr>
              <a:t>The Liberty of Conscience</a:t>
            </a:r>
            <a:r>
              <a:rPr lang="en-US" sz="1800" i="1" dirty="0">
                <a:latin typeface="+mj-lt"/>
              </a:rPr>
              <a:t>  that Christ purchased by his blood that we might be set free from all “Lords.”  </a:t>
            </a:r>
          </a:p>
          <a:p>
            <a:pPr marL="457200" lvl="1" indent="0">
              <a:buNone/>
            </a:pPr>
            <a:r>
              <a:rPr lang="en-US" sz="1600" b="1" dirty="0">
                <a:latin typeface="+mj-lt"/>
              </a:rPr>
              <a:t>Gal. 5:1   </a:t>
            </a:r>
            <a:r>
              <a:rPr lang="en-US" sz="1600" dirty="0">
                <a:latin typeface="+mj-lt"/>
              </a:rPr>
              <a:t>For </a:t>
            </a:r>
            <a:r>
              <a:rPr lang="en-US" sz="1600" i="1" dirty="0">
                <a:latin typeface="+mj-lt"/>
              </a:rPr>
              <a:t> </a:t>
            </a:r>
            <a:r>
              <a:rPr lang="en-US" sz="1600" u="sng" dirty="0">
                <a:latin typeface="+mj-lt"/>
              </a:rPr>
              <a:t>freedom</a:t>
            </a:r>
            <a:r>
              <a:rPr lang="en-US" sz="1600" dirty="0">
                <a:latin typeface="+mj-lt"/>
              </a:rPr>
              <a:t> Christ has </a:t>
            </a:r>
            <a:r>
              <a:rPr lang="en-US" sz="1600" i="1" dirty="0">
                <a:latin typeface="+mj-lt"/>
              </a:rPr>
              <a:t> </a:t>
            </a:r>
            <a:r>
              <a:rPr lang="en-US" sz="1600" dirty="0">
                <a:latin typeface="+mj-lt"/>
              </a:rPr>
              <a:t>set us free; </a:t>
            </a:r>
            <a:r>
              <a:rPr lang="en-US" sz="1600" i="1" dirty="0">
                <a:latin typeface="+mj-lt"/>
              </a:rPr>
              <a:t> </a:t>
            </a:r>
            <a:r>
              <a:rPr lang="en-US" sz="1600" dirty="0">
                <a:latin typeface="+mj-lt"/>
              </a:rPr>
              <a:t>stand firm therefore, and do not submit again to </a:t>
            </a:r>
            <a:r>
              <a:rPr lang="en-US" sz="1600" i="1" dirty="0">
                <a:latin typeface="+mj-lt"/>
              </a:rPr>
              <a:t> </a:t>
            </a:r>
            <a:r>
              <a:rPr lang="en-US" sz="1600" dirty="0">
                <a:latin typeface="+mj-lt"/>
              </a:rPr>
              <a:t>a yoke of </a:t>
            </a:r>
            <a:r>
              <a:rPr lang="en-US" sz="1600" i="1" dirty="0">
                <a:latin typeface="+mj-lt"/>
              </a:rPr>
              <a:t> </a:t>
            </a:r>
            <a:r>
              <a:rPr lang="en-US" sz="1600" dirty="0">
                <a:latin typeface="+mj-lt"/>
              </a:rPr>
              <a:t>slavery.</a:t>
            </a:r>
          </a:p>
          <a:p>
            <a:pPr marL="457200" lvl="1" indent="0">
              <a:buNone/>
            </a:pPr>
            <a:r>
              <a:rPr lang="en-US" sz="1600" b="1" i="1" dirty="0">
                <a:latin typeface="+mj-lt"/>
              </a:rPr>
              <a:t>WCF 20.2 </a:t>
            </a:r>
            <a:r>
              <a:rPr lang="en-US" sz="1600" i="1" dirty="0">
                <a:latin typeface="+mj-lt"/>
              </a:rPr>
              <a:t>God alone is Lord of the conscience, and hath left it free from the doctrines and commandments of men, which are, in anything, contrary to his Word; </a:t>
            </a:r>
            <a:r>
              <a:rPr lang="en-US" sz="1600" i="1" u="sng" dirty="0">
                <a:latin typeface="+mj-lt"/>
              </a:rPr>
              <a:t>or beside </a:t>
            </a:r>
            <a:r>
              <a:rPr lang="en-US" sz="1600" i="1" dirty="0">
                <a:latin typeface="+mj-lt"/>
              </a:rPr>
              <a:t>it ..So that, to believe such doctrines, or to obey such commands, out of conscience, is to betray true liberty of conscience. </a:t>
            </a:r>
          </a:p>
          <a:p>
            <a:pPr marL="342900" indent="-342900">
              <a:buAutoNum type="arabicParenR"/>
            </a:pPr>
            <a:endParaRPr lang="en-US" sz="1400" i="1" dirty="0">
              <a:latin typeface="+mj-lt"/>
            </a:endParaRPr>
          </a:p>
          <a:p>
            <a:pPr marL="0" indent="0">
              <a:buNone/>
            </a:pPr>
            <a:r>
              <a:rPr lang="en-US" sz="1400" i="1" dirty="0">
                <a:latin typeface="+mj-lt"/>
              </a:rPr>
              <a:t> </a:t>
            </a:r>
          </a:p>
          <a:p>
            <a:pPr marL="0" indent="0">
              <a:buNone/>
            </a:pPr>
            <a:endParaRPr lang="en-US" sz="700" i="1" dirty="0">
              <a:latin typeface="+mj-lt"/>
            </a:endParaRPr>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p:txBody>
      </p:sp>
    </p:spTree>
    <p:extLst>
      <p:ext uri="{BB962C8B-B14F-4D97-AF65-F5344CB8AC3E}">
        <p14:creationId xmlns:p14="http://schemas.microsoft.com/office/powerpoint/2010/main" val="32579371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0" y="826870"/>
            <a:ext cx="12192000" cy="959890"/>
          </a:xfrm>
        </p:spPr>
        <p:txBody>
          <a:bodyPr>
            <a:normAutofit fontScale="90000"/>
          </a:bodyPr>
          <a:lstStyle/>
          <a:p>
            <a:pPr algn="ctr"/>
            <a:r>
              <a:rPr lang="en-US" dirty="0">
                <a:solidFill>
                  <a:schemeClr val="bg1"/>
                </a:solidFill>
                <a:latin typeface="Century Gothic" charset="0"/>
                <a:ea typeface="Century Gothic" charset="0"/>
                <a:cs typeface="Century Gothic" charset="0"/>
              </a:rPr>
              <a:t>CONTEMPORARY  COMPARISONS</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0" y="5230594"/>
            <a:ext cx="12185650" cy="1500187"/>
          </a:xfrm>
        </p:spPr>
        <p:txBody>
          <a:bodyPr>
            <a:normAutofit/>
          </a:bodyPr>
          <a:lstStyle/>
          <a:p>
            <a:pPr algn="ctr"/>
            <a:r>
              <a:rPr lang="en-US" sz="3200" dirty="0">
                <a:solidFill>
                  <a:schemeClr val="bg1"/>
                </a:solidFill>
                <a:latin typeface="Franklin Gothic Book" charset="0"/>
                <a:ea typeface="Franklin Gothic Book" charset="0"/>
                <a:cs typeface="Franklin Gothic Book" charset="0"/>
              </a:rPr>
              <a:t>MODERNITY TO POST-MODERNITY </a:t>
            </a:r>
          </a:p>
        </p:txBody>
      </p:sp>
    </p:spTree>
    <p:extLst>
      <p:ext uri="{BB962C8B-B14F-4D97-AF65-F5344CB8AC3E}">
        <p14:creationId xmlns:p14="http://schemas.microsoft.com/office/powerpoint/2010/main" val="39591098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4172242" y="369718"/>
            <a:ext cx="7828468" cy="1995940"/>
          </a:xfrm>
        </p:spPr>
        <p:txBody>
          <a:bodyPr>
            <a:normAutofit/>
          </a:bodyPr>
          <a:lstStyle/>
          <a:p>
            <a:r>
              <a:rPr lang="en-US" sz="3600" b="1" dirty="0"/>
              <a:t>“A plague o’ both your houses” - Going Beyond the Two Options!</a:t>
            </a:r>
            <a:br>
              <a:rPr lang="en-US" b="1" dirty="0"/>
            </a:br>
            <a:endParaRPr lang="en-US" b="1"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7000"/>
          <a:stretch/>
        </p:blipFill>
        <p:spPr>
          <a:xfrm>
            <a:off x="0" y="0"/>
            <a:ext cx="4023360" cy="6858000"/>
          </a:xfrm>
          <a:prstGeom prst="rect">
            <a:avLst/>
          </a:prstGeom>
        </p:spPr>
      </p:pic>
      <p:sp>
        <p:nvSpPr>
          <p:cNvPr id="3" name="TextBox 2">
            <a:extLst>
              <a:ext uri="{FF2B5EF4-FFF2-40B4-BE49-F238E27FC236}">
                <a16:creationId xmlns:a16="http://schemas.microsoft.com/office/drawing/2014/main" id="{05AA715B-B12D-AF43-A21B-96C3C09C70D6}"/>
              </a:ext>
            </a:extLst>
          </p:cNvPr>
          <p:cNvSpPr txBox="1"/>
          <p:nvPr/>
        </p:nvSpPr>
        <p:spPr>
          <a:xfrm>
            <a:off x="4172242" y="1858047"/>
            <a:ext cx="7679586" cy="4862870"/>
          </a:xfrm>
          <a:prstGeom prst="rect">
            <a:avLst/>
          </a:prstGeom>
          <a:noFill/>
        </p:spPr>
        <p:txBody>
          <a:bodyPr wrap="square" rtlCol="0">
            <a:spAutoFit/>
          </a:bodyPr>
          <a:lstStyle/>
          <a:p>
            <a:endParaRPr lang="en-US" dirty="0"/>
          </a:p>
          <a:p>
            <a:pPr marL="342900" indent="-342900">
              <a:buFont typeface="Arial" charset="0"/>
              <a:buChar char="•"/>
            </a:pPr>
            <a:r>
              <a:rPr lang="en-US" sz="3200" b="1" dirty="0"/>
              <a:t>Ps 85.10 </a:t>
            </a:r>
            <a:r>
              <a:rPr lang="en-US" sz="3200" dirty="0"/>
              <a:t>- </a:t>
            </a:r>
            <a:r>
              <a:rPr lang="en-US" sz="3200" i="1" dirty="0"/>
              <a:t>“Steadfast love and faithfulness meet; righteousness and peace kiss each other”</a:t>
            </a:r>
          </a:p>
          <a:p>
            <a:pPr marL="342900" indent="-342900">
              <a:buFont typeface="Arial" charset="0"/>
              <a:buChar char="•"/>
            </a:pPr>
            <a:endParaRPr lang="en-US" sz="3200" dirty="0"/>
          </a:p>
          <a:p>
            <a:pPr marL="342900" indent="-342900">
              <a:buFont typeface="Arial" charset="0"/>
              <a:buChar char="•"/>
            </a:pPr>
            <a:r>
              <a:rPr lang="en-US" sz="3200" b="1" dirty="0"/>
              <a:t>Though the Either/Or remains on the fundamentals</a:t>
            </a:r>
            <a:r>
              <a:rPr lang="en-US" sz="3200" dirty="0"/>
              <a:t> - either Christ or nothing. Rock solid on the essentials, radically open on non-essentials</a:t>
            </a:r>
          </a:p>
          <a:p>
            <a:br>
              <a:rPr lang="en-US" i="1" dirty="0"/>
            </a:br>
            <a:endParaRPr lang="en-US" i="1" dirty="0"/>
          </a:p>
        </p:txBody>
      </p:sp>
    </p:spTree>
    <p:extLst>
      <p:ext uri="{BB962C8B-B14F-4D97-AF65-F5344CB8AC3E}">
        <p14:creationId xmlns:p14="http://schemas.microsoft.com/office/powerpoint/2010/main" val="29618355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4172242" y="147297"/>
            <a:ext cx="7828468" cy="1995940"/>
          </a:xfrm>
        </p:spPr>
        <p:txBody>
          <a:bodyPr>
            <a:normAutofit/>
          </a:bodyPr>
          <a:lstStyle/>
          <a:p>
            <a:r>
              <a:rPr lang="en-US" sz="3600" b="1" dirty="0"/>
              <a:t>19th Century Revivalism</a:t>
            </a:r>
            <a:br>
              <a:rPr lang="en-US" dirty="0"/>
            </a:b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7000"/>
          <a:stretch/>
        </p:blipFill>
        <p:spPr>
          <a:xfrm>
            <a:off x="0" y="0"/>
            <a:ext cx="4023360" cy="6858000"/>
          </a:xfrm>
          <a:prstGeom prst="rect">
            <a:avLst/>
          </a:prstGeom>
        </p:spPr>
      </p:pic>
      <p:sp>
        <p:nvSpPr>
          <p:cNvPr id="3" name="TextBox 2">
            <a:extLst>
              <a:ext uri="{FF2B5EF4-FFF2-40B4-BE49-F238E27FC236}">
                <a16:creationId xmlns:a16="http://schemas.microsoft.com/office/drawing/2014/main" id="{05AA715B-B12D-AF43-A21B-96C3C09C70D6}"/>
              </a:ext>
            </a:extLst>
          </p:cNvPr>
          <p:cNvSpPr txBox="1"/>
          <p:nvPr/>
        </p:nvSpPr>
        <p:spPr>
          <a:xfrm>
            <a:off x="4172242" y="1451647"/>
            <a:ext cx="7679586" cy="5755422"/>
          </a:xfrm>
          <a:prstGeom prst="rect">
            <a:avLst/>
          </a:prstGeom>
          <a:noFill/>
        </p:spPr>
        <p:txBody>
          <a:bodyPr wrap="square" rtlCol="0">
            <a:spAutoFit/>
          </a:bodyPr>
          <a:lstStyle/>
          <a:p>
            <a:endParaRPr lang="en-US" sz="2000" dirty="0"/>
          </a:p>
          <a:p>
            <a:pPr marL="342900" indent="-342900">
              <a:buFont typeface="Arial" charset="0"/>
              <a:buChar char="•"/>
            </a:pPr>
            <a:r>
              <a:rPr lang="en-US" sz="2800" dirty="0"/>
              <a:t>Tent Revivals - to stir up the dead orthodoxy of Christendom and get people to make decisions for Christ?</a:t>
            </a:r>
          </a:p>
          <a:p>
            <a:pPr marL="342900" indent="-342900">
              <a:buFont typeface="Arial" charset="0"/>
              <a:buChar char="•"/>
            </a:pPr>
            <a:r>
              <a:rPr lang="en-US" sz="2800" dirty="0"/>
              <a:t>Guarding Church Tradition - preserving the past with our head in the sand?</a:t>
            </a:r>
          </a:p>
          <a:p>
            <a:pPr marL="342900" indent="-342900">
              <a:buFont typeface="Arial" charset="0"/>
              <a:buChar char="•"/>
            </a:pPr>
            <a:endParaRPr lang="en-US" sz="2800" dirty="0"/>
          </a:p>
          <a:p>
            <a:pPr marL="342900" indent="-342900">
              <a:buFont typeface="Arial" charset="0"/>
              <a:buChar char="•"/>
            </a:pPr>
            <a:endParaRPr lang="en-US" sz="2800" dirty="0"/>
          </a:p>
          <a:p>
            <a:r>
              <a:rPr lang="en-US" sz="2800" dirty="0"/>
              <a:t>=&gt; Neither! Spiritual vitality of the tent revivals (without the emotional manipulation and individualism) PLUS theology of the Church (without the sacred cows of cultural heritage)</a:t>
            </a:r>
          </a:p>
          <a:p>
            <a:br>
              <a:rPr lang="en-US" sz="2000" i="1" dirty="0"/>
            </a:br>
            <a:endParaRPr lang="en-US" sz="2000" i="1" dirty="0"/>
          </a:p>
        </p:txBody>
      </p:sp>
    </p:spTree>
    <p:extLst>
      <p:ext uri="{BB962C8B-B14F-4D97-AF65-F5344CB8AC3E}">
        <p14:creationId xmlns:p14="http://schemas.microsoft.com/office/powerpoint/2010/main" val="44923308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4172242" y="-50415"/>
            <a:ext cx="7828468" cy="1995940"/>
          </a:xfrm>
        </p:spPr>
        <p:txBody>
          <a:bodyPr>
            <a:normAutofit fontScale="90000"/>
          </a:bodyPr>
          <a:lstStyle/>
          <a:p>
            <a:br>
              <a:rPr lang="en-US" sz="3600" b="1" dirty="0"/>
            </a:br>
            <a:r>
              <a:rPr lang="en-US" sz="3600" b="1" dirty="0"/>
              <a:t>Fundamentalism vs. Liberalism (post Civil War)</a:t>
            </a:r>
            <a:br>
              <a:rPr lang="en-US" dirty="0"/>
            </a:b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7000"/>
          <a:stretch/>
        </p:blipFill>
        <p:spPr>
          <a:xfrm>
            <a:off x="0" y="0"/>
            <a:ext cx="4023360" cy="6858000"/>
          </a:xfrm>
          <a:prstGeom prst="rect">
            <a:avLst/>
          </a:prstGeom>
        </p:spPr>
      </p:pic>
      <p:sp>
        <p:nvSpPr>
          <p:cNvPr id="3" name="TextBox 2">
            <a:extLst>
              <a:ext uri="{FF2B5EF4-FFF2-40B4-BE49-F238E27FC236}">
                <a16:creationId xmlns:a16="http://schemas.microsoft.com/office/drawing/2014/main" id="{05AA715B-B12D-AF43-A21B-96C3C09C70D6}"/>
              </a:ext>
            </a:extLst>
          </p:cNvPr>
          <p:cNvSpPr txBox="1"/>
          <p:nvPr/>
        </p:nvSpPr>
        <p:spPr>
          <a:xfrm>
            <a:off x="4172242" y="1425557"/>
            <a:ext cx="7679586" cy="5262979"/>
          </a:xfrm>
          <a:prstGeom prst="rect">
            <a:avLst/>
          </a:prstGeom>
          <a:noFill/>
        </p:spPr>
        <p:txBody>
          <a:bodyPr wrap="square" rtlCol="0">
            <a:spAutoFit/>
          </a:bodyPr>
          <a:lstStyle/>
          <a:p>
            <a:pPr marL="342900" indent="-342900">
              <a:buFont typeface="Arial" charset="0"/>
              <a:buChar char="•"/>
            </a:pPr>
            <a:r>
              <a:rPr lang="en-US" sz="2400" dirty="0"/>
              <a:t>Fundamentalism - reading Bible “literally”, generally anti-science, moralism esp. with regard to sexual ethic and culture wars, and the 5 “fundamentals” (1. Inerrancy of Bible; 2. Literal Creation; 3. Virgin Birth; 4. Bodily resurrection and physical return of Christ; 5. Substitutionary Atonement)</a:t>
            </a:r>
          </a:p>
          <a:p>
            <a:pPr marL="342900" indent="-342900">
              <a:buFont typeface="Arial" charset="0"/>
              <a:buChar char="•"/>
            </a:pPr>
            <a:r>
              <a:rPr lang="en-US" sz="2400" dirty="0"/>
              <a:t>Liberalism - reading Bible “symbolically” to get to the important kernels “behind" the irrelevant literal/historical stuff; in sync with modern intellectual and scientific scene</a:t>
            </a:r>
          </a:p>
          <a:p>
            <a:endParaRPr lang="en-US" sz="2400" dirty="0"/>
          </a:p>
          <a:p>
            <a:r>
              <a:rPr lang="en-US" sz="2400" dirty="0"/>
              <a:t>=&gt; Neither! Reading Bible according to its intent, letting God’s Word decide when science conflicts or not. No suspicion of intellectualism, but also no naivety because sin is everywhere. </a:t>
            </a:r>
            <a:r>
              <a:rPr lang="en-US" sz="2400" u="sng" dirty="0"/>
              <a:t> </a:t>
            </a:r>
            <a:r>
              <a:rPr lang="en-US" sz="2400" u="sng" dirty="0" err="1"/>
              <a:t>S</a:t>
            </a:r>
            <a:r>
              <a:rPr lang="en-US" sz="2400" dirty="0" err="1"/>
              <a:t>in:sins</a:t>
            </a:r>
            <a:r>
              <a:rPr lang="en-US" sz="2400" dirty="0"/>
              <a:t>::</a:t>
            </a:r>
            <a:r>
              <a:rPr lang="en-US" sz="2400" dirty="0" err="1"/>
              <a:t>disease:symptoms</a:t>
            </a:r>
            <a:r>
              <a:rPr lang="en-US" sz="2400" dirty="0"/>
              <a:t>.</a:t>
            </a:r>
          </a:p>
        </p:txBody>
      </p:sp>
    </p:spTree>
    <p:extLst>
      <p:ext uri="{BB962C8B-B14F-4D97-AF65-F5344CB8AC3E}">
        <p14:creationId xmlns:p14="http://schemas.microsoft.com/office/powerpoint/2010/main" val="31495539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4172242" y="-544692"/>
            <a:ext cx="7828468" cy="1995940"/>
          </a:xfrm>
        </p:spPr>
        <p:txBody>
          <a:bodyPr>
            <a:normAutofit/>
          </a:bodyPr>
          <a:lstStyle/>
          <a:p>
            <a:r>
              <a:rPr lang="en-US" sz="3200" b="1" dirty="0"/>
              <a:t>Politics and Worldliness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7000"/>
          <a:stretch/>
        </p:blipFill>
        <p:spPr>
          <a:xfrm>
            <a:off x="0" y="0"/>
            <a:ext cx="4023360" cy="6858000"/>
          </a:xfrm>
          <a:prstGeom prst="rect">
            <a:avLst/>
          </a:prstGeom>
        </p:spPr>
      </p:pic>
      <p:sp>
        <p:nvSpPr>
          <p:cNvPr id="3" name="TextBox 2">
            <a:extLst>
              <a:ext uri="{FF2B5EF4-FFF2-40B4-BE49-F238E27FC236}">
                <a16:creationId xmlns:a16="http://schemas.microsoft.com/office/drawing/2014/main" id="{05AA715B-B12D-AF43-A21B-96C3C09C70D6}"/>
              </a:ext>
            </a:extLst>
          </p:cNvPr>
          <p:cNvSpPr txBox="1"/>
          <p:nvPr/>
        </p:nvSpPr>
        <p:spPr>
          <a:xfrm>
            <a:off x="4172242" y="931280"/>
            <a:ext cx="7679586" cy="6247864"/>
          </a:xfrm>
          <a:prstGeom prst="rect">
            <a:avLst/>
          </a:prstGeom>
          <a:noFill/>
        </p:spPr>
        <p:txBody>
          <a:bodyPr wrap="square" rtlCol="0">
            <a:spAutoFit/>
          </a:bodyPr>
          <a:lstStyle/>
          <a:p>
            <a:pPr marL="342900" indent="-342900">
              <a:buFont typeface="Arial" charset="0"/>
              <a:buChar char="•"/>
            </a:pPr>
            <a:r>
              <a:rPr lang="en-US" sz="2200" dirty="0"/>
              <a:t>Completely “out” - Saving souls only, so politics is irrelevant</a:t>
            </a:r>
          </a:p>
          <a:p>
            <a:pPr marL="342900" indent="-342900">
              <a:buFont typeface="Arial" charset="0"/>
              <a:buChar char="•"/>
            </a:pPr>
            <a:r>
              <a:rPr lang="en-US" sz="2200" dirty="0"/>
              <a:t>Completely “in” - Politics can help usher in the kingdom of God - identifying justice with the kingdom of God</a:t>
            </a:r>
          </a:p>
          <a:p>
            <a:endParaRPr lang="en-US" sz="2200" dirty="0"/>
          </a:p>
          <a:p>
            <a:pPr marL="342900" indent="-342900">
              <a:buFont typeface="Symbol" charset="2"/>
              <a:buChar char="Þ"/>
            </a:pPr>
            <a:r>
              <a:rPr lang="en-US" sz="2200" dirty="0"/>
              <a:t>Neither! In the world, not of the world, for the world. Church, not state, is God’s instrument of salvation and kingdom-building. Justice is common grace way of God sustaining the world, and maybe pointing to God’s kingdom, but not the kingdom itself.</a:t>
            </a:r>
          </a:p>
          <a:p>
            <a:pPr marL="342900" indent="-342900">
              <a:buFont typeface="Symbol" charset="2"/>
              <a:buChar char="Þ"/>
            </a:pPr>
            <a:endParaRPr lang="en-US" sz="1100" dirty="0"/>
          </a:p>
          <a:p>
            <a:pPr marL="342900" indent="-342900">
              <a:buFont typeface="Arial" charset="0"/>
              <a:buChar char="•"/>
            </a:pPr>
            <a:r>
              <a:rPr lang="en-US" sz="2200" dirty="0"/>
              <a:t>Religious Right - too narrow in its moral causes, too partisan, too individualistic and not ecclesial</a:t>
            </a:r>
          </a:p>
          <a:p>
            <a:pPr marL="342900" indent="-342900">
              <a:buFont typeface="Arial" charset="0"/>
              <a:buChar char="•"/>
            </a:pPr>
            <a:r>
              <a:rPr lang="en-US" sz="2200" dirty="0"/>
              <a:t>Religious Left - some overlap, better in its breadth of moral causes, but too partisan and not ecclesial</a:t>
            </a:r>
          </a:p>
          <a:p>
            <a:pPr marL="342900" indent="-342900">
              <a:buFont typeface="Arial" charset="0"/>
              <a:buChar char="•"/>
            </a:pPr>
            <a:endParaRPr lang="en-US" sz="2400" dirty="0"/>
          </a:p>
          <a:p>
            <a:r>
              <a:rPr lang="en-US" sz="2200" b="1" dirty="0"/>
              <a:t>Irony:  Both Left and Right Are Engaged in the Same Program (Cultural Transformation) whose mission is too  “Of This World” partisanship</a:t>
            </a:r>
          </a:p>
        </p:txBody>
      </p:sp>
    </p:spTree>
    <p:extLst>
      <p:ext uri="{BB962C8B-B14F-4D97-AF65-F5344CB8AC3E}">
        <p14:creationId xmlns:p14="http://schemas.microsoft.com/office/powerpoint/2010/main" val="4366680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4172242" y="-544692"/>
            <a:ext cx="7828468" cy="1995940"/>
          </a:xfrm>
        </p:spPr>
        <p:txBody>
          <a:bodyPr>
            <a:normAutofit/>
          </a:bodyPr>
          <a:lstStyle/>
          <a:p>
            <a:r>
              <a:rPr lang="en-US" sz="3200" b="1" dirty="0"/>
              <a:t>Politics and Worldliness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7000"/>
          <a:stretch/>
        </p:blipFill>
        <p:spPr>
          <a:xfrm>
            <a:off x="0" y="0"/>
            <a:ext cx="4023360" cy="6858000"/>
          </a:xfrm>
          <a:prstGeom prst="rect">
            <a:avLst/>
          </a:prstGeom>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6209" b="16037"/>
          <a:stretch/>
        </p:blipFill>
        <p:spPr>
          <a:xfrm>
            <a:off x="5660770" y="901560"/>
            <a:ext cx="4607696" cy="5565568"/>
          </a:xfrm>
          <a:prstGeom prst="rect">
            <a:avLst/>
          </a:prstGeom>
        </p:spPr>
      </p:pic>
    </p:spTree>
    <p:extLst>
      <p:ext uri="{BB962C8B-B14F-4D97-AF65-F5344CB8AC3E}">
        <p14:creationId xmlns:p14="http://schemas.microsoft.com/office/powerpoint/2010/main" val="2808243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4609" r="12673"/>
          <a:stretch/>
        </p:blipFill>
        <p:spPr>
          <a:xfrm>
            <a:off x="0" y="0"/>
            <a:ext cx="3989005" cy="6858000"/>
          </a:xfrm>
          <a:prstGeom prst="rect">
            <a:avLst/>
          </a:prstGeom>
        </p:spPr>
      </p:pic>
      <p:sp>
        <p:nvSpPr>
          <p:cNvPr id="2" name="TextBox 1">
            <a:extLst>
              <a:ext uri="{FF2B5EF4-FFF2-40B4-BE49-F238E27FC236}">
                <a16:creationId xmlns:a16="http://schemas.microsoft.com/office/drawing/2014/main" id="{F237C8B8-794B-AE41-9A0C-718F23957C17}"/>
              </a:ext>
            </a:extLst>
          </p:cNvPr>
          <p:cNvSpPr txBox="1"/>
          <p:nvPr/>
        </p:nvSpPr>
        <p:spPr>
          <a:xfrm>
            <a:off x="3989006" y="391885"/>
            <a:ext cx="1094862" cy="6463308"/>
          </a:xfrm>
          <a:prstGeom prst="rect">
            <a:avLst/>
          </a:prstGeom>
          <a:noFill/>
        </p:spPr>
        <p:txBody>
          <a:bodyPr wrap="square" rtlCol="0">
            <a:spAutoFit/>
          </a:bodyPr>
          <a:lstStyle/>
          <a:p>
            <a:r>
              <a:rPr lang="en-US" sz="1600"/>
              <a:t>’99-2000</a:t>
            </a:r>
          </a:p>
          <a:p>
            <a:endParaRPr lang="en-US" sz="1600"/>
          </a:p>
          <a:p>
            <a:endParaRPr lang="en-US" sz="1600"/>
          </a:p>
          <a:p>
            <a:endParaRPr lang="en-US" sz="1600"/>
          </a:p>
          <a:p>
            <a:r>
              <a:rPr lang="en-US" sz="1600"/>
              <a:t>‘00-’02</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 name="TextBox 2">
            <a:extLst>
              <a:ext uri="{FF2B5EF4-FFF2-40B4-BE49-F238E27FC236}">
                <a16:creationId xmlns:a16="http://schemas.microsoft.com/office/drawing/2014/main" id="{98685EC8-DA46-D241-B40E-10A040259791}"/>
              </a:ext>
            </a:extLst>
          </p:cNvPr>
          <p:cNvSpPr txBox="1"/>
          <p:nvPr/>
        </p:nvSpPr>
        <p:spPr>
          <a:xfrm>
            <a:off x="4888794" y="389078"/>
            <a:ext cx="7108134" cy="3631763"/>
          </a:xfrm>
          <a:prstGeom prst="rect">
            <a:avLst/>
          </a:prstGeom>
          <a:noFill/>
        </p:spPr>
        <p:txBody>
          <a:bodyPr wrap="square" rtlCol="0">
            <a:spAutoFit/>
          </a:bodyPr>
          <a:lstStyle/>
          <a:p>
            <a:r>
              <a:rPr lang="en-US" sz="1600">
                <a:latin typeface="Arial" panose="020B0604020202020204" pitchFamily="34" charset="0"/>
                <a:cs typeface="Arial" panose="020B0604020202020204" pitchFamily="34" charset="0"/>
              </a:rPr>
              <a:t>Hired 1</a:t>
            </a:r>
            <a:r>
              <a:rPr lang="en-US" sz="1600" baseline="30000">
                <a:latin typeface="Arial" panose="020B0604020202020204" pitchFamily="34" charset="0"/>
                <a:cs typeface="Arial" panose="020B0604020202020204" pitchFamily="34" charset="0"/>
              </a:rPr>
              <a:t>st</a:t>
            </a:r>
            <a:r>
              <a:rPr lang="en-US" sz="1600">
                <a:latin typeface="Arial" panose="020B0604020202020204" pitchFamily="34" charset="0"/>
                <a:cs typeface="Arial" panose="020B0604020202020204" pitchFamily="34" charset="0"/>
              </a:rPr>
              <a:t> Associate Pastor (Tom Morrison), 1</a:t>
            </a:r>
            <a:r>
              <a:rPr lang="en-US" sz="1600" baseline="30000">
                <a:latin typeface="Arial" panose="020B0604020202020204" pitchFamily="34" charset="0"/>
                <a:cs typeface="Arial" panose="020B0604020202020204" pitchFamily="34" charset="0"/>
              </a:rPr>
              <a:t>st</a:t>
            </a:r>
            <a:r>
              <a:rPr lang="en-US" sz="1600">
                <a:latin typeface="Arial" panose="020B0604020202020204" pitchFamily="34" charset="0"/>
                <a:cs typeface="Arial" panose="020B0604020202020204" pitchFamily="34" charset="0"/>
              </a:rPr>
              <a:t> Music Director (Dan Kellogg (google him), established 1</a:t>
            </a:r>
            <a:r>
              <a:rPr lang="en-US" sz="1600" baseline="30000">
                <a:latin typeface="Arial" panose="020B0604020202020204" pitchFamily="34" charset="0"/>
                <a:cs typeface="Arial" panose="020B0604020202020204" pitchFamily="34" charset="0"/>
              </a:rPr>
              <a:t>st</a:t>
            </a:r>
            <a:r>
              <a:rPr lang="en-US" sz="1600">
                <a:latin typeface="Arial" panose="020B0604020202020204" pitchFamily="34" charset="0"/>
                <a:cs typeface="Arial" panose="020B0604020202020204" pitchFamily="34" charset="0"/>
              </a:rPr>
              <a:t> PCA college ministry in NE (Yale), Started Hope For New Haven childcare and counseling center.  </a:t>
            </a:r>
          </a:p>
          <a:p>
            <a:endParaRPr lang="en-US" sz="1600">
              <a:latin typeface="Arial" panose="020B0604020202020204" pitchFamily="34" charset="0"/>
              <a:cs typeface="Arial" panose="020B0604020202020204" pitchFamily="34" charset="0"/>
            </a:endParaRPr>
          </a:p>
          <a:p>
            <a:r>
              <a:rPr lang="en-US" sz="1600">
                <a:latin typeface="Arial" panose="020B0604020202020204" pitchFamily="34" charset="0"/>
                <a:cs typeface="Arial" panose="020B0604020202020204" pitchFamily="34" charset="0"/>
              </a:rPr>
              <a:t>A 3.5 million building campaign, city-politics, the Becket Fund,  churchwide participation in support raising and church savings bonds, the post-9/11 850k added burden, a sad congregational meeting,  “an unexpected call, </a:t>
            </a:r>
            <a:r>
              <a:rPr lang="en-US" sz="1600" i="1">
                <a:latin typeface="Arial" panose="020B0604020202020204" pitchFamily="34" charset="0"/>
                <a:cs typeface="Arial" panose="020B0604020202020204" pitchFamily="34" charset="0"/>
              </a:rPr>
              <a:t>THE</a:t>
            </a:r>
            <a:r>
              <a:rPr lang="en-US" sz="1600">
                <a:latin typeface="Arial" panose="020B0604020202020204" pitchFamily="34" charset="0"/>
                <a:cs typeface="Arial" panose="020B0604020202020204" pitchFamily="34" charset="0"/>
              </a:rPr>
              <a:t> miracle on wall street right before it crashed-- 750!!,  ground-breaking April 1, 2001, a bare bones certificate of occupancy a week before  1</a:t>
            </a:r>
            <a:r>
              <a:rPr lang="en-US" sz="1600" baseline="30000">
                <a:latin typeface="Arial" panose="020B0604020202020204" pitchFamily="34" charset="0"/>
                <a:cs typeface="Arial" panose="020B0604020202020204" pitchFamily="34" charset="0"/>
              </a:rPr>
              <a:t>st</a:t>
            </a:r>
            <a:r>
              <a:rPr lang="en-US" sz="1600">
                <a:latin typeface="Arial" panose="020B0604020202020204" pitchFamily="34" charset="0"/>
                <a:cs typeface="Arial" panose="020B0604020202020204" pitchFamily="34" charset="0"/>
              </a:rPr>
              <a:t> worship service @ 135 Whitney on Easter Sunday, April 2002, no carpet, “piss-poor” seats, exposed dry-wall, no chancel, no paint- CPC HAS A HOME! </a:t>
            </a:r>
          </a:p>
          <a:p>
            <a:endParaRPr lang="en-US">
              <a:latin typeface="Arial" panose="020B0604020202020204" pitchFamily="34" charset="0"/>
              <a:cs typeface="Arial" panose="020B0604020202020204" pitchFamily="34" charset="0"/>
            </a:endParaRPr>
          </a:p>
          <a:p>
            <a:endParaRPr lang="en-US"/>
          </a:p>
          <a:p>
            <a:endParaRPr lang="en-US"/>
          </a:p>
        </p:txBody>
      </p:sp>
      <p:pic>
        <p:nvPicPr>
          <p:cNvPr id="7" name="Picture 7" descr="chart.asp-2                                                    00000190Macintosh HD                   ABA78158:">
            <a:extLst>
              <a:ext uri="{FF2B5EF4-FFF2-40B4-BE49-F238E27FC236}">
                <a16:creationId xmlns:a16="http://schemas.microsoft.com/office/drawing/2014/main" id="{33E0B9B7-C72F-BD4B-84CA-09C6856F5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823" y="3294345"/>
            <a:ext cx="5862180" cy="295695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31BAE5-1D3D-8241-B9EE-94110022013C}"/>
              </a:ext>
            </a:extLst>
          </p:cNvPr>
          <p:cNvSpPr txBox="1"/>
          <p:nvPr/>
        </p:nvSpPr>
        <p:spPr>
          <a:xfrm>
            <a:off x="6090368" y="6288607"/>
            <a:ext cx="4408643" cy="584775"/>
          </a:xfrm>
          <a:prstGeom prst="rect">
            <a:avLst/>
          </a:prstGeom>
          <a:noFill/>
        </p:spPr>
        <p:txBody>
          <a:bodyPr wrap="none" rtlCol="0">
            <a:spAutoFit/>
          </a:bodyPr>
          <a:lstStyle/>
          <a:p>
            <a:pPr algn="ctr"/>
            <a:r>
              <a:rPr lang="en-US" sz="1600" i="1"/>
              <a:t>Last minute revised asking price from 22.0 to 21.5. </a:t>
            </a:r>
          </a:p>
          <a:p>
            <a:pPr algn="ctr"/>
            <a:r>
              <a:rPr lang="en-US" sz="1600" i="1"/>
              <a:t>The stock finally bottomed out at around 5</a:t>
            </a:r>
          </a:p>
        </p:txBody>
      </p:sp>
    </p:spTree>
    <p:extLst>
      <p:ext uri="{BB962C8B-B14F-4D97-AF65-F5344CB8AC3E}">
        <p14:creationId xmlns:p14="http://schemas.microsoft.com/office/powerpoint/2010/main" val="38409161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4172242" y="-480614"/>
            <a:ext cx="7828468" cy="1995940"/>
          </a:xfrm>
        </p:spPr>
        <p:txBody>
          <a:bodyPr>
            <a:normAutofit/>
          </a:bodyPr>
          <a:lstStyle/>
          <a:p>
            <a:r>
              <a:rPr lang="en-US" sz="3200" b="1" dirty="0"/>
              <a:t>Hipster </a:t>
            </a:r>
            <a:r>
              <a:rPr lang="en-US" sz="3200" b="1" dirty="0" err="1"/>
              <a:t>Hillsong</a:t>
            </a:r>
            <a:r>
              <a:rPr lang="en-US" sz="3200" b="1" dirty="0"/>
              <a:t> Christianity</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7000"/>
          <a:stretch/>
        </p:blipFill>
        <p:spPr>
          <a:xfrm>
            <a:off x="0" y="0"/>
            <a:ext cx="4023360" cy="6858000"/>
          </a:xfrm>
          <a:prstGeom prst="rect">
            <a:avLst/>
          </a:prstGeom>
        </p:spPr>
      </p:pic>
      <p:sp>
        <p:nvSpPr>
          <p:cNvPr id="3" name="TextBox 2">
            <a:extLst>
              <a:ext uri="{FF2B5EF4-FFF2-40B4-BE49-F238E27FC236}">
                <a16:creationId xmlns:a16="http://schemas.microsoft.com/office/drawing/2014/main" id="{05AA715B-B12D-AF43-A21B-96C3C09C70D6}"/>
              </a:ext>
            </a:extLst>
          </p:cNvPr>
          <p:cNvSpPr txBox="1"/>
          <p:nvPr/>
        </p:nvSpPr>
        <p:spPr>
          <a:xfrm>
            <a:off x="4172242" y="995358"/>
            <a:ext cx="7679586" cy="6001643"/>
          </a:xfrm>
          <a:prstGeom prst="rect">
            <a:avLst/>
          </a:prstGeom>
          <a:noFill/>
        </p:spPr>
        <p:txBody>
          <a:bodyPr wrap="square" rtlCol="0">
            <a:spAutoFit/>
          </a:bodyPr>
          <a:lstStyle/>
          <a:p>
            <a:pPr marL="342900" indent="-342900">
              <a:buFont typeface="Arial" charset="0"/>
              <a:buChar char="•"/>
            </a:pPr>
            <a:r>
              <a:rPr lang="en-US" sz="2400" dirty="0"/>
              <a:t>Full Support - make the church as accessible and hip as possible, in order to get the message across. Pragmatic for the sake of teaching</a:t>
            </a:r>
          </a:p>
          <a:p>
            <a:pPr marL="342900" indent="-342900">
              <a:buFont typeface="Arial" charset="0"/>
              <a:buChar char="•"/>
            </a:pPr>
            <a:r>
              <a:rPr lang="en-US" sz="2400" dirty="0"/>
              <a:t>Full Resistance - Preservation of the Gospel to the detriment of Mission (don’t get off your nose to spite your face!)</a:t>
            </a:r>
          </a:p>
          <a:p>
            <a:pPr marL="342900" indent="-342900">
              <a:buFont typeface="Arial" charset="0"/>
              <a:buChar char="•"/>
            </a:pPr>
            <a:endParaRPr lang="en-US" sz="2400" dirty="0"/>
          </a:p>
          <a:p>
            <a:pPr marL="342900" indent="-342900">
              <a:buFont typeface="Symbol" pitchFamily="2" charset="2"/>
              <a:buChar char="Þ"/>
            </a:pPr>
            <a:r>
              <a:rPr lang="en-US" sz="2400" dirty="0"/>
              <a:t>Neither! Gospel is MORE than just a message, though not less. Pragmatic ONLY on the non-essentials, which will appear too hip to some, and not hip enough to others. Ex.: Smoke machine probably (though not necessarily!) disrupts the essentials because of entertainment feel and doesn’t fit our church’s culture</a:t>
            </a:r>
          </a:p>
          <a:p>
            <a:pPr marL="342900" indent="-342900">
              <a:buFont typeface="Symbol" pitchFamily="2" charset="2"/>
              <a:buChar char="Þ"/>
            </a:pPr>
            <a:r>
              <a:rPr lang="en-US" sz="2400" dirty="0"/>
              <a:t>Reduces church to an Event vs. Five Mark Mediated Presence  Christ  as Covenantal Polis/Temple Presence/Household of God</a:t>
            </a:r>
          </a:p>
        </p:txBody>
      </p:sp>
    </p:spTree>
    <p:extLst>
      <p:ext uri="{BB962C8B-B14F-4D97-AF65-F5344CB8AC3E}">
        <p14:creationId xmlns:p14="http://schemas.microsoft.com/office/powerpoint/2010/main" val="16067096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E10A6-6064-8C47-9442-59756E9F979F}"/>
              </a:ext>
            </a:extLst>
          </p:cNvPr>
          <p:cNvSpPr>
            <a:spLocks noGrp="1"/>
          </p:cNvSpPr>
          <p:nvPr>
            <p:ph type="title"/>
          </p:nvPr>
        </p:nvSpPr>
        <p:spPr/>
        <p:txBody>
          <a:bodyPr>
            <a:normAutofit fontScale="90000"/>
          </a:bodyPr>
          <a:lstStyle/>
          <a:p>
            <a:r>
              <a:rPr lang="en-US" b="1" dirty="0"/>
              <a:t>Session 5: Is Membership Biblical? Membership Vows, Our Ministry Map, Process For Joining.  </a:t>
            </a:r>
          </a:p>
        </p:txBody>
      </p:sp>
    </p:spTree>
    <p:extLst>
      <p:ext uri="{BB962C8B-B14F-4D97-AF65-F5344CB8AC3E}">
        <p14:creationId xmlns:p14="http://schemas.microsoft.com/office/powerpoint/2010/main" val="40622852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0" y="826870"/>
            <a:ext cx="12192000" cy="959890"/>
          </a:xfrm>
        </p:spPr>
        <p:txBody>
          <a:bodyPr/>
          <a:lstStyle/>
          <a:p>
            <a:pPr algn="ctr"/>
            <a:r>
              <a:rPr lang="en-US" dirty="0">
                <a:solidFill>
                  <a:schemeClr val="bg1"/>
                </a:solidFill>
                <a:latin typeface="Century Gothic" charset="0"/>
                <a:ea typeface="Century Gothic" charset="0"/>
                <a:cs typeface="Century Gothic" charset="0"/>
              </a:rPr>
              <a:t>IS MEMBERSHIP BIBLICAL? </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0" y="5230594"/>
            <a:ext cx="12185650" cy="1500187"/>
          </a:xfrm>
        </p:spPr>
        <p:txBody>
          <a:bodyPr>
            <a:normAutofit/>
          </a:bodyPr>
          <a:lstStyle/>
          <a:p>
            <a:pPr algn="ctr"/>
            <a:r>
              <a:rPr lang="en-US" sz="3200" dirty="0">
                <a:solidFill>
                  <a:schemeClr val="bg1"/>
                </a:solidFill>
                <a:latin typeface="Franklin Gothic Book" charset="0"/>
                <a:ea typeface="Franklin Gothic Book" charset="0"/>
                <a:cs typeface="Franklin Gothic Book" charset="0"/>
              </a:rPr>
              <a:t>Responding To The Demise of Religious Commitment in America </a:t>
            </a:r>
          </a:p>
        </p:txBody>
      </p:sp>
    </p:spTree>
    <p:extLst>
      <p:ext uri="{BB962C8B-B14F-4D97-AF65-F5344CB8AC3E}">
        <p14:creationId xmlns:p14="http://schemas.microsoft.com/office/powerpoint/2010/main" val="14069800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EB77-58B1-BB41-8793-72C6C9E0E415}"/>
              </a:ext>
            </a:extLst>
          </p:cNvPr>
          <p:cNvSpPr>
            <a:spLocks noGrp="1"/>
          </p:cNvSpPr>
          <p:nvPr>
            <p:ph type="title"/>
          </p:nvPr>
        </p:nvSpPr>
        <p:spPr>
          <a:xfrm>
            <a:off x="838200" y="74876"/>
            <a:ext cx="10515600" cy="1228991"/>
          </a:xfrm>
        </p:spPr>
        <p:txBody>
          <a:bodyPr>
            <a:normAutofit/>
          </a:bodyPr>
          <a:lstStyle/>
          <a:p>
            <a:pPr algn="ctr"/>
            <a:r>
              <a:rPr lang="en-US" sz="3200" b="1" dirty="0"/>
              <a:t>Pre-Christendom Conversion Experience</a:t>
            </a:r>
            <a:br>
              <a:rPr lang="en-US" sz="3200" b="1" dirty="0"/>
            </a:br>
            <a:r>
              <a:rPr lang="en-US" sz="3200" b="1" dirty="0"/>
              <a:t>Augustine of Hippo: A Typical Story</a:t>
            </a:r>
          </a:p>
        </p:txBody>
      </p:sp>
      <p:sp>
        <p:nvSpPr>
          <p:cNvPr id="8" name="Content Placeholder 7">
            <a:extLst>
              <a:ext uri="{FF2B5EF4-FFF2-40B4-BE49-F238E27FC236}">
                <a16:creationId xmlns:a16="http://schemas.microsoft.com/office/drawing/2014/main" id="{17A97EA9-7F90-9E46-9C33-EC0B14C4F880}"/>
              </a:ext>
            </a:extLst>
          </p:cNvPr>
          <p:cNvSpPr>
            <a:spLocks noGrp="1"/>
          </p:cNvSpPr>
          <p:nvPr>
            <p:ph idx="1"/>
          </p:nvPr>
        </p:nvSpPr>
        <p:spPr>
          <a:xfrm>
            <a:off x="626533" y="1625600"/>
            <a:ext cx="11057467" cy="5157523"/>
          </a:xfrm>
        </p:spPr>
        <p:txBody>
          <a:bodyPr>
            <a:normAutofit fontScale="92500" lnSpcReduction="10000"/>
          </a:bodyPr>
          <a:lstStyle/>
          <a:p>
            <a:pPr marL="0" indent="0">
              <a:buNone/>
            </a:pPr>
            <a:r>
              <a:rPr lang="en-US" sz="2000" dirty="0"/>
              <a:t>A SEEKER--Through influence of Mother, friends and the “Garden Experience with Scripture-</a:t>
            </a:r>
          </a:p>
          <a:p>
            <a:pPr marL="457200" lvl="1" indent="0">
              <a:buNone/>
            </a:pPr>
            <a:r>
              <a:rPr lang="en-US" sz="1700" dirty="0"/>
              <a:t>My worldly life was all confusion. My heart had still to be rid of the leaven which remained over (1Cor.5:7) I should have been glad to follow the right road, to follow our Savior himself, but still I could not make up my mind to venture along the narrow path.</a:t>
            </a:r>
          </a:p>
          <a:p>
            <a:pPr marL="0" indent="0">
              <a:buNone/>
            </a:pPr>
            <a:r>
              <a:rPr lang="en-US" sz="2000" dirty="0"/>
              <a:t>AN INQUIRER--Augustine initiated a conversation with a pastor named  </a:t>
            </a:r>
            <a:r>
              <a:rPr lang="en-US" sz="2000" i="1" dirty="0" err="1"/>
              <a:t>Simplicianus</a:t>
            </a:r>
            <a:r>
              <a:rPr lang="en-US" sz="2000" dirty="0"/>
              <a:t> who told him of a conversation with another young man named Victorinus.  . </a:t>
            </a:r>
          </a:p>
          <a:p>
            <a:pPr marL="457200" lvl="1" indent="0">
              <a:buNone/>
            </a:pPr>
            <a:r>
              <a:rPr lang="en-US" sz="1700" i="1" dirty="0"/>
              <a:t>Privately, as between friends, though never in public, he [Victorinus] used to say to </a:t>
            </a:r>
            <a:r>
              <a:rPr lang="en-US" sz="1700" i="1" dirty="0" err="1"/>
              <a:t>Simplicianus</a:t>
            </a:r>
            <a:r>
              <a:rPr lang="en-US" sz="1700" i="1" dirty="0"/>
              <a:t>, “I want you to know that I am now a Christian.”  To which </a:t>
            </a:r>
            <a:r>
              <a:rPr lang="en-US" sz="1700" i="1" dirty="0" err="1"/>
              <a:t>Simplicianus</a:t>
            </a:r>
            <a:r>
              <a:rPr lang="en-US" sz="1700" i="1" dirty="0"/>
              <a:t> replied:  </a:t>
            </a:r>
            <a:r>
              <a:rPr lang="en-US" sz="1700" dirty="0"/>
              <a:t>“I want you to know that I am now a Christian  “I shall not believe it or count you as a Christian until I see you in the Church of Christ.” At this, Victorinus would laugh and say, “Is it then the walls of the church that make the Christian?”</a:t>
            </a:r>
          </a:p>
          <a:p>
            <a:pPr marL="0" indent="0">
              <a:buNone/>
            </a:pPr>
            <a:r>
              <a:rPr lang="en-US" sz="2000" dirty="0"/>
              <a:t>A HEARER-- But here especially is there the story goes different than in future stories of Christendom, like Victorinus before him, Augustine became a “Catechumen”  in order to study the Christian faith together with experiencing the life and worship of the. Congregation.</a:t>
            </a:r>
            <a:r>
              <a:rPr lang="en-US" sz="2000" i="1" dirty="0"/>
              <a:t> During this time, </a:t>
            </a:r>
            <a:r>
              <a:rPr lang="en-US" sz="2000" dirty="0"/>
              <a:t>they were not allowed to pray </a:t>
            </a:r>
            <a:r>
              <a:rPr lang="en-US" sz="2000" dirty="0" err="1"/>
              <a:t>publically</a:t>
            </a:r>
            <a:r>
              <a:rPr lang="en-US" sz="2000" dirty="0"/>
              <a:t>, and they were not allowed to partake of the sacraments of Baptism and the Lord’s Supper. This could last as long as three years– “A Hearer”</a:t>
            </a:r>
          </a:p>
          <a:p>
            <a:pPr marL="457200" lvl="1" indent="0">
              <a:buNone/>
            </a:pPr>
            <a:r>
              <a:rPr lang="en-US" sz="1700" i="1" dirty="0"/>
              <a:t>Those who are newly brought forward to hear the Word shall first be brought before the teachers at the house, before all the people assemble. Then they will be questioned concerning the reason that they have come forward to the faith. Those who bring them will bear witness concerning them as to whether they are able to hear. They shall be questioned concerning their life… </a:t>
            </a:r>
          </a:p>
          <a:p>
            <a:pPr marL="0" indent="0">
              <a:buNone/>
            </a:pPr>
            <a:r>
              <a:rPr lang="en-US" sz="1600" i="1" dirty="0"/>
              <a:t>A CONVERT: Longing for the salvific presence of God, Augustine was finally baptized by Ambrose on Easter, April 24, 387 along with others. </a:t>
            </a:r>
          </a:p>
          <a:p>
            <a:pPr marL="457200" lvl="1" indent="0">
              <a:buNone/>
            </a:pPr>
            <a:r>
              <a:rPr lang="en-US" sz="1700" i="1" dirty="0"/>
              <a:t>"We were baptized and all anxiety as to our past life fled away."</a:t>
            </a:r>
          </a:p>
        </p:txBody>
      </p:sp>
    </p:spTree>
    <p:extLst>
      <p:ext uri="{BB962C8B-B14F-4D97-AF65-F5344CB8AC3E}">
        <p14:creationId xmlns:p14="http://schemas.microsoft.com/office/powerpoint/2010/main" val="13545550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6" name="Rectangle 1028">
            <a:extLst>
              <a:ext uri="{FF2B5EF4-FFF2-40B4-BE49-F238E27FC236}">
                <a16:creationId xmlns:a16="http://schemas.microsoft.com/office/drawing/2014/main" id="{5BA7E739-032E-324D-9FE7-C8E0CDF8DFFC}"/>
              </a:ext>
            </a:extLst>
          </p:cNvPr>
          <p:cNvSpPr>
            <a:spLocks noGrp="1" noChangeArrowheads="1"/>
          </p:cNvSpPr>
          <p:nvPr>
            <p:ph type="body" sz="half" idx="2"/>
          </p:nvPr>
        </p:nvSpPr>
        <p:spPr>
          <a:xfrm>
            <a:off x="6324600" y="1449118"/>
            <a:ext cx="4038600" cy="5410199"/>
          </a:xfrm>
        </p:spPr>
        <p:txBody>
          <a:bodyPr>
            <a:normAutofit lnSpcReduction="10000"/>
          </a:bodyPr>
          <a:lstStyle/>
          <a:p>
            <a:pPr eaLnBrk="1" hangingPunct="1">
              <a:lnSpc>
                <a:spcPct val="90000"/>
              </a:lnSpc>
            </a:pPr>
            <a:r>
              <a:rPr lang="en-US" altLang="en-US" sz="2000" dirty="0"/>
              <a:t>80% of Americans say you don’t have to go to church to be a Christian. </a:t>
            </a:r>
          </a:p>
          <a:p>
            <a:pPr eaLnBrk="1" hangingPunct="1">
              <a:lnSpc>
                <a:spcPct val="90000"/>
              </a:lnSpc>
            </a:pPr>
            <a:r>
              <a:rPr lang="en-US" altLang="en-US" sz="2000" dirty="0"/>
              <a:t>77% of students at Yale agree that their spirituality doesn’t depend on being involved in a religious organization.</a:t>
            </a:r>
          </a:p>
          <a:p>
            <a:pPr eaLnBrk="1" hangingPunct="1">
              <a:lnSpc>
                <a:spcPct val="90000"/>
              </a:lnSpc>
            </a:pPr>
            <a:r>
              <a:rPr lang="en-US" altLang="en-US" sz="2000" dirty="0">
                <a:latin typeface="Times New Roman" panose="02020603050405020304" pitchFamily="18" charset="0"/>
              </a:rPr>
              <a:t>And this was in 2002!! How much more so do you think now!</a:t>
            </a:r>
          </a:p>
          <a:p>
            <a:pPr marL="457200" lvl="1" indent="0">
              <a:buNone/>
            </a:pPr>
            <a:r>
              <a:rPr lang="en-US" altLang="en-US" sz="2000" i="1" dirty="0"/>
              <a:t>American religion is generally individualistic, uninterested in doctrine, distrustful toward tradition and institutions, practical and increasingly at home with the culture surrounding it?</a:t>
            </a:r>
          </a:p>
          <a:p>
            <a:pPr lvl="1" algn="r" eaLnBrk="1" hangingPunct="1">
              <a:lnSpc>
                <a:spcPct val="90000"/>
              </a:lnSpc>
              <a:buFontTx/>
              <a:buNone/>
            </a:pPr>
            <a:r>
              <a:rPr lang="en-US" altLang="en-US" sz="1400" b="1" dirty="0">
                <a:latin typeface="Times New Roman" panose="02020603050405020304" pitchFamily="18" charset="0"/>
              </a:rPr>
              <a:t>Alan Wolfe</a:t>
            </a:r>
            <a:r>
              <a:rPr lang="en-US" altLang="en-US" sz="1400" b="1" dirty="0"/>
              <a:t>’</a:t>
            </a:r>
            <a:r>
              <a:rPr lang="en-US" altLang="en-US" sz="1400" b="1" dirty="0">
                <a:latin typeface="Times New Roman" panose="02020603050405020304" pitchFamily="18" charset="0"/>
              </a:rPr>
              <a:t>s </a:t>
            </a:r>
            <a:r>
              <a:rPr lang="en-US" altLang="en-US" sz="1400" b="1" i="1" dirty="0">
                <a:latin typeface="Times New Roman" panose="02020603050405020304" pitchFamily="18" charset="0"/>
              </a:rPr>
              <a:t>The Transformation of American Religion: How We Actually Live Our Faith</a:t>
            </a:r>
            <a:r>
              <a:rPr lang="en-US" altLang="en-US" sz="1400" dirty="0">
                <a:latin typeface="Times New Roman" panose="02020603050405020304" pitchFamily="18" charset="0"/>
              </a:rPr>
              <a:t> </a:t>
            </a:r>
            <a:r>
              <a:rPr lang="en-US" altLang="en-US" sz="1000" dirty="0">
                <a:latin typeface="Times New Roman" panose="02020603050405020304" pitchFamily="18" charset="0"/>
              </a:rPr>
              <a:t>'</a:t>
            </a:r>
          </a:p>
          <a:p>
            <a:pPr eaLnBrk="1" hangingPunct="1">
              <a:lnSpc>
                <a:spcPct val="90000"/>
              </a:lnSpc>
            </a:pPr>
            <a:endParaRPr lang="en-US" altLang="en-US" sz="1800" dirty="0"/>
          </a:p>
        </p:txBody>
      </p:sp>
      <p:pic>
        <p:nvPicPr>
          <p:cNvPr id="11267" name="Picture 1029">
            <a:extLst>
              <a:ext uri="{FF2B5EF4-FFF2-40B4-BE49-F238E27FC236}">
                <a16:creationId xmlns:a16="http://schemas.microsoft.com/office/drawing/2014/main" id="{FC00AC95-7AAF-2541-89E8-27FB253D6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81477"/>
            <a:ext cx="3840480" cy="543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123555"/>
            <a:ext cx="10515600" cy="1325563"/>
          </a:xfrm>
        </p:spPr>
        <p:txBody>
          <a:bodyPr/>
          <a:lstStyle/>
          <a:p>
            <a:pPr algn="ctr"/>
            <a:r>
              <a:rPr lang="en-US" dirty="0"/>
              <a:t>A Cultural Acknowledgement!!!</a:t>
            </a:r>
          </a:p>
        </p:txBody>
      </p:sp>
    </p:spTree>
    <p:extLst>
      <p:ext uri="{BB962C8B-B14F-4D97-AF65-F5344CB8AC3E}">
        <p14:creationId xmlns:p14="http://schemas.microsoft.com/office/powerpoint/2010/main" val="29810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0116">
                                            <p:txEl>
                                              <p:pRg st="0" end="0"/>
                                            </p:txEl>
                                          </p:spTgt>
                                        </p:tgtEl>
                                        <p:attrNameLst>
                                          <p:attrName>style.visibility</p:attrName>
                                        </p:attrNameLst>
                                      </p:cBhvr>
                                      <p:to>
                                        <p:strVal val="visible"/>
                                      </p:to>
                                    </p:set>
                                    <p:animEffect transition="in" filter="dissolve">
                                      <p:cBhvr>
                                        <p:cTn id="7" dur="500"/>
                                        <p:tgtEl>
                                          <p:spTgt spid="901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0116">
                                            <p:txEl>
                                              <p:pRg st="1" end="1"/>
                                            </p:txEl>
                                          </p:spTgt>
                                        </p:tgtEl>
                                        <p:attrNameLst>
                                          <p:attrName>style.visibility</p:attrName>
                                        </p:attrNameLst>
                                      </p:cBhvr>
                                      <p:to>
                                        <p:strVal val="visible"/>
                                      </p:to>
                                    </p:set>
                                    <p:animEffect transition="in" filter="dissolve">
                                      <p:cBhvr>
                                        <p:cTn id="12" dur="500"/>
                                        <p:tgtEl>
                                          <p:spTgt spid="901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0116">
                                            <p:txEl>
                                              <p:pRg st="2" end="2"/>
                                            </p:txEl>
                                          </p:spTgt>
                                        </p:tgtEl>
                                        <p:attrNameLst>
                                          <p:attrName>style.visibility</p:attrName>
                                        </p:attrNameLst>
                                      </p:cBhvr>
                                      <p:to>
                                        <p:strVal val="visible"/>
                                      </p:to>
                                    </p:set>
                                    <p:animEffect transition="in" filter="dissolve">
                                      <p:cBhvr>
                                        <p:cTn id="17" dur="500"/>
                                        <p:tgtEl>
                                          <p:spTgt spid="90116">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90116">
                                            <p:txEl>
                                              <p:pRg st="3" end="3"/>
                                            </p:txEl>
                                          </p:spTgt>
                                        </p:tgtEl>
                                        <p:attrNameLst>
                                          <p:attrName>style.visibility</p:attrName>
                                        </p:attrNameLst>
                                      </p:cBhvr>
                                      <p:to>
                                        <p:strVal val="visible"/>
                                      </p:to>
                                    </p:set>
                                    <p:animEffect transition="in" filter="dissolve">
                                      <p:cBhvr>
                                        <p:cTn id="20" dur="500"/>
                                        <p:tgtEl>
                                          <p:spTgt spid="90116">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90116">
                                            <p:txEl>
                                              <p:pRg st="4" end="4"/>
                                            </p:txEl>
                                          </p:spTgt>
                                        </p:tgtEl>
                                        <p:attrNameLst>
                                          <p:attrName>style.visibility</p:attrName>
                                        </p:attrNameLst>
                                      </p:cBhvr>
                                      <p:to>
                                        <p:strVal val="visible"/>
                                      </p:to>
                                    </p:set>
                                    <p:animEffect transition="in" filter="dissolve">
                                      <p:cBhvr>
                                        <p:cTn id="23" dur="500"/>
                                        <p:tgtEl>
                                          <p:spTgt spid="901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6"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5F2BC11A-2019-4BC3-93F2-AE405F0F4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duotone>
              <a:prstClr val="black"/>
              <a:prstClr val="white"/>
            </a:duotone>
            <a:extLst>
              <a:ext uri="{28A0092B-C50C-407E-A947-70E740481C1C}">
                <a14:useLocalDpi xmlns:a14="http://schemas.microsoft.com/office/drawing/2010/main" val="0"/>
              </a:ext>
            </a:extLst>
          </a:blip>
          <a:srcRect r="43980"/>
          <a:stretch/>
        </p:blipFill>
        <p:spPr>
          <a:xfrm>
            <a:off x="5362011" y="10"/>
            <a:ext cx="6829989" cy="6857990"/>
          </a:xfrm>
          <a:custGeom>
            <a:avLst/>
            <a:gdLst/>
            <a:ahLst/>
            <a:cxnLst/>
            <a:rect l="l" t="t" r="r" b="b"/>
            <a:pathLst>
              <a:path w="6829989" h="6858000">
                <a:moveTo>
                  <a:pt x="0" y="0"/>
                </a:moveTo>
                <a:lnTo>
                  <a:pt x="6829989" y="0"/>
                </a:lnTo>
                <a:lnTo>
                  <a:pt x="6829989" y="6858000"/>
                </a:lnTo>
                <a:lnTo>
                  <a:pt x="1" y="6858000"/>
                </a:lnTo>
                <a:lnTo>
                  <a:pt x="4006" y="6854853"/>
                </a:lnTo>
                <a:cubicBezTo>
                  <a:pt x="990707" y="6040555"/>
                  <a:pt x="1619628" y="4808224"/>
                  <a:pt x="1619628" y="3429000"/>
                </a:cubicBezTo>
                <a:cubicBezTo>
                  <a:pt x="1619628" y="2049777"/>
                  <a:pt x="990707" y="817446"/>
                  <a:pt x="4006" y="3148"/>
                </a:cubicBezTo>
                <a:close/>
              </a:path>
            </a:pathLst>
          </a:custGeom>
        </p:spPr>
      </p:pic>
      <p:sp>
        <p:nvSpPr>
          <p:cNvPr id="454658" name="Rectangle 2"/>
          <p:cNvSpPr>
            <a:spLocks noGrp="1" noRot="1" noChangeArrowheads="1"/>
          </p:cNvSpPr>
          <p:nvPr>
            <p:ph type="title"/>
          </p:nvPr>
        </p:nvSpPr>
        <p:spPr>
          <a:xfrm>
            <a:off x="509550" y="2400970"/>
            <a:ext cx="4363895" cy="1873115"/>
          </a:xfrm>
        </p:spPr>
        <p:txBody>
          <a:bodyPr anchor="b">
            <a:noAutofit/>
          </a:bodyPr>
          <a:lstStyle/>
          <a:p>
            <a:r>
              <a:rPr lang="en-US" sz="5400" b="1" i="1" dirty="0">
                <a:solidFill>
                  <a:schemeClr val="tx1">
                    <a:lumMod val="85000"/>
                    <a:lumOff val="15000"/>
                  </a:schemeClr>
                </a:solidFill>
                <a:cs typeface="Arial" panose="020B0604020202020204" pitchFamily="34" charset="0"/>
              </a:rPr>
              <a:t>What makes us nervous about  church membership?</a:t>
            </a:r>
            <a:endParaRPr lang="en-US" sz="5400" b="1" dirty="0">
              <a:solidFill>
                <a:schemeClr val="tx1">
                  <a:lumMod val="85000"/>
                  <a:lumOff val="15000"/>
                </a:schemeClr>
              </a:solidFill>
              <a:cs typeface="Arial" panose="020B0604020202020204" pitchFamily="34" charset="0"/>
            </a:endParaRPr>
          </a:p>
        </p:txBody>
      </p:sp>
      <p:sp>
        <p:nvSpPr>
          <p:cNvPr id="454659" name="Rectangle 3"/>
          <p:cNvSpPr>
            <a:spLocks noGrp="1" noRot="1" noChangeArrowheads="1"/>
          </p:cNvSpPr>
          <p:nvPr>
            <p:ph type="body" idx="1"/>
          </p:nvPr>
        </p:nvSpPr>
        <p:spPr>
          <a:xfrm>
            <a:off x="1463040" y="2963917"/>
            <a:ext cx="4363895" cy="3331136"/>
          </a:xfrm>
        </p:spPr>
        <p:txBody>
          <a:bodyPr>
            <a:normAutofit/>
          </a:bodyPr>
          <a:lstStyle/>
          <a:p>
            <a:pPr>
              <a:buClr>
                <a:schemeClr val="accent2"/>
              </a:buClr>
              <a:buFont typeface="Wingdings" charset="0"/>
              <a:buChar char="ü"/>
            </a:pPr>
            <a:r>
              <a:rPr lang="en-US" sz="1800">
                <a:solidFill>
                  <a:schemeClr val="tx1">
                    <a:lumMod val="85000"/>
                    <a:lumOff val="15000"/>
                  </a:schemeClr>
                </a:solidFill>
              </a:rPr>
              <a:t>  </a:t>
            </a:r>
          </a:p>
          <a:p>
            <a:pPr>
              <a:buClr>
                <a:schemeClr val="accent2"/>
              </a:buClr>
              <a:buFont typeface="Wingdings" charset="0"/>
              <a:buChar char="ü"/>
            </a:pPr>
            <a:endParaRPr lang="en-US" sz="1800">
              <a:solidFill>
                <a:schemeClr val="tx1">
                  <a:lumMod val="85000"/>
                  <a:lumOff val="15000"/>
                </a:schemeClr>
              </a:solidFill>
            </a:endParaRPr>
          </a:p>
          <a:p>
            <a:pPr>
              <a:buClr>
                <a:schemeClr val="accent2"/>
              </a:buClr>
              <a:buFont typeface="Wingdings" charset="0"/>
              <a:buChar char="ü"/>
            </a:pPr>
            <a:endParaRPr lang="en-US" sz="1800">
              <a:solidFill>
                <a:schemeClr val="tx1">
                  <a:lumMod val="85000"/>
                  <a:lumOff val="15000"/>
                </a:schemeClr>
              </a:solidFill>
            </a:endParaRPr>
          </a:p>
          <a:p>
            <a:endParaRPr lang="en-US" sz="1800">
              <a:solidFill>
                <a:schemeClr val="tx1">
                  <a:lumMod val="85000"/>
                  <a:lumOff val="15000"/>
                </a:schemeClr>
              </a:solidFill>
            </a:endParaRPr>
          </a:p>
        </p:txBody>
      </p:sp>
      <p:sp>
        <p:nvSpPr>
          <p:cNvPr id="193" name="Freeform: Shape 192">
            <a:extLst>
              <a:ext uri="{FF2B5EF4-FFF2-40B4-BE49-F238E27FC236}">
                <a16:creationId xmlns:a16="http://schemas.microsoft.com/office/drawing/2014/main" id="{FBD18CC4-F639-47CF-96DD-9BA6031B5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2490854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0" y="161365"/>
            <a:ext cx="7977350" cy="1995940"/>
          </a:xfrm>
        </p:spPr>
        <p:txBody>
          <a:bodyPr>
            <a:normAutofit/>
          </a:bodyPr>
          <a:lstStyle/>
          <a:p>
            <a:r>
              <a:rPr lang="en-US" sz="3600" dirty="0"/>
              <a:t>“Membership” challenges a particularly modern-American assumption.    </a:t>
            </a:r>
            <a:br>
              <a:rPr lang="en-US" dirty="0"/>
            </a:b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67123"/>
          <a:stretch/>
        </p:blipFill>
        <p:spPr>
          <a:xfrm>
            <a:off x="8213211" y="0"/>
            <a:ext cx="4008329" cy="6858000"/>
          </a:xfrm>
          <a:prstGeom prst="rect">
            <a:avLst/>
          </a:prstGeom>
        </p:spPr>
      </p:pic>
      <p:sp>
        <p:nvSpPr>
          <p:cNvPr id="3" name="TextBox 2">
            <a:extLst>
              <a:ext uri="{FF2B5EF4-FFF2-40B4-BE49-F238E27FC236}">
                <a16:creationId xmlns:a16="http://schemas.microsoft.com/office/drawing/2014/main" id="{05AA715B-B12D-AF43-A21B-96C3C09C70D6}"/>
              </a:ext>
            </a:extLst>
          </p:cNvPr>
          <p:cNvSpPr txBox="1"/>
          <p:nvPr/>
        </p:nvSpPr>
        <p:spPr>
          <a:xfrm>
            <a:off x="120831" y="1454671"/>
            <a:ext cx="7679586" cy="6140142"/>
          </a:xfrm>
          <a:prstGeom prst="rect">
            <a:avLst/>
          </a:prstGeom>
          <a:noFill/>
        </p:spPr>
        <p:txBody>
          <a:bodyPr wrap="square" rtlCol="0">
            <a:spAutoFit/>
          </a:bodyPr>
          <a:lstStyle/>
          <a:p>
            <a:r>
              <a:rPr lang="en-US" dirty="0"/>
              <a:t>.  </a:t>
            </a:r>
          </a:p>
          <a:p>
            <a:r>
              <a:rPr lang="en-US" sz="2400" dirty="0">
                <a:latin typeface="+mj-lt"/>
              </a:rPr>
              <a:t>Compare to Robert </a:t>
            </a:r>
            <a:r>
              <a:rPr lang="en-US" sz="2400" dirty="0" err="1">
                <a:latin typeface="+mj-lt"/>
              </a:rPr>
              <a:t>Bellah</a:t>
            </a:r>
            <a:r>
              <a:rPr lang="en-US" sz="2400" dirty="0">
                <a:latin typeface="+mj-lt"/>
              </a:rPr>
              <a:t> et. al </a:t>
            </a:r>
            <a:r>
              <a:rPr lang="en-US" sz="2400" u="sng" dirty="0">
                <a:latin typeface="+mj-lt"/>
              </a:rPr>
              <a:t>Habits of the Heart, Individualism and Commitmen</a:t>
            </a:r>
            <a:r>
              <a:rPr lang="en-US" sz="2400" dirty="0">
                <a:latin typeface="+mj-lt"/>
              </a:rPr>
              <a:t>t in American Life wherein the social analysis indicates  that modern America is individualism as with its corollary  the demise of real "commitment in American Life.”</a:t>
            </a:r>
          </a:p>
          <a:p>
            <a:pPr lvl="1"/>
            <a:endParaRPr lang="en-US" sz="2400" i="1" dirty="0">
              <a:latin typeface="+mj-lt"/>
            </a:endParaRPr>
          </a:p>
          <a:p>
            <a:pPr lvl="1"/>
            <a:r>
              <a:rPr lang="en-US" sz="2100" b="1" i="1" dirty="0">
                <a:latin typeface="+mj-lt"/>
              </a:rPr>
              <a:t>For Americans, the traditional relationship between the individual and the religious community is to some degree reversed. On the basis of our interviews, we are not surprised to learn that 80 percent of Americans agreed that "an individual should arrive at his or her own religious beliefs independent of any church or synagogue." From the traditional point of view, this is a strange statement-- it is precisely within the church or synagogue that one comes to one's religious beliefs-- but to many Americans it is the Gallup finding that is normal.</a:t>
            </a:r>
          </a:p>
          <a:p>
            <a:br>
              <a:rPr lang="en-US" sz="2100" b="1" i="1" dirty="0"/>
            </a:br>
            <a:endParaRPr lang="en-US" sz="2100" b="1" i="1" dirty="0"/>
          </a:p>
        </p:txBody>
      </p:sp>
    </p:spTree>
    <p:extLst>
      <p:ext uri="{BB962C8B-B14F-4D97-AF65-F5344CB8AC3E}">
        <p14:creationId xmlns:p14="http://schemas.microsoft.com/office/powerpoint/2010/main" val="37497460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0" y="0"/>
            <a:ext cx="8839200" cy="1325563"/>
          </a:xfrm>
        </p:spPr>
        <p:txBody>
          <a:bodyPr>
            <a:noAutofit/>
          </a:bodyPr>
          <a:lstStyle/>
          <a:p>
            <a:r>
              <a:rPr lang="en-US" sz="2600" b="1" dirty="0"/>
              <a:t>MEMBERSHIP: A COLLISION IN COMMITMENTS ILLUSTRATED</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62340" y="1325563"/>
            <a:ext cx="8275551" cy="5396714"/>
          </a:xfrm>
        </p:spPr>
        <p:txBody>
          <a:bodyPr>
            <a:noAutofit/>
          </a:bodyPr>
          <a:lstStyle/>
          <a:p>
            <a:pPr marL="457200" lvl="1" indent="0">
              <a:buNone/>
            </a:pPr>
            <a:r>
              <a:rPr lang="en-US" sz="2000" i="1" dirty="0">
                <a:latin typeface="+mj-lt"/>
                <a:cs typeface="Arial" panose="020B0604020202020204" pitchFamily="34" charset="0"/>
              </a:rPr>
              <a:t>It is not fashionable to say much nowadays of the advantages of the small community. We are told that we must go in for large empires and large ideas. There is one advantage, however, in the small state, the city or village, which only the willfully blind could overlook. The man who lives in a small community lives in a much larger world... </a:t>
            </a:r>
          </a:p>
          <a:p>
            <a:pPr marL="457200" lvl="1" indent="0">
              <a:buNone/>
            </a:pPr>
            <a:r>
              <a:rPr lang="en-US" sz="2000" i="1" dirty="0">
                <a:latin typeface="+mj-lt"/>
                <a:cs typeface="Arial" panose="020B0604020202020204" pitchFamily="34" charset="0"/>
              </a:rPr>
              <a:t>The reason is obvious. In a large community we choose our companions. In a small community our companions are chosen for us... That is why the old religions and the old scriptural language showed so sharp a wisdom when they spoke not of one's duty towards humanity, but one's duty towards one's neighbor. The duty towards humanity may often take the form of some choice which is personal or even pleasurable.. But we have to love our neighbor because he is there--a much more alarming reason for a much more serious operation. He is the sample of humanity which is actually given us. Precisely because he may be anybody he is everybody. </a:t>
            </a:r>
          </a:p>
          <a:p>
            <a:pPr marL="457200" lvl="1" indent="0" algn="r">
              <a:buNone/>
            </a:pPr>
            <a:r>
              <a:rPr lang="en-US" sz="1800" i="1" dirty="0">
                <a:latin typeface="+mj-lt"/>
              </a:rPr>
              <a:t>G.K. Chesterton, Heretics, 1905</a:t>
            </a:r>
          </a:p>
          <a:p>
            <a:pPr marL="457200" lvl="1" indent="0" algn="r">
              <a:buNone/>
            </a:pPr>
            <a:endParaRPr lang="en-US" sz="1600" i="1" dirty="0">
              <a:latin typeface="+mj-lt"/>
            </a:endParaRPr>
          </a:p>
          <a:p>
            <a:pPr marL="457200" lvl="1" indent="0">
              <a:buNone/>
            </a:pPr>
            <a:r>
              <a:rPr lang="en-US" sz="2000" i="1" dirty="0">
                <a:latin typeface="+mj-lt"/>
              </a:rPr>
              <a:t>Why is Small Bigger ?</a:t>
            </a:r>
          </a:p>
          <a:p>
            <a:pPr marL="457200" lvl="1" indent="0">
              <a:buNone/>
            </a:pPr>
            <a:r>
              <a:rPr lang="en-US" sz="2000" i="1" dirty="0">
                <a:latin typeface="+mj-lt"/>
              </a:rPr>
              <a:t>How does membership make Church Smaller? </a:t>
            </a:r>
          </a:p>
          <a:p>
            <a:pPr marL="457200" lvl="1" indent="0">
              <a:buNone/>
            </a:pPr>
            <a:r>
              <a:rPr lang="en-US" sz="2000" i="1" dirty="0">
                <a:latin typeface="+mj-lt"/>
              </a:rPr>
              <a:t>How might we envision this making Christ and His Kingdom Bigger for us?   </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67123"/>
          <a:stretch/>
        </p:blipFill>
        <p:spPr>
          <a:xfrm>
            <a:off x="8213211" y="0"/>
            <a:ext cx="4008329" cy="6858000"/>
          </a:xfrm>
          <a:prstGeom prst="rect">
            <a:avLst/>
          </a:prstGeom>
        </p:spPr>
      </p:pic>
    </p:spTree>
    <p:extLst>
      <p:ext uri="{BB962C8B-B14F-4D97-AF65-F5344CB8AC3E}">
        <p14:creationId xmlns:p14="http://schemas.microsoft.com/office/powerpoint/2010/main" val="13135162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655320" y="365125"/>
            <a:ext cx="5120114" cy="1692794"/>
          </a:xfrm>
        </p:spPr>
        <p:txBody>
          <a:bodyPr>
            <a:normAutofit/>
          </a:bodyPr>
          <a:lstStyle/>
          <a:p>
            <a:r>
              <a:rPr lang="en-US" sz="3700"/>
              <a:t>Begs the Question: What is Biblical “Orthodoxy?” </a:t>
            </a:r>
          </a:p>
        </p:txBody>
      </p:sp>
      <p:cxnSp>
        <p:nvCxnSpPr>
          <p:cNvPr id="29" name="Straight Arrow Connector 2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655321" y="2575033"/>
            <a:ext cx="5864012" cy="4282955"/>
          </a:xfrm>
        </p:spPr>
        <p:txBody>
          <a:bodyPr>
            <a:normAutofit/>
          </a:bodyPr>
          <a:lstStyle/>
          <a:p>
            <a:pPr marL="0" indent="0">
              <a:buNone/>
            </a:pPr>
            <a:r>
              <a:rPr lang="en-US" sz="1800" b="1" dirty="0">
                <a:latin typeface="+mj-lt"/>
              </a:rPr>
              <a:t>Thomas Oden,  </a:t>
            </a:r>
            <a:r>
              <a:rPr lang="en-US" sz="1800" b="1" i="1" u="sng" dirty="0">
                <a:latin typeface="+mj-lt"/>
              </a:rPr>
              <a:t>Beyond Modernity… What?</a:t>
            </a:r>
            <a:r>
              <a:rPr lang="en-US" sz="1800" b="1" i="1" dirty="0">
                <a:latin typeface="+mj-lt"/>
              </a:rPr>
              <a:t> </a:t>
            </a:r>
          </a:p>
          <a:p>
            <a:endParaRPr lang="en-US" sz="1700" b="1" dirty="0">
              <a:latin typeface="+mj-lt"/>
            </a:endParaRPr>
          </a:p>
          <a:p>
            <a:pPr marL="457200" lvl="1" indent="0">
              <a:buNone/>
            </a:pPr>
            <a:r>
              <a:rPr lang="en-US" sz="2000" i="1" dirty="0">
                <a:latin typeface="+mj-lt"/>
              </a:rPr>
              <a:t>Where did we get the twisted notion that orthodoxy is essentially a set of ideas rather than a living tradition of social experience?  Our stereotype of orthodoxy is that of frozen dogma,  rather than a warm continuity of human experience-- of grandmothers teaching granddaughters, of feasts and stories, of rites and dancing.  Orthodoxies are never best judged merely by their doctrinal ideas, but more so by their social products  the quality of their communities... They await being studied sociologically, not just theologically</a:t>
            </a:r>
            <a:r>
              <a:rPr lang="en-US" sz="2000" i="1" dirty="0"/>
              <a:t>. </a:t>
            </a:r>
          </a:p>
          <a:p>
            <a:pPr lvl="1"/>
            <a:endParaRPr lang="en-US" sz="1700" i="1" dirty="0"/>
          </a:p>
          <a:p>
            <a:endParaRPr lang="en-US" sz="1700"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3544" r="14675"/>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8967171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177BB5-757C-2A49-91B1-0851FE4A4942}"/>
              </a:ext>
            </a:extLst>
          </p:cNvPr>
          <p:cNvSpPr>
            <a:spLocks noGrp="1"/>
          </p:cNvSpPr>
          <p:nvPr>
            <p:ph type="title"/>
          </p:nvPr>
        </p:nvSpPr>
        <p:spPr>
          <a:xfrm>
            <a:off x="643467" y="321734"/>
            <a:ext cx="10905066" cy="1135737"/>
          </a:xfrm>
        </p:spPr>
        <p:txBody>
          <a:bodyPr>
            <a:normAutofit/>
          </a:bodyPr>
          <a:lstStyle/>
          <a:p>
            <a:r>
              <a:rPr lang="en-US" sz="3600" b="1">
                <a:cs typeface="Arial" panose="020B0604020202020204" pitchFamily="34" charset="0"/>
              </a:rPr>
              <a:t>Four Biblical Reasons To Join:</a:t>
            </a:r>
            <a:br>
              <a:rPr lang="en-US" sz="3600" b="1">
                <a:latin typeface="Arial" panose="020B0604020202020204" pitchFamily="34" charset="0"/>
                <a:cs typeface="Arial" panose="020B0604020202020204" pitchFamily="34" charset="0"/>
              </a:rPr>
            </a:br>
            <a:r>
              <a:rPr lang="en-US" sz="3600">
                <a:cs typeface="Arial" panose="020B0604020202020204" pitchFamily="34" charset="0"/>
              </a:rPr>
              <a:t># 2: Commands impossible to keep without membership </a:t>
            </a:r>
          </a:p>
        </p:txBody>
      </p:sp>
      <p:sp>
        <p:nvSpPr>
          <p:cNvPr id="3" name="Content Placeholder 2">
            <a:extLst>
              <a:ext uri="{FF2B5EF4-FFF2-40B4-BE49-F238E27FC236}">
                <a16:creationId xmlns:a16="http://schemas.microsoft.com/office/drawing/2014/main" id="{910BEF9B-12CA-E447-8523-7B7CB1A08034}"/>
              </a:ext>
            </a:extLst>
          </p:cNvPr>
          <p:cNvSpPr>
            <a:spLocks noGrp="1"/>
          </p:cNvSpPr>
          <p:nvPr>
            <p:ph idx="1"/>
          </p:nvPr>
        </p:nvSpPr>
        <p:spPr>
          <a:xfrm>
            <a:off x="643467" y="1782981"/>
            <a:ext cx="10905066" cy="4393982"/>
          </a:xfrm>
        </p:spPr>
        <p:txBody>
          <a:bodyPr>
            <a:normAutofit/>
          </a:bodyPr>
          <a:lstStyle/>
          <a:p>
            <a:r>
              <a:rPr lang="en-US" sz="1400" b="1" i="1">
                <a:latin typeface="+mj-lt"/>
              </a:rPr>
              <a:t>The command to obey/submit to leaders– Who’s Your Leader?  </a:t>
            </a:r>
          </a:p>
          <a:p>
            <a:pPr marL="457200" lvl="1" indent="0">
              <a:buNone/>
            </a:pPr>
            <a:r>
              <a:rPr lang="en-US" sz="1400" i="1">
                <a:latin typeface="+mj-lt"/>
              </a:rPr>
              <a:t>Heb. 13:17 Obey your leaders and submit to them, for they are keeping watch over. your souls and will give an account. Let them do this with joy and not with sighing-- for that would be harmful to you.</a:t>
            </a:r>
          </a:p>
          <a:p>
            <a:r>
              <a:rPr lang="en-US" sz="1400" b="1" i="1">
                <a:latin typeface="+mj-lt"/>
              </a:rPr>
              <a:t>The Command for Shepherds to keep watch over/Shepherd the flock– Who’s Your Flock</a:t>
            </a:r>
          </a:p>
          <a:p>
            <a:pPr marL="457200" lvl="1" indent="0">
              <a:buNone/>
            </a:pPr>
            <a:r>
              <a:rPr lang="en-US" sz="1400" i="1">
                <a:latin typeface="+mj-lt"/>
              </a:rPr>
              <a:t>Acts 20:28 Keep watch over yourselves and over all the flock, of which the Holy Spirit has made you overseers, to shepherd the church of God that he obtained with the blood of his own Son. 29 I know that after I have gone, savage wolves will come in among you, not sparing the flock. 30 Some even from your own group will come distorting the truth in order to entice the disciples to follow them. 31 Therefore be alert, remembering that for three years I did not cease night or day to warn everyone with tears.</a:t>
            </a:r>
          </a:p>
          <a:p>
            <a:pPr marL="457200" lvl="1" indent="0">
              <a:buNone/>
            </a:pPr>
            <a:r>
              <a:rPr lang="en-US" sz="1400" i="1">
                <a:latin typeface="+mj-lt"/>
              </a:rPr>
              <a:t>1 Peter 5:1-3, I exhort the elders among you to shepherd the flock of god that is in your charge, exercising the oversight, not under compulsion but willingly, as God would have you do it...</a:t>
            </a:r>
          </a:p>
          <a:p>
            <a:r>
              <a:rPr lang="en-US" sz="1400" b="1" i="1">
                <a:latin typeface="+mj-lt"/>
              </a:rPr>
              <a:t>The command to “one-another”– Who’s the “other” especially wherein in some instance the command necessarily requires prioritizing and distinguishing</a:t>
            </a:r>
            <a:r>
              <a:rPr lang="en-US" sz="1400" i="1">
                <a:latin typeface="+mj-lt"/>
              </a:rPr>
              <a:t>.  </a:t>
            </a:r>
          </a:p>
          <a:p>
            <a:pPr marL="457200" lvl="1" indent="0">
              <a:buNone/>
            </a:pPr>
            <a:r>
              <a:rPr lang="en-US" sz="1400" i="1">
                <a:latin typeface="+mj-lt"/>
              </a:rPr>
              <a:t>Rom. 15:7 Therefore receive one another, just as Christ also received us, to the glory of God. Rom. 16:16 Greet one another with a holy kiss. The churches of Christ greet you. </a:t>
            </a:r>
            <a:r>
              <a:rPr lang="en-US" sz="1400" b="1" i="1">
                <a:latin typeface="+mj-lt"/>
              </a:rPr>
              <a:t>(receive into what?) </a:t>
            </a:r>
          </a:p>
          <a:p>
            <a:pPr marL="457200" lvl="1" indent="0">
              <a:buNone/>
            </a:pPr>
            <a:r>
              <a:rPr lang="en-US" sz="1400" i="1">
                <a:latin typeface="+mj-lt"/>
              </a:rPr>
              <a:t>1Cor. 12:25 that there should be no schism in the body, but that the members should have the same care for one another. </a:t>
            </a:r>
            <a:r>
              <a:rPr lang="en-US" sz="1400" b="1" i="1">
                <a:latin typeface="+mj-lt"/>
              </a:rPr>
              <a:t>(under what terms are we to have the </a:t>
            </a:r>
            <a:r>
              <a:rPr lang="en-US" sz="1400" b="1" i="1" u="sng">
                <a:latin typeface="+mj-lt"/>
              </a:rPr>
              <a:t>same</a:t>
            </a:r>
            <a:r>
              <a:rPr lang="en-US" sz="1400" b="1" i="1">
                <a:latin typeface="+mj-lt"/>
              </a:rPr>
              <a:t> care?)</a:t>
            </a:r>
          </a:p>
          <a:p>
            <a:pPr marL="457200" lvl="1" indent="0">
              <a:buNone/>
            </a:pPr>
            <a:r>
              <a:rPr lang="en-US" sz="1400" i="1">
                <a:latin typeface="+mj-lt"/>
              </a:rPr>
              <a:t>Eph. 5:21 submitting to one another in the fear of God. </a:t>
            </a:r>
            <a:r>
              <a:rPr lang="en-US" sz="1400" b="1" i="1">
                <a:latin typeface="+mj-lt"/>
              </a:rPr>
              <a:t>(to everyone?)</a:t>
            </a:r>
          </a:p>
          <a:p>
            <a:pPr marL="457200" lvl="1" indent="0">
              <a:buNone/>
            </a:pPr>
            <a:r>
              <a:rPr lang="en-US" sz="1400" i="1">
                <a:latin typeface="+mj-lt"/>
              </a:rPr>
              <a:t>Eph. 4:32 And be kind to one another, tenderhearted, forgiving one another, just as God in Christ forgave you.</a:t>
            </a:r>
          </a:p>
          <a:p>
            <a:pPr marL="0" indent="0">
              <a:buNone/>
            </a:pPr>
            <a:endParaRPr lang="en-US" sz="1400" i="1"/>
          </a:p>
          <a:p>
            <a:pPr marL="0" indent="0">
              <a:buNone/>
            </a:pPr>
            <a:endParaRPr lang="en-US" sz="1400" i="1"/>
          </a:p>
          <a:p>
            <a:pPr marL="0" indent="0">
              <a:buNone/>
            </a:pPr>
            <a:endParaRPr lang="en-US" sz="1400" i="1"/>
          </a:p>
        </p:txBody>
      </p:sp>
      <p:sp>
        <p:nvSpPr>
          <p:cNvPr id="19" name="Rectangle 1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70159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4609" r="12673"/>
          <a:stretch/>
        </p:blipFill>
        <p:spPr>
          <a:xfrm>
            <a:off x="0" y="0"/>
            <a:ext cx="3989005" cy="6858000"/>
          </a:xfrm>
          <a:prstGeom prst="rect">
            <a:avLst/>
          </a:prstGeom>
        </p:spPr>
      </p:pic>
      <p:sp>
        <p:nvSpPr>
          <p:cNvPr id="2" name="TextBox 1">
            <a:extLst>
              <a:ext uri="{FF2B5EF4-FFF2-40B4-BE49-F238E27FC236}">
                <a16:creationId xmlns:a16="http://schemas.microsoft.com/office/drawing/2014/main" id="{F237C8B8-794B-AE41-9A0C-718F23957C17}"/>
              </a:ext>
            </a:extLst>
          </p:cNvPr>
          <p:cNvSpPr txBox="1"/>
          <p:nvPr/>
        </p:nvSpPr>
        <p:spPr>
          <a:xfrm>
            <a:off x="4009327" y="176732"/>
            <a:ext cx="1094862" cy="5355312"/>
          </a:xfrm>
          <a:prstGeom prst="rect">
            <a:avLst/>
          </a:prstGeom>
          <a:noFill/>
        </p:spPr>
        <p:txBody>
          <a:bodyPr wrap="square" rtlCol="0">
            <a:spAutoFit/>
          </a:bodyPr>
          <a:lstStyle/>
          <a:p>
            <a:endParaRPr lang="en-US"/>
          </a:p>
          <a:p>
            <a:r>
              <a:rPr lang="en-US"/>
              <a:t>‘05-’07</a:t>
            </a:r>
          </a:p>
          <a:p>
            <a:endParaRPr lang="en-US"/>
          </a:p>
          <a:p>
            <a:endParaRPr lang="en-US"/>
          </a:p>
          <a:p>
            <a:endParaRPr lang="en-US"/>
          </a:p>
          <a:p>
            <a:endParaRPr lang="en-US"/>
          </a:p>
          <a:p>
            <a:endParaRPr lang="en-US"/>
          </a:p>
          <a:p>
            <a:r>
              <a:rPr lang="en-US"/>
              <a:t>	2008</a:t>
            </a:r>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3" name="TextBox 2">
            <a:extLst>
              <a:ext uri="{FF2B5EF4-FFF2-40B4-BE49-F238E27FC236}">
                <a16:creationId xmlns:a16="http://schemas.microsoft.com/office/drawing/2014/main" id="{98685EC8-DA46-D241-B40E-10A040259791}"/>
              </a:ext>
            </a:extLst>
          </p:cNvPr>
          <p:cNvSpPr txBox="1"/>
          <p:nvPr/>
        </p:nvSpPr>
        <p:spPr>
          <a:xfrm>
            <a:off x="4933259" y="176732"/>
            <a:ext cx="7108134" cy="3693319"/>
          </a:xfrm>
          <a:prstGeom prst="rect">
            <a:avLst/>
          </a:prstGeom>
          <a:noFill/>
        </p:spPr>
        <p:txBody>
          <a:bodyPr wrap="square" rtlCol="0">
            <a:spAutoFit/>
          </a:bodyPr>
          <a:lstStyle/>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An ambitious campaign of prayer and sacrifice to pay down the enormous debt  in order to be more financially committed to mission. The “burning of the lien” ceremony in less than 2 years, 2nd daughter church plant in Danbury CT and 1st “Impact Week” in the Hill which led to a Bible Study the Summer of 07 and church plant in 011.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Spring of ‘08, commissioned artist Makoto Fujimura to paint  “</a:t>
            </a:r>
            <a:r>
              <a:rPr lang="en-US" err="1">
                <a:latin typeface="Arial" panose="020B0604020202020204" pitchFamily="34" charset="0"/>
                <a:cs typeface="Arial" panose="020B0604020202020204" pitchFamily="34" charset="0"/>
              </a:rPr>
              <a:t>Anabaino</a:t>
            </a:r>
            <a:r>
              <a:rPr lang="en-US">
                <a:latin typeface="Arial" panose="020B0604020202020204" pitchFamily="34" charset="0"/>
                <a:cs typeface="Arial" panose="020B0604020202020204" pitchFamily="34" charset="0"/>
              </a:rPr>
              <a:t>” for the permanent location at CPC NH chancel wall.  </a:t>
            </a:r>
          </a:p>
          <a:p>
            <a:endParaRPr lang="en-US">
              <a:latin typeface="Arial" panose="020B0604020202020204" pitchFamily="34" charset="0"/>
              <a:cs typeface="Arial" panose="020B0604020202020204" pitchFamily="34" charset="0"/>
            </a:endParaRPr>
          </a:p>
          <a:p>
            <a:endParaRPr lang="en-US"/>
          </a:p>
          <a:p>
            <a:r>
              <a:rPr lang="en-US"/>
              <a:t> </a:t>
            </a:r>
          </a:p>
        </p:txBody>
      </p:sp>
      <p:pic>
        <p:nvPicPr>
          <p:cNvPr id="5" name="Picture 4">
            <a:extLst>
              <a:ext uri="{FF2B5EF4-FFF2-40B4-BE49-F238E27FC236}">
                <a16:creationId xmlns:a16="http://schemas.microsoft.com/office/drawing/2014/main" id="{3F94423C-8774-CC40-8A55-29BBB0B3AFB9}"/>
              </a:ext>
            </a:extLst>
          </p:cNvPr>
          <p:cNvPicPr>
            <a:picLocks noChangeAspect="1"/>
          </p:cNvPicPr>
          <p:nvPr/>
        </p:nvPicPr>
        <p:blipFill>
          <a:blip r:embed="rId3"/>
          <a:stretch>
            <a:fillRect/>
          </a:stretch>
        </p:blipFill>
        <p:spPr>
          <a:xfrm>
            <a:off x="4336158" y="3723279"/>
            <a:ext cx="3519683" cy="2639762"/>
          </a:xfrm>
          <a:prstGeom prst="rect">
            <a:avLst/>
          </a:prstGeom>
        </p:spPr>
      </p:pic>
      <p:pic>
        <p:nvPicPr>
          <p:cNvPr id="7" name="Picture 6">
            <a:extLst>
              <a:ext uri="{FF2B5EF4-FFF2-40B4-BE49-F238E27FC236}">
                <a16:creationId xmlns:a16="http://schemas.microsoft.com/office/drawing/2014/main" id="{C8D98C56-F5F6-EC4C-873E-779692D88F64}"/>
              </a:ext>
            </a:extLst>
          </p:cNvPr>
          <p:cNvPicPr>
            <a:picLocks noChangeAspect="1"/>
          </p:cNvPicPr>
          <p:nvPr/>
        </p:nvPicPr>
        <p:blipFill>
          <a:blip r:embed="rId4"/>
          <a:stretch>
            <a:fillRect/>
          </a:stretch>
        </p:blipFill>
        <p:spPr>
          <a:xfrm>
            <a:off x="8202994" y="3722604"/>
            <a:ext cx="3519684" cy="2640437"/>
          </a:xfrm>
          <a:prstGeom prst="rect">
            <a:avLst/>
          </a:prstGeom>
        </p:spPr>
      </p:pic>
    </p:spTree>
    <p:extLst>
      <p:ext uri="{BB962C8B-B14F-4D97-AF65-F5344CB8AC3E}">
        <p14:creationId xmlns:p14="http://schemas.microsoft.com/office/powerpoint/2010/main" val="34930007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177BB5-757C-2A49-91B1-0851FE4A4942}"/>
              </a:ext>
            </a:extLst>
          </p:cNvPr>
          <p:cNvSpPr>
            <a:spLocks noGrp="1"/>
          </p:cNvSpPr>
          <p:nvPr>
            <p:ph type="title"/>
          </p:nvPr>
        </p:nvSpPr>
        <p:spPr>
          <a:xfrm>
            <a:off x="643467" y="321734"/>
            <a:ext cx="10905066" cy="1135737"/>
          </a:xfrm>
        </p:spPr>
        <p:txBody>
          <a:bodyPr>
            <a:normAutofit/>
          </a:bodyPr>
          <a:lstStyle/>
          <a:p>
            <a:r>
              <a:rPr lang="en-US" sz="3600" b="1">
                <a:cs typeface="Arial" panose="020B0604020202020204" pitchFamily="34" charset="0"/>
              </a:rPr>
              <a:t>Four Biblical Reasons To Join:</a:t>
            </a:r>
            <a:br>
              <a:rPr lang="en-US" sz="3600" b="1">
                <a:cs typeface="Arial" panose="020B0604020202020204" pitchFamily="34" charset="0"/>
              </a:rPr>
            </a:br>
            <a:r>
              <a:rPr lang="en-US" sz="3600">
                <a:cs typeface="Arial" panose="020B0604020202020204" pitchFamily="34" charset="0"/>
              </a:rPr>
              <a:t># 1: The word “Member” and It’s Use</a:t>
            </a:r>
          </a:p>
        </p:txBody>
      </p:sp>
      <p:sp>
        <p:nvSpPr>
          <p:cNvPr id="3" name="Content Placeholder 2">
            <a:extLst>
              <a:ext uri="{FF2B5EF4-FFF2-40B4-BE49-F238E27FC236}">
                <a16:creationId xmlns:a16="http://schemas.microsoft.com/office/drawing/2014/main" id="{910BEF9B-12CA-E447-8523-7B7CB1A08034}"/>
              </a:ext>
            </a:extLst>
          </p:cNvPr>
          <p:cNvSpPr>
            <a:spLocks noGrp="1"/>
          </p:cNvSpPr>
          <p:nvPr>
            <p:ph idx="1"/>
          </p:nvPr>
        </p:nvSpPr>
        <p:spPr>
          <a:xfrm>
            <a:off x="643467" y="1782981"/>
            <a:ext cx="10905066" cy="4393982"/>
          </a:xfrm>
        </p:spPr>
        <p:txBody>
          <a:bodyPr>
            <a:normAutofit lnSpcReduction="10000"/>
          </a:bodyPr>
          <a:lstStyle/>
          <a:p>
            <a:pPr marL="0" indent="0">
              <a:buNone/>
            </a:pPr>
            <a:r>
              <a:rPr lang="en-US" sz="1700" b="1">
                <a:latin typeface="+mj-lt"/>
              </a:rPr>
              <a:t>Romans 12.3-8ff</a:t>
            </a:r>
          </a:p>
          <a:p>
            <a:pPr marL="457200" lvl="1" indent="0">
              <a:buNone/>
            </a:pPr>
            <a:r>
              <a:rPr lang="en-US" sz="1700" i="1">
                <a:latin typeface="+mj-lt"/>
              </a:rPr>
              <a:t>For by the </a:t>
            </a:r>
            <a:r>
              <a:rPr lang="en-US" sz="1700" b="1" i="1">
                <a:latin typeface="+mj-lt"/>
              </a:rPr>
              <a:t>grace given </a:t>
            </a:r>
            <a:r>
              <a:rPr lang="en-US" sz="1700" i="1">
                <a:latin typeface="+mj-lt"/>
              </a:rPr>
              <a:t>to me I say to everyone among you not to think of himself more highly than he ought to think, but to think with sober judgment, </a:t>
            </a:r>
            <a:r>
              <a:rPr lang="en-US" sz="1700" b="1" i="1">
                <a:latin typeface="+mj-lt"/>
              </a:rPr>
              <a:t>each</a:t>
            </a:r>
            <a:r>
              <a:rPr lang="en-US" sz="1700" i="1">
                <a:latin typeface="+mj-lt"/>
              </a:rPr>
              <a:t> according to the measure of faith that God has assigned. For as in </a:t>
            </a:r>
            <a:r>
              <a:rPr lang="en-US" sz="1700" b="1" i="1">
                <a:latin typeface="+mj-lt"/>
              </a:rPr>
              <a:t>one body </a:t>
            </a:r>
            <a:r>
              <a:rPr lang="en-US" sz="1700" i="1">
                <a:latin typeface="+mj-lt"/>
              </a:rPr>
              <a:t>we have </a:t>
            </a:r>
            <a:r>
              <a:rPr lang="en-US" sz="1700" b="1" i="1">
                <a:latin typeface="+mj-lt"/>
              </a:rPr>
              <a:t>many members</a:t>
            </a:r>
            <a:r>
              <a:rPr lang="en-US" sz="1700" i="1">
                <a:latin typeface="+mj-lt"/>
              </a:rPr>
              <a:t>, and the </a:t>
            </a:r>
            <a:r>
              <a:rPr lang="en-US" sz="1700" b="1" i="1">
                <a:latin typeface="+mj-lt"/>
              </a:rPr>
              <a:t>members</a:t>
            </a:r>
            <a:r>
              <a:rPr lang="en-US" sz="1700" i="1">
                <a:latin typeface="+mj-lt"/>
              </a:rPr>
              <a:t> do not all have the same </a:t>
            </a:r>
            <a:r>
              <a:rPr lang="en-US" sz="1700" b="1" i="1">
                <a:latin typeface="+mj-lt"/>
              </a:rPr>
              <a:t>function</a:t>
            </a:r>
            <a:r>
              <a:rPr lang="en-US" sz="1700" i="1">
                <a:latin typeface="+mj-lt"/>
              </a:rPr>
              <a:t>,  so we, though many, are one body in Christ, and individually </a:t>
            </a:r>
            <a:r>
              <a:rPr lang="en-US" sz="1700" b="1" i="1">
                <a:latin typeface="+mj-lt"/>
              </a:rPr>
              <a:t>members one of another</a:t>
            </a:r>
            <a:r>
              <a:rPr lang="en-US" sz="1700" i="1">
                <a:latin typeface="+mj-lt"/>
              </a:rPr>
              <a:t>.  Having gifts that differ according to the grace given to us, let us use them</a:t>
            </a:r>
          </a:p>
          <a:p>
            <a:pPr marL="0" indent="0">
              <a:buNone/>
            </a:pPr>
            <a:r>
              <a:rPr lang="en-US" sz="1700" i="1">
                <a:latin typeface="+mj-lt"/>
              </a:rPr>
              <a:t>Grace given… </a:t>
            </a:r>
            <a:r>
              <a:rPr lang="en-US" sz="1700" i="1" u="sng">
                <a:latin typeface="+mj-lt"/>
              </a:rPr>
              <a:t>each</a:t>
            </a:r>
            <a:r>
              <a:rPr lang="en-US" sz="1700" i="1">
                <a:latin typeface="+mj-lt"/>
              </a:rPr>
              <a:t>… </a:t>
            </a:r>
            <a:r>
              <a:rPr lang="en-US" sz="1700" i="1" u="sng">
                <a:latin typeface="+mj-lt"/>
              </a:rPr>
              <a:t>one</a:t>
            </a:r>
            <a:r>
              <a:rPr lang="en-US" sz="1700" i="1">
                <a:latin typeface="+mj-lt"/>
              </a:rPr>
              <a:t> body… </a:t>
            </a:r>
            <a:r>
              <a:rPr lang="en-US" sz="1700" i="1" u="sng">
                <a:latin typeface="+mj-lt"/>
              </a:rPr>
              <a:t>many members</a:t>
            </a:r>
            <a:r>
              <a:rPr lang="en-US" sz="1700" i="1">
                <a:latin typeface="+mj-lt"/>
              </a:rPr>
              <a:t>(X3)… </a:t>
            </a:r>
            <a:r>
              <a:rPr lang="en-US" sz="1700" i="1" u="sng">
                <a:latin typeface="+mj-lt"/>
              </a:rPr>
              <a:t>Function</a:t>
            </a:r>
            <a:r>
              <a:rPr lang="en-US" sz="1700" i="1">
                <a:latin typeface="+mj-lt"/>
              </a:rPr>
              <a:t>.... </a:t>
            </a:r>
          </a:p>
          <a:p>
            <a:pPr marL="0" indent="0">
              <a:buNone/>
            </a:pPr>
            <a:r>
              <a:rPr lang="en-US" sz="1700" i="1">
                <a:latin typeface="+mj-lt"/>
              </a:rPr>
              <a:t>Gift... grace given... Command… </a:t>
            </a:r>
            <a:r>
              <a:rPr lang="en-US" sz="1700" i="1" u="sng">
                <a:latin typeface="+mj-lt"/>
              </a:rPr>
              <a:t>list</a:t>
            </a:r>
            <a:r>
              <a:rPr lang="en-US" sz="1700" i="1">
                <a:latin typeface="+mj-lt"/>
              </a:rPr>
              <a:t> ???</a:t>
            </a:r>
          </a:p>
          <a:p>
            <a:pPr marL="0" indent="0">
              <a:buNone/>
            </a:pPr>
            <a:endParaRPr lang="en-US" sz="1700" i="1">
              <a:latin typeface="+mj-lt"/>
            </a:endParaRPr>
          </a:p>
          <a:p>
            <a:pPr marL="0" indent="0">
              <a:buNone/>
            </a:pPr>
            <a:r>
              <a:rPr lang="en-US" sz="1700" b="1" i="1">
                <a:latin typeface="+mj-lt"/>
              </a:rPr>
              <a:t>Ephesians 4:19-22</a:t>
            </a:r>
          </a:p>
          <a:p>
            <a:pPr marL="457200" lvl="1" indent="0">
              <a:buNone/>
            </a:pPr>
            <a:r>
              <a:rPr lang="en-US" sz="1700" i="1">
                <a:latin typeface="+mj-lt"/>
              </a:rPr>
              <a:t>So then you are no longer  strangers and aliens,  but you are  </a:t>
            </a:r>
            <a:r>
              <a:rPr lang="en-US" sz="1700" b="1" i="1">
                <a:latin typeface="+mj-lt"/>
              </a:rPr>
              <a:t>fellow citizens </a:t>
            </a:r>
            <a:r>
              <a:rPr lang="en-US" sz="1700" i="1">
                <a:latin typeface="+mj-lt"/>
              </a:rPr>
              <a:t>with the saints and  members of the household of God, built on the foundation of the  apostles and prophets,  Christ Jesus himself being  the cornerstone, in whom the whole structure, being </a:t>
            </a:r>
            <a:r>
              <a:rPr lang="en-US" sz="1700" b="1" i="1">
                <a:latin typeface="+mj-lt"/>
              </a:rPr>
              <a:t>joined together</a:t>
            </a:r>
            <a:r>
              <a:rPr lang="en-US" sz="1700" i="1">
                <a:latin typeface="+mj-lt"/>
              </a:rPr>
              <a:t>, grows into  a holy temple in the Lord. In him  you also are being built together  into a dwelling </a:t>
            </a:r>
            <a:r>
              <a:rPr lang="en-US" sz="1700" b="1" i="1">
                <a:latin typeface="+mj-lt"/>
              </a:rPr>
              <a:t>place</a:t>
            </a:r>
            <a:r>
              <a:rPr lang="en-US" sz="1700" i="1">
                <a:latin typeface="+mj-lt"/>
              </a:rPr>
              <a:t> for God by  the Spirit.</a:t>
            </a:r>
          </a:p>
          <a:p>
            <a:pPr marL="457200" lvl="1" indent="0">
              <a:buNone/>
            </a:pPr>
            <a:r>
              <a:rPr lang="en-US" sz="1700" i="1">
                <a:latin typeface="+mj-lt"/>
              </a:rPr>
              <a:t>Fellow </a:t>
            </a:r>
            <a:r>
              <a:rPr lang="en-US" sz="1700" i="1" u="sng">
                <a:latin typeface="+mj-lt"/>
              </a:rPr>
              <a:t>citizens</a:t>
            </a:r>
            <a:r>
              <a:rPr lang="en-US" sz="1700" i="1">
                <a:latin typeface="+mj-lt"/>
              </a:rPr>
              <a:t>… </a:t>
            </a:r>
            <a:r>
              <a:rPr lang="en-US" sz="1700" i="1" u="sng">
                <a:latin typeface="+mj-lt"/>
              </a:rPr>
              <a:t>membership</a:t>
            </a:r>
            <a:r>
              <a:rPr lang="en-US" sz="1700" i="1">
                <a:latin typeface="+mj-lt"/>
              </a:rPr>
              <a:t> of the household… </a:t>
            </a:r>
          </a:p>
          <a:p>
            <a:pPr marL="457200" lvl="1" indent="0">
              <a:buNone/>
            </a:pPr>
            <a:r>
              <a:rPr lang="en-US" sz="1700" i="1" u="sng">
                <a:latin typeface="+mj-lt"/>
              </a:rPr>
              <a:t>joined</a:t>
            </a:r>
            <a:r>
              <a:rPr lang="en-US" sz="1700" i="1">
                <a:latin typeface="+mj-lt"/>
              </a:rPr>
              <a:t> together…dwelling </a:t>
            </a:r>
            <a:r>
              <a:rPr lang="en-US" sz="1700" i="1" u="sng">
                <a:latin typeface="+mj-lt"/>
              </a:rPr>
              <a:t>place</a:t>
            </a:r>
            <a:r>
              <a:rPr lang="en-US" sz="1700" i="1">
                <a:latin typeface="+mj-lt"/>
              </a:rPr>
              <a:t>???</a:t>
            </a:r>
          </a:p>
        </p:txBody>
      </p:sp>
      <p:sp>
        <p:nvSpPr>
          <p:cNvPr id="19" name="Rectangle 1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746620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177BB5-757C-2A49-91B1-0851FE4A4942}"/>
              </a:ext>
            </a:extLst>
          </p:cNvPr>
          <p:cNvSpPr>
            <a:spLocks noGrp="1"/>
          </p:cNvSpPr>
          <p:nvPr>
            <p:ph type="title"/>
          </p:nvPr>
        </p:nvSpPr>
        <p:spPr>
          <a:xfrm>
            <a:off x="643467" y="321734"/>
            <a:ext cx="10905066" cy="1135737"/>
          </a:xfrm>
        </p:spPr>
        <p:txBody>
          <a:bodyPr>
            <a:normAutofit/>
          </a:bodyPr>
          <a:lstStyle/>
          <a:p>
            <a:r>
              <a:rPr lang="en-US" sz="3200" b="1" dirty="0">
                <a:cs typeface="Arial" panose="020B0604020202020204" pitchFamily="34" charset="0"/>
              </a:rPr>
              <a:t>Four Biblical Reasons To Join:</a:t>
            </a:r>
            <a:br>
              <a:rPr lang="en-US" sz="3200" dirty="0">
                <a:cs typeface="Arial" panose="020B0604020202020204" pitchFamily="34" charset="0"/>
              </a:rPr>
            </a:br>
            <a:r>
              <a:rPr lang="en-US" sz="3200" dirty="0">
                <a:cs typeface="Arial" panose="020B0604020202020204" pitchFamily="34" charset="0"/>
              </a:rPr>
              <a:t># 3: The Administration of Discipline</a:t>
            </a:r>
          </a:p>
        </p:txBody>
      </p:sp>
      <p:sp>
        <p:nvSpPr>
          <p:cNvPr id="3" name="Content Placeholder 2">
            <a:extLst>
              <a:ext uri="{FF2B5EF4-FFF2-40B4-BE49-F238E27FC236}">
                <a16:creationId xmlns:a16="http://schemas.microsoft.com/office/drawing/2014/main" id="{910BEF9B-12CA-E447-8523-7B7CB1A08034}"/>
              </a:ext>
            </a:extLst>
          </p:cNvPr>
          <p:cNvSpPr>
            <a:spLocks noGrp="1"/>
          </p:cNvSpPr>
          <p:nvPr>
            <p:ph idx="1"/>
          </p:nvPr>
        </p:nvSpPr>
        <p:spPr>
          <a:xfrm>
            <a:off x="643467" y="1596325"/>
            <a:ext cx="10905066" cy="5022752"/>
          </a:xfrm>
        </p:spPr>
        <p:txBody>
          <a:bodyPr>
            <a:normAutofit/>
          </a:bodyPr>
          <a:lstStyle/>
          <a:p>
            <a:pPr marL="0" indent="0">
              <a:buNone/>
            </a:pPr>
            <a:r>
              <a:rPr lang="en-US" sz="2000" i="1" dirty="0">
                <a:latin typeface="+mj-lt"/>
              </a:rPr>
              <a:t>1Cor. 5:1-2, 4   It is actually reported that there is  sexual immorality among you, and of a kind that is not tolerated even among pagans,  for a man has his father’s wife. 2 And  you are arrogant! Ought you  not rather to mourn? Let him who has done this be </a:t>
            </a:r>
            <a:r>
              <a:rPr lang="en-US" sz="2000" b="1" i="1" dirty="0">
                <a:latin typeface="+mj-lt"/>
              </a:rPr>
              <a:t>removed from among you</a:t>
            </a:r>
            <a:r>
              <a:rPr lang="en-US" sz="2000" i="1" dirty="0">
                <a:latin typeface="+mj-lt"/>
              </a:rPr>
              <a:t>…4 When you are </a:t>
            </a:r>
            <a:r>
              <a:rPr lang="en-US" sz="2000" b="1" i="1" dirty="0">
                <a:latin typeface="+mj-lt"/>
              </a:rPr>
              <a:t>assembled</a:t>
            </a:r>
            <a:r>
              <a:rPr lang="en-US" sz="2000" i="1" dirty="0">
                <a:latin typeface="+mj-lt"/>
              </a:rPr>
              <a:t>  in the name of the Lord Jesus and my spirit is present, with the power of our Lord Jesus, 5 you are  to deliver this man to Satan for the destruction of the flesh, so  that his spirit may be saved  in the day of the Lord. </a:t>
            </a:r>
          </a:p>
          <a:p>
            <a:pPr marL="457200" lvl="1" indent="0">
              <a:buNone/>
            </a:pPr>
            <a:endParaRPr lang="en-US" sz="2000" b="1" i="1" dirty="0">
              <a:latin typeface="+mj-lt"/>
            </a:endParaRPr>
          </a:p>
          <a:p>
            <a:pPr marL="457200" lvl="1" indent="0">
              <a:buNone/>
            </a:pPr>
            <a:r>
              <a:rPr lang="en-US" sz="2000" b="1" i="1" dirty="0">
                <a:latin typeface="+mj-lt"/>
              </a:rPr>
              <a:t>Question</a:t>
            </a:r>
            <a:r>
              <a:rPr lang="en-US" sz="2000" i="1" dirty="0">
                <a:latin typeface="+mj-lt"/>
              </a:rPr>
              <a:t>: </a:t>
            </a:r>
            <a:r>
              <a:rPr lang="en-US" sz="2000" b="1" i="1" dirty="0">
                <a:latin typeface="+mj-lt"/>
              </a:rPr>
              <a:t>In this passage, do individual's admit and demit themselves to the Lord’s supper, or are they to be admitted and demitted, if needed, by the church as then in relation to the counsel/judgments of the church acting through her "key bearers? </a:t>
            </a:r>
          </a:p>
          <a:p>
            <a:pPr marL="457200" lvl="1" indent="0">
              <a:buNone/>
            </a:pPr>
            <a:endParaRPr lang="en-US" sz="2000" b="1" i="1" dirty="0">
              <a:latin typeface="+mj-lt"/>
            </a:endParaRPr>
          </a:p>
          <a:p>
            <a:pPr marL="457200" lvl="1" indent="0">
              <a:buNone/>
            </a:pPr>
            <a:r>
              <a:rPr lang="en-US" sz="2000" b="1" i="1" dirty="0">
                <a:latin typeface="+mj-lt"/>
              </a:rPr>
              <a:t>Commentary:</a:t>
            </a:r>
            <a:r>
              <a:rPr lang="en-US" sz="2000" i="1" dirty="0">
                <a:latin typeface="+mj-lt"/>
              </a:rPr>
              <a:t> What is excommunication? It is the church barring someone from the table. How can the church have power to bar from the Table, if it does not have power to admit to the Table? If we come to the Supper solely by our own volition, then how can we be removed by any other means? Admission to and exclusion from the Supper are by the same means; either our own individual volition or the volition of the church. Therefore, the language of "admission" is often used in the historic creeds when describing a person's relation to the Lord's table. C.f. </a:t>
            </a:r>
            <a:r>
              <a:rPr lang="en-US" sz="2000" i="1" dirty="0" err="1">
                <a:latin typeface="+mj-lt"/>
              </a:rPr>
              <a:t>Heidleburg</a:t>
            </a:r>
            <a:r>
              <a:rPr lang="en-US" sz="2000" i="1" dirty="0">
                <a:latin typeface="+mj-lt"/>
              </a:rPr>
              <a:t> # 82, 85, WLC #173.  Whatever it is called, it is a membership! </a:t>
            </a:r>
          </a:p>
          <a:p>
            <a:pPr marL="0" indent="0">
              <a:buNone/>
            </a:pPr>
            <a:endParaRPr lang="en-US" sz="1700" i="1" dirty="0"/>
          </a:p>
          <a:p>
            <a:pPr marL="0" indent="0">
              <a:buNone/>
            </a:pPr>
            <a:endParaRPr lang="en-US" sz="1700" i="1" dirty="0"/>
          </a:p>
          <a:p>
            <a:pPr marL="0" indent="0">
              <a:buNone/>
            </a:pPr>
            <a:endParaRPr lang="en-US" sz="1700" i="1" dirty="0"/>
          </a:p>
          <a:p>
            <a:pPr marL="0" indent="0">
              <a:buNone/>
            </a:pPr>
            <a:endParaRPr lang="en-US" sz="1700" i="1" dirty="0"/>
          </a:p>
        </p:txBody>
      </p:sp>
      <p:sp>
        <p:nvSpPr>
          <p:cNvPr id="19" name="Rectangle 1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78020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177BB5-757C-2A49-91B1-0851FE4A4942}"/>
              </a:ext>
            </a:extLst>
          </p:cNvPr>
          <p:cNvSpPr>
            <a:spLocks noGrp="1"/>
          </p:cNvSpPr>
          <p:nvPr>
            <p:ph type="title"/>
          </p:nvPr>
        </p:nvSpPr>
        <p:spPr>
          <a:xfrm>
            <a:off x="643467" y="321734"/>
            <a:ext cx="10905066" cy="1135737"/>
          </a:xfrm>
        </p:spPr>
        <p:txBody>
          <a:bodyPr>
            <a:normAutofit/>
          </a:bodyPr>
          <a:lstStyle/>
          <a:p>
            <a:r>
              <a:rPr lang="en-US" sz="3600" b="1">
                <a:cs typeface="Arial" panose="020B0604020202020204" pitchFamily="34" charset="0"/>
              </a:rPr>
              <a:t>Four Biblical Reasons To Join:</a:t>
            </a:r>
            <a:br>
              <a:rPr lang="en-US" sz="3600">
                <a:cs typeface="Arial" panose="020B0604020202020204" pitchFamily="34" charset="0"/>
              </a:rPr>
            </a:br>
            <a:r>
              <a:rPr lang="en-US" sz="3600">
                <a:cs typeface="Arial" panose="020B0604020202020204" pitchFamily="34" charset="0"/>
              </a:rPr>
              <a:t># 4: The use of public vows unto  true conversion </a:t>
            </a:r>
          </a:p>
        </p:txBody>
      </p:sp>
      <p:sp>
        <p:nvSpPr>
          <p:cNvPr id="3" name="Content Placeholder 2">
            <a:extLst>
              <a:ext uri="{FF2B5EF4-FFF2-40B4-BE49-F238E27FC236}">
                <a16:creationId xmlns:a16="http://schemas.microsoft.com/office/drawing/2014/main" id="{910BEF9B-12CA-E447-8523-7B7CB1A08034}"/>
              </a:ext>
            </a:extLst>
          </p:cNvPr>
          <p:cNvSpPr>
            <a:spLocks noGrp="1"/>
          </p:cNvSpPr>
          <p:nvPr>
            <p:ph idx="1"/>
          </p:nvPr>
        </p:nvSpPr>
        <p:spPr>
          <a:xfrm>
            <a:off x="643467" y="1782981"/>
            <a:ext cx="10905066" cy="4393982"/>
          </a:xfrm>
        </p:spPr>
        <p:txBody>
          <a:bodyPr>
            <a:normAutofit/>
          </a:bodyPr>
          <a:lstStyle/>
          <a:p>
            <a:pPr marL="0" indent="0">
              <a:buNone/>
            </a:pPr>
            <a:r>
              <a:rPr lang="en-US" sz="1700" i="1">
                <a:latin typeface="+mj-lt"/>
              </a:rPr>
              <a:t>The Precedence of  Public Vows in Redemptive History as related to Covenant Initiation and Renewal</a:t>
            </a:r>
          </a:p>
          <a:p>
            <a:pPr marL="457200" lvl="1" indent="0">
              <a:buNone/>
            </a:pPr>
            <a:r>
              <a:rPr lang="en-US" sz="1700" b="1" i="1">
                <a:latin typeface="+mj-lt"/>
              </a:rPr>
              <a:t>Gen. 31:13 </a:t>
            </a:r>
            <a:r>
              <a:rPr lang="en-US" sz="1700" i="1">
                <a:latin typeface="+mj-lt"/>
              </a:rPr>
              <a:t>I am the God of Bethel,  where you anointed a pillar and </a:t>
            </a:r>
            <a:r>
              <a:rPr lang="en-US" sz="1700" b="1" i="1">
                <a:latin typeface="+mj-lt"/>
              </a:rPr>
              <a:t>made a vow</a:t>
            </a:r>
            <a:r>
              <a:rPr lang="en-US" sz="1700" i="1">
                <a:latin typeface="+mj-lt"/>
              </a:rPr>
              <a:t> to me. Now  arise, go out from this land and return to the land of your kindred.’”</a:t>
            </a:r>
          </a:p>
          <a:p>
            <a:pPr marL="457200" lvl="1" indent="0">
              <a:buNone/>
            </a:pPr>
            <a:r>
              <a:rPr lang="en-US" sz="1700" i="1">
                <a:latin typeface="+mj-lt"/>
              </a:rPr>
              <a:t>Lev. 23:36 For seven days you shall present food offerings to the LORD.  On the eighth day you shall hold a </a:t>
            </a:r>
            <a:r>
              <a:rPr lang="en-US" sz="1700" b="1" i="1">
                <a:latin typeface="+mj-lt"/>
              </a:rPr>
              <a:t>holy convocat</a:t>
            </a:r>
            <a:r>
              <a:rPr lang="en-US" sz="1700" i="1">
                <a:latin typeface="+mj-lt"/>
              </a:rPr>
              <a:t>ion and present a food offering to the LORD. It is </a:t>
            </a:r>
            <a:r>
              <a:rPr lang="en-US" sz="1700" b="1" i="1">
                <a:latin typeface="+mj-lt"/>
              </a:rPr>
              <a:t>a  solemn assem</a:t>
            </a:r>
            <a:r>
              <a:rPr lang="en-US" sz="1700" i="1">
                <a:latin typeface="+mj-lt"/>
              </a:rPr>
              <a:t>bly; you shall not do any ordinary work… 38  besides the LORD’s Sabbaths and besides your gifts and besides all your </a:t>
            </a:r>
            <a:r>
              <a:rPr lang="en-US" sz="1700" b="1" i="1">
                <a:latin typeface="+mj-lt"/>
              </a:rPr>
              <a:t>vow offerings </a:t>
            </a:r>
            <a:r>
              <a:rPr lang="en-US" sz="1700" i="1">
                <a:latin typeface="+mj-lt"/>
              </a:rPr>
              <a:t>and besides all your freewill offerings, which you give to the LORD.</a:t>
            </a:r>
          </a:p>
          <a:p>
            <a:pPr marL="457200" lvl="1" indent="0">
              <a:buNone/>
            </a:pPr>
            <a:r>
              <a:rPr lang="en-US" sz="1700" b="1" i="1">
                <a:latin typeface="+mj-lt"/>
              </a:rPr>
              <a:t>Pss. 66:13</a:t>
            </a:r>
            <a:r>
              <a:rPr lang="en-US" sz="1700" i="1">
                <a:latin typeface="+mj-lt"/>
              </a:rPr>
              <a:t> I will come into your house with burnt offerings; I will pay you my vows,</a:t>
            </a:r>
          </a:p>
          <a:p>
            <a:pPr marL="0" indent="0">
              <a:buNone/>
            </a:pPr>
            <a:r>
              <a:rPr lang="en-US" sz="1700" i="1">
                <a:latin typeface="+mj-lt"/>
              </a:rPr>
              <a:t>This practice is not annulled by Jesus but  is rather affirmed by reforming the practice: </a:t>
            </a:r>
          </a:p>
          <a:p>
            <a:pPr marL="457200" lvl="1" indent="0">
              <a:buNone/>
            </a:pPr>
            <a:r>
              <a:rPr lang="en-US" sz="1700" b="1" i="1">
                <a:latin typeface="+mj-lt"/>
              </a:rPr>
              <a:t>Matt. 5:33 </a:t>
            </a:r>
            <a:r>
              <a:rPr lang="en-US" sz="1700" i="1">
                <a:latin typeface="+mj-lt"/>
              </a:rPr>
              <a:t>“Again, you have heard that it was said to those of ancient times, ‘You shall not swear falsely, but carry out the vows you have made to the Lord.’... 37 Let your word be ‘Yes, Yes’ or‘No, No’; anything more than this comes from the evil one.</a:t>
            </a:r>
          </a:p>
          <a:p>
            <a:pPr marL="0" indent="0">
              <a:buNone/>
            </a:pPr>
            <a:r>
              <a:rPr lang="en-US" sz="1700" i="1">
                <a:latin typeface="+mj-lt"/>
              </a:rPr>
              <a:t>All this then makes sense of Paul’s teaching in Romans</a:t>
            </a:r>
          </a:p>
          <a:p>
            <a:pPr marL="457200" lvl="1" indent="0">
              <a:buNone/>
            </a:pPr>
            <a:r>
              <a:rPr lang="en-US" sz="1700" b="1" i="1">
                <a:latin typeface="+mj-lt"/>
              </a:rPr>
              <a:t>Romans 10:9 </a:t>
            </a:r>
            <a:r>
              <a:rPr lang="en-US" sz="1700" i="1">
                <a:latin typeface="+mj-lt"/>
              </a:rPr>
              <a:t>because if you confess </a:t>
            </a:r>
            <a:r>
              <a:rPr lang="en-US" sz="1700" b="1" i="1">
                <a:latin typeface="+mj-lt"/>
              </a:rPr>
              <a:t>with your lips </a:t>
            </a:r>
            <a:r>
              <a:rPr lang="en-US" sz="1700" i="1">
                <a:latin typeface="+mj-lt"/>
              </a:rPr>
              <a:t>that Jesus is Lord and believe in your heart that God raised him from the dead, you will be saved. 10 For one believes with the heart and so is justified, and </a:t>
            </a:r>
            <a:r>
              <a:rPr lang="en-US" sz="1700" b="1" i="1">
                <a:latin typeface="+mj-lt"/>
              </a:rPr>
              <a:t>one confesses with the mouth and so is saved. </a:t>
            </a:r>
            <a:endParaRPr lang="en-US" sz="1700" i="1">
              <a:latin typeface="+mj-lt"/>
            </a:endParaRPr>
          </a:p>
          <a:p>
            <a:pPr marL="0" indent="0">
              <a:buNone/>
            </a:pPr>
            <a:endParaRPr lang="en-US" sz="1700" i="1"/>
          </a:p>
          <a:p>
            <a:pPr marL="0" indent="0">
              <a:buNone/>
            </a:pPr>
            <a:endParaRPr lang="en-US" sz="1700" i="1"/>
          </a:p>
        </p:txBody>
      </p:sp>
      <p:sp>
        <p:nvSpPr>
          <p:cNvPr id="19" name="Rectangle 1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Rectangle 2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0504897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77AD40C-12FD-E24D-9099-640DD460AFA1}"/>
              </a:ext>
            </a:extLst>
          </p:cNvPr>
          <p:cNvSpPr>
            <a:spLocks noGrp="1"/>
          </p:cNvSpPr>
          <p:nvPr>
            <p:ph type="title"/>
          </p:nvPr>
        </p:nvSpPr>
        <p:spPr>
          <a:xfrm>
            <a:off x="111727" y="273015"/>
            <a:ext cx="7977350" cy="706931"/>
          </a:xfrm>
        </p:spPr>
        <p:txBody>
          <a:bodyPr>
            <a:noAutofit/>
          </a:bodyPr>
          <a:lstStyle/>
          <a:p>
            <a:r>
              <a:rPr lang="en-US" sz="2800" b="1" dirty="0"/>
              <a:t>IF Not Membership As By Covenantal Union, Where is Christ In The Transaction?  </a:t>
            </a:r>
          </a:p>
        </p:txBody>
      </p:sp>
      <p:sp>
        <p:nvSpPr>
          <p:cNvPr id="2" name="TextBox 1">
            <a:extLst>
              <a:ext uri="{FF2B5EF4-FFF2-40B4-BE49-F238E27FC236}">
                <a16:creationId xmlns:a16="http://schemas.microsoft.com/office/drawing/2014/main" id="{A912200D-A9F0-D04C-BB8A-9CDFD8FD9598}"/>
              </a:ext>
            </a:extLst>
          </p:cNvPr>
          <p:cNvSpPr txBox="1"/>
          <p:nvPr/>
        </p:nvSpPr>
        <p:spPr>
          <a:xfrm>
            <a:off x="173794" y="1227960"/>
            <a:ext cx="7977350" cy="5724644"/>
          </a:xfrm>
          <a:prstGeom prst="rect">
            <a:avLst/>
          </a:prstGeom>
          <a:noFill/>
        </p:spPr>
        <p:txBody>
          <a:bodyPr wrap="square" rtlCol="0">
            <a:spAutoFit/>
          </a:bodyPr>
          <a:lstStyle/>
          <a:p>
            <a:pPr lvl="1"/>
            <a:r>
              <a:rPr lang="en-US" sz="2400" i="1" dirty="0">
                <a:latin typeface="+mj-lt"/>
              </a:rPr>
              <a:t>For no one ever hated his own flesh, but nourishes and cherishes it, just as Christ does the church, because  we are members of his body.   “Therefore a man shall leave his father and mother and hold fast to his wife, and  the two shall become one flesh.”  This mystery is profound, and I am saying that it refers to Christ and the church. </a:t>
            </a:r>
          </a:p>
          <a:p>
            <a:pPr algn="r"/>
            <a:r>
              <a:rPr lang="en-US" dirty="0"/>
              <a:t>Eph 5:30-32</a:t>
            </a:r>
            <a:endParaRPr lang="en-US" sz="2800" dirty="0"/>
          </a:p>
          <a:p>
            <a:endParaRPr lang="en-US" sz="2200" dirty="0">
              <a:latin typeface="+mj-lt"/>
            </a:endParaRPr>
          </a:p>
          <a:p>
            <a:r>
              <a:rPr lang="en-US" sz="2200" dirty="0">
                <a:latin typeface="+mj-lt"/>
              </a:rPr>
              <a:t>Imagine Marriage without One member of the Marriage Couple Involved in establishing the terms of the covenantal union or participating in the vows of commitment?   </a:t>
            </a:r>
          </a:p>
          <a:p>
            <a:endParaRPr lang="en-US" sz="1050" dirty="0">
              <a:latin typeface="+mj-lt"/>
            </a:endParaRPr>
          </a:p>
          <a:p>
            <a:r>
              <a:rPr lang="en-US" sz="2200" dirty="0">
                <a:latin typeface="+mj-lt"/>
              </a:rPr>
              <a:t>Does Christa have anything to say about what our covenantal union should be?  How it should be transaction..  Terms of Communion Together?   </a:t>
            </a:r>
          </a:p>
          <a:p>
            <a:endParaRPr lang="en-US" sz="1000" dirty="0">
              <a:latin typeface="+mj-lt"/>
            </a:endParaRPr>
          </a:p>
          <a:p>
            <a:r>
              <a:rPr lang="en-US" sz="2200" dirty="0">
                <a:latin typeface="+mj-lt"/>
              </a:rPr>
              <a:t>Without membership, Christ is suspiciously absent in the transaction!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67123"/>
          <a:stretch/>
        </p:blipFill>
        <p:spPr>
          <a:xfrm>
            <a:off x="8213211" y="0"/>
            <a:ext cx="4008329" cy="6858000"/>
          </a:xfrm>
          <a:prstGeom prst="rect">
            <a:avLst/>
          </a:prstGeom>
        </p:spPr>
      </p:pic>
    </p:spTree>
    <p:extLst>
      <p:ext uri="{BB962C8B-B14F-4D97-AF65-F5344CB8AC3E}">
        <p14:creationId xmlns:p14="http://schemas.microsoft.com/office/powerpoint/2010/main" val="34763067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0" y="826870"/>
            <a:ext cx="12192000" cy="959890"/>
          </a:xfrm>
        </p:spPr>
        <p:txBody>
          <a:bodyPr/>
          <a:lstStyle/>
          <a:p>
            <a:pPr algn="ctr"/>
            <a:r>
              <a:rPr lang="en-US">
                <a:solidFill>
                  <a:schemeClr val="bg1"/>
                </a:solidFill>
                <a:latin typeface="Century Gothic" charset="0"/>
                <a:ea typeface="Century Gothic" charset="0"/>
                <a:cs typeface="Century Gothic" charset="0"/>
              </a:rPr>
              <a:t>VOW ONE</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1240221" y="5062429"/>
            <a:ext cx="9785132" cy="1500187"/>
          </a:xfrm>
        </p:spPr>
        <p:txBody>
          <a:bodyPr>
            <a:normAutofit fontScale="85000" lnSpcReduction="10000"/>
          </a:bodyPr>
          <a:lstStyle/>
          <a:p>
            <a:pPr algn="ctr"/>
            <a:r>
              <a:rPr lang="en-US" sz="4100">
                <a:solidFill>
                  <a:schemeClr val="bg1"/>
                </a:solidFill>
                <a:latin typeface="Franklin Gothic Book" charset="0"/>
                <a:ea typeface="Franklin Gothic Book" charset="0"/>
                <a:cs typeface="Franklin Gothic Book" charset="0"/>
              </a:rPr>
              <a:t>Do you acknowledge yourself to be a sinner in the sight of God, justly deserving His displeasure, and without hope save in His sovereign mercy?</a:t>
            </a:r>
          </a:p>
          <a:p>
            <a:endParaRPr lang="en-US" sz="3200">
              <a:solidFill>
                <a:schemeClr val="bg1"/>
              </a:solidFill>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2189672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596203" y="2020"/>
            <a:ext cx="7341798" cy="1325563"/>
          </a:xfrm>
        </p:spPr>
        <p:txBody>
          <a:bodyPr>
            <a:normAutofit/>
          </a:bodyPr>
          <a:lstStyle/>
          <a:p>
            <a:r>
              <a:rPr lang="en-US" sz="4000" b="1" dirty="0"/>
              <a:t>A Sobering Truth: God is justified in condemning us to everlasting Hell</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741334" y="1841860"/>
            <a:ext cx="6925734" cy="4351338"/>
          </a:xfrm>
        </p:spPr>
        <p:txBody>
          <a:bodyPr>
            <a:normAutofit fontScale="92500" lnSpcReduction="10000"/>
          </a:bodyPr>
          <a:lstStyle/>
          <a:p>
            <a:pPr marL="0" indent="0">
              <a:buNone/>
            </a:pPr>
            <a:r>
              <a:rPr lang="en-US" sz="2400" b="1" i="1" dirty="0">
                <a:latin typeface="+mj-lt"/>
              </a:rPr>
              <a:t>Rom. 1:18</a:t>
            </a:r>
            <a:r>
              <a:rPr lang="en-US" sz="2400" i="1" dirty="0">
                <a:latin typeface="+mj-lt"/>
              </a:rPr>
              <a:t>   </a:t>
            </a:r>
            <a:r>
              <a:rPr lang="en-US" sz="2400" b="1" i="1" dirty="0">
                <a:latin typeface="+mj-lt"/>
              </a:rPr>
              <a:t>For  the wrath of God  is revealed </a:t>
            </a:r>
            <a:r>
              <a:rPr lang="en-US" sz="2400" i="1" dirty="0">
                <a:latin typeface="+mj-lt"/>
              </a:rPr>
              <a:t>from heaven against all ungodliness and unrighteousness of men, who by their unrighteousness suppress the truth. 19 For what can be  known about God is plain to them, because God has shown it to them. 20 For his invisible attributes, namely, his eternal power and divine nature,  have been clearly perceived, ever since the creation of the world,  in the things that have been made. </a:t>
            </a:r>
            <a:r>
              <a:rPr lang="en-US" sz="2400" b="1" i="1" dirty="0">
                <a:latin typeface="+mj-lt"/>
              </a:rPr>
              <a:t>So they are without excuse. </a:t>
            </a:r>
            <a:r>
              <a:rPr lang="en-US" sz="2400" i="1" dirty="0">
                <a:latin typeface="+mj-lt"/>
              </a:rPr>
              <a:t>21 For although </a:t>
            </a:r>
            <a:r>
              <a:rPr lang="en-US" sz="2400" b="1" i="1" dirty="0">
                <a:latin typeface="+mj-lt"/>
              </a:rPr>
              <a:t>they knew God,</a:t>
            </a:r>
            <a:r>
              <a:rPr lang="en-US" sz="2400" i="1" dirty="0">
                <a:latin typeface="+mj-lt"/>
              </a:rPr>
              <a:t> they </a:t>
            </a:r>
            <a:r>
              <a:rPr lang="en-US" sz="2400" b="1" i="1" dirty="0">
                <a:latin typeface="+mj-lt"/>
              </a:rPr>
              <a:t>did not honor him as God </a:t>
            </a:r>
            <a:r>
              <a:rPr lang="en-US" sz="2400" i="1" dirty="0">
                <a:latin typeface="+mj-lt"/>
              </a:rPr>
              <a:t>or give thanks to him, but they  became futile in their thinking, and their foolish hearts were darkened. 22  Claiming to be wise, they became fools, 23 and  exchanged the glory of  the immortal God for images resembling mortal man and birds and animals and creeping things.</a:t>
            </a:r>
          </a:p>
          <a:p>
            <a:pPr marL="0" indent="0">
              <a:buNone/>
            </a:pPr>
            <a:r>
              <a:rPr lang="en-US" sz="2400" b="1" dirty="0">
                <a:latin typeface="+mj-lt"/>
              </a:rPr>
              <a:t>Rom. 1:24   Therefore  God gave them up..</a:t>
            </a:r>
          </a:p>
        </p:txBody>
      </p:sp>
      <p:pic>
        <p:nvPicPr>
          <p:cNvPr id="4" name="Picture 3">
            <a:extLst>
              <a:ext uri="{FF2B5EF4-FFF2-40B4-BE49-F238E27FC236}">
                <a16:creationId xmlns:a16="http://schemas.microsoft.com/office/drawing/2014/main" id="{F2181022-BAA8-3A43-8D69-E0FE28C1173D}"/>
              </a:ext>
            </a:extLst>
          </p:cNvPr>
          <p:cNvPicPr>
            <a:picLocks noChangeAspect="1"/>
          </p:cNvPicPr>
          <p:nvPr/>
        </p:nvPicPr>
        <p:blipFill rotWithShape="1">
          <a:blip r:embed="rId2">
            <a:extLst>
              <a:ext uri="{28A0092B-C50C-407E-A947-70E740481C1C}">
                <a14:useLocalDpi xmlns:a14="http://schemas.microsoft.com/office/drawing/2010/main" val="0"/>
              </a:ext>
            </a:extLst>
          </a:blip>
          <a:srcRect r="66857"/>
          <a:stretch/>
        </p:blipFill>
        <p:spPr>
          <a:xfrm>
            <a:off x="0" y="0"/>
            <a:ext cx="4040743" cy="6858000"/>
          </a:xfrm>
          <a:prstGeom prst="rect">
            <a:avLst/>
          </a:prstGeom>
        </p:spPr>
      </p:pic>
    </p:spTree>
    <p:extLst>
      <p:ext uri="{BB962C8B-B14F-4D97-AF65-F5344CB8AC3E}">
        <p14:creationId xmlns:p14="http://schemas.microsoft.com/office/powerpoint/2010/main" val="41495309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105135" y="272718"/>
            <a:ext cx="8395501" cy="1325563"/>
          </a:xfrm>
        </p:spPr>
        <p:txBody>
          <a:bodyPr/>
          <a:lstStyle/>
          <a:p>
            <a:r>
              <a:rPr lang="en-US" b="1" dirty="0"/>
              <a:t>No Exception: “None are Righteous, Not even one”</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385734" y="2027054"/>
            <a:ext cx="7586134" cy="4351338"/>
          </a:xfrm>
        </p:spPr>
        <p:txBody>
          <a:bodyPr>
            <a:normAutofit/>
          </a:bodyPr>
          <a:lstStyle/>
          <a:p>
            <a:pPr marL="0" indent="0">
              <a:buNone/>
            </a:pPr>
            <a:r>
              <a:rPr lang="en-US" sz="3600" b="1" i="1" dirty="0">
                <a:latin typeface="+mj-lt"/>
              </a:rPr>
              <a:t>Rom 3:10 </a:t>
            </a:r>
            <a:r>
              <a:rPr lang="en-US" sz="3600" i="1" dirty="0">
                <a:latin typeface="+mj-lt"/>
              </a:rPr>
              <a:t>For we have already charged that all, both  Jews and  Greeks, are  under sin, 10 as it is written: “None is righteous, no, not one;11 no one understands;   no one seeks for God.</a:t>
            </a:r>
          </a:p>
          <a:p>
            <a:pPr marL="0" indent="0">
              <a:buNone/>
            </a:pPr>
            <a:r>
              <a:rPr lang="en-US" sz="3600" b="1" dirty="0">
                <a:latin typeface="+mj-lt"/>
              </a:rPr>
              <a:t>1 John 1:8 </a:t>
            </a:r>
            <a:r>
              <a:rPr lang="en-US" sz="3600" b="1" i="1" dirty="0">
                <a:latin typeface="+mj-lt"/>
              </a:rPr>
              <a:t> </a:t>
            </a:r>
            <a:r>
              <a:rPr lang="en-US" sz="3600" dirty="0">
                <a:latin typeface="+mj-lt"/>
              </a:rPr>
              <a:t>If we say we have no sin, we deceive ourselves, and </a:t>
            </a:r>
            <a:r>
              <a:rPr lang="en-US" sz="3600" i="1" dirty="0">
                <a:latin typeface="+mj-lt"/>
              </a:rPr>
              <a:t> </a:t>
            </a:r>
            <a:r>
              <a:rPr lang="en-US" sz="3600" dirty="0">
                <a:latin typeface="+mj-lt"/>
              </a:rPr>
              <a:t>the truth is not in us..</a:t>
            </a:r>
          </a:p>
          <a:p>
            <a:pPr marL="0" indent="0">
              <a:buNone/>
            </a:pPr>
            <a:endParaRPr lang="en-US" sz="3600" b="1" dirty="0"/>
          </a:p>
        </p:txBody>
      </p:sp>
      <p:pic>
        <p:nvPicPr>
          <p:cNvPr id="5" name="Picture 4">
            <a:extLst>
              <a:ext uri="{FF2B5EF4-FFF2-40B4-BE49-F238E27FC236}">
                <a16:creationId xmlns:a16="http://schemas.microsoft.com/office/drawing/2014/main" id="{F2181022-BAA8-3A43-8D69-E0FE28C1173D}"/>
              </a:ext>
            </a:extLst>
          </p:cNvPr>
          <p:cNvPicPr>
            <a:picLocks noChangeAspect="1"/>
          </p:cNvPicPr>
          <p:nvPr/>
        </p:nvPicPr>
        <p:blipFill rotWithShape="1">
          <a:blip r:embed="rId2">
            <a:extLst>
              <a:ext uri="{28A0092B-C50C-407E-A947-70E740481C1C}">
                <a14:useLocalDpi xmlns:a14="http://schemas.microsoft.com/office/drawing/2010/main" val="0"/>
              </a:ext>
            </a:extLst>
          </a:blip>
          <a:srcRect r="66857"/>
          <a:stretch/>
        </p:blipFill>
        <p:spPr>
          <a:xfrm>
            <a:off x="0" y="0"/>
            <a:ext cx="4040743" cy="6858000"/>
          </a:xfrm>
          <a:prstGeom prst="rect">
            <a:avLst/>
          </a:prstGeom>
        </p:spPr>
      </p:pic>
    </p:spTree>
    <p:extLst>
      <p:ext uri="{BB962C8B-B14F-4D97-AF65-F5344CB8AC3E}">
        <p14:creationId xmlns:p14="http://schemas.microsoft.com/office/powerpoint/2010/main" val="167940277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223297" y="181014"/>
            <a:ext cx="8395501" cy="1325563"/>
          </a:xfrm>
        </p:spPr>
        <p:txBody>
          <a:bodyPr/>
          <a:lstStyle/>
          <a:p>
            <a:r>
              <a:rPr lang="en-US" b="1" dirty="0"/>
              <a:t>Paul’s Argument </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223298" y="1665586"/>
            <a:ext cx="7697770" cy="4924107"/>
          </a:xfrm>
        </p:spPr>
        <p:txBody>
          <a:bodyPr>
            <a:normAutofit/>
          </a:bodyPr>
          <a:lstStyle/>
          <a:p>
            <a:pPr lvl="0"/>
            <a:r>
              <a:rPr lang="en-US" sz="3600" dirty="0">
                <a:latin typeface="+mj-lt"/>
              </a:rPr>
              <a:t>No ‘innocent” people. (vs. 20)</a:t>
            </a:r>
          </a:p>
          <a:p>
            <a:pPr lvl="0"/>
            <a:r>
              <a:rPr lang="en-US" sz="3600" dirty="0">
                <a:latin typeface="+mj-lt"/>
              </a:rPr>
              <a:t>The difference between “original sin” and “particular sins” that proceed from original sin.  (c.f. 21-22 vs. 24ff) </a:t>
            </a:r>
          </a:p>
          <a:p>
            <a:pPr lvl="0"/>
            <a:r>
              <a:rPr lang="en-US" sz="3600" dirty="0">
                <a:latin typeface="+mj-lt"/>
              </a:rPr>
              <a:t>What is Original (Cardinal)Sin--  Willful rejection of God, the source of life and rightful Lord.  Behind every “sin” (small ”s”) is Sin (Capital “S”) </a:t>
            </a:r>
          </a:p>
        </p:txBody>
      </p:sp>
      <p:pic>
        <p:nvPicPr>
          <p:cNvPr id="5" name="Picture 4">
            <a:extLst>
              <a:ext uri="{FF2B5EF4-FFF2-40B4-BE49-F238E27FC236}">
                <a16:creationId xmlns:a16="http://schemas.microsoft.com/office/drawing/2014/main" id="{F2181022-BAA8-3A43-8D69-E0FE28C1173D}"/>
              </a:ext>
            </a:extLst>
          </p:cNvPr>
          <p:cNvPicPr>
            <a:picLocks noChangeAspect="1"/>
          </p:cNvPicPr>
          <p:nvPr/>
        </p:nvPicPr>
        <p:blipFill rotWithShape="1">
          <a:blip r:embed="rId2">
            <a:extLst>
              <a:ext uri="{28A0092B-C50C-407E-A947-70E740481C1C}">
                <a14:useLocalDpi xmlns:a14="http://schemas.microsoft.com/office/drawing/2010/main" val="0"/>
              </a:ext>
            </a:extLst>
          </a:blip>
          <a:srcRect r="66857"/>
          <a:stretch/>
        </p:blipFill>
        <p:spPr>
          <a:xfrm>
            <a:off x="0" y="0"/>
            <a:ext cx="4040743" cy="6858000"/>
          </a:xfrm>
          <a:prstGeom prst="rect">
            <a:avLst/>
          </a:prstGeom>
        </p:spPr>
      </p:pic>
    </p:spTree>
    <p:extLst>
      <p:ext uri="{BB962C8B-B14F-4D97-AF65-F5344CB8AC3E}">
        <p14:creationId xmlns:p14="http://schemas.microsoft.com/office/powerpoint/2010/main" val="15778486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FB13D-8A84-D645-8BFD-86695D259008}"/>
              </a:ext>
            </a:extLst>
          </p:cNvPr>
          <p:cNvSpPr>
            <a:spLocks noGrp="1"/>
          </p:cNvSpPr>
          <p:nvPr>
            <p:ph type="title"/>
          </p:nvPr>
        </p:nvSpPr>
        <p:spPr>
          <a:xfrm>
            <a:off x="4014213" y="0"/>
            <a:ext cx="8395501" cy="1325563"/>
          </a:xfrm>
        </p:spPr>
        <p:txBody>
          <a:bodyPr/>
          <a:lstStyle/>
          <a:p>
            <a:r>
              <a:rPr lang="en-US" b="1"/>
              <a:t>Is Hell Justified? </a:t>
            </a:r>
          </a:p>
        </p:txBody>
      </p:sp>
      <p:sp>
        <p:nvSpPr>
          <p:cNvPr id="3" name="Content Placeholder 2">
            <a:extLst>
              <a:ext uri="{FF2B5EF4-FFF2-40B4-BE49-F238E27FC236}">
                <a16:creationId xmlns:a16="http://schemas.microsoft.com/office/drawing/2014/main" id="{891EAD19-1594-714B-AD08-48CCF4EE2496}"/>
              </a:ext>
            </a:extLst>
          </p:cNvPr>
          <p:cNvSpPr>
            <a:spLocks noGrp="1"/>
          </p:cNvSpPr>
          <p:nvPr>
            <p:ph idx="1"/>
          </p:nvPr>
        </p:nvSpPr>
        <p:spPr>
          <a:xfrm>
            <a:off x="4014213" y="1253330"/>
            <a:ext cx="8275551" cy="5604669"/>
          </a:xfrm>
        </p:spPr>
        <p:txBody>
          <a:bodyPr>
            <a:normAutofit/>
          </a:bodyPr>
          <a:lstStyle/>
          <a:p>
            <a:pPr marL="0" indent="0">
              <a:buNone/>
            </a:pPr>
            <a:r>
              <a:rPr lang="en-US" b="1" dirty="0"/>
              <a:t>Hell IS people putting hurt on themselves without God’s constraint (common grace is gone) </a:t>
            </a:r>
            <a:r>
              <a:rPr lang="en-US" dirty="0"/>
              <a:t>!!  </a:t>
            </a:r>
          </a:p>
          <a:p>
            <a:r>
              <a:rPr lang="en-US" sz="2200" b="1" i="1" dirty="0"/>
              <a:t>Psa. 81:12</a:t>
            </a:r>
            <a:r>
              <a:rPr lang="en-US" sz="2200" i="1" dirty="0"/>
              <a:t> 	So I  </a:t>
            </a:r>
            <a:r>
              <a:rPr lang="en-US" sz="2200" b="1" i="1" dirty="0"/>
              <a:t>gave them over </a:t>
            </a:r>
            <a:r>
              <a:rPr lang="en-US" sz="2200" i="1" dirty="0"/>
              <a:t>to their  stubborn hearts,</a:t>
            </a:r>
            <a:r>
              <a:rPr lang="en-US" sz="2200" dirty="0"/>
              <a:t> </a:t>
            </a:r>
            <a:r>
              <a:rPr lang="en-US" sz="2200" i="1" dirty="0"/>
              <a:t>to follow their own  counsels. </a:t>
            </a:r>
            <a:endParaRPr lang="en-US" sz="2200" dirty="0"/>
          </a:p>
          <a:p>
            <a:r>
              <a:rPr lang="en-US" sz="2200" b="1" i="1" dirty="0"/>
              <a:t>Acts 7:42</a:t>
            </a:r>
            <a:r>
              <a:rPr lang="en-US" sz="2200" i="1" dirty="0"/>
              <a:t> But  God turned away and  </a:t>
            </a:r>
            <a:r>
              <a:rPr lang="en-US" sz="2200" b="1" i="1" dirty="0"/>
              <a:t>gave them over </a:t>
            </a:r>
            <a:r>
              <a:rPr lang="en-US" sz="2200" i="1" dirty="0"/>
              <a:t>to worship  the host of heaven, as it is written in the book of the prophets: “‘Did you bring to me slain beasts and sacrifices, during the forty years in the wilderness, O house of Israel?</a:t>
            </a:r>
            <a:endParaRPr lang="en-US" sz="2200" dirty="0"/>
          </a:p>
          <a:p>
            <a:r>
              <a:rPr lang="en-US" sz="2200" b="1" i="1" dirty="0"/>
              <a:t>Rom. 1:24</a:t>
            </a:r>
            <a:r>
              <a:rPr lang="en-US" sz="2200" i="1" dirty="0"/>
              <a:t>   Therefore  God </a:t>
            </a:r>
            <a:r>
              <a:rPr lang="en-US" sz="2200" b="1" i="1" dirty="0"/>
              <a:t>gave them up </a:t>
            </a:r>
            <a:r>
              <a:rPr lang="en-US" sz="2200" i="1" dirty="0"/>
              <a:t>in the lusts of their hearts to impurity, to  the dishonoring of their bodies among themselves, </a:t>
            </a:r>
            <a:endParaRPr lang="en-US" sz="2200" dirty="0"/>
          </a:p>
          <a:p>
            <a:r>
              <a:rPr lang="en-US" sz="2200" b="1" i="1" dirty="0"/>
              <a:t>Rom. 1:26</a:t>
            </a:r>
            <a:r>
              <a:rPr lang="en-US" sz="2200" i="1" dirty="0"/>
              <a:t>   For this reason  God </a:t>
            </a:r>
            <a:r>
              <a:rPr lang="en-US" sz="2200" b="1" i="1" dirty="0"/>
              <a:t>gave them up </a:t>
            </a:r>
            <a:r>
              <a:rPr lang="en-US" sz="2200" i="1" dirty="0"/>
              <a:t>to  dishonorable passions. For their women exchanged natural relations for those that are contrary to nature; </a:t>
            </a:r>
            <a:endParaRPr lang="en-US" sz="2200" dirty="0"/>
          </a:p>
          <a:p>
            <a:r>
              <a:rPr lang="en-US" sz="2200" b="1" i="1" dirty="0"/>
              <a:t>Rom. 1:28</a:t>
            </a:r>
            <a:r>
              <a:rPr lang="en-US" sz="2200" i="1" dirty="0"/>
              <a:t>   And since they did not see fit to acknowledge God,  God </a:t>
            </a:r>
            <a:r>
              <a:rPr lang="en-US" sz="2200" b="1" i="1" dirty="0"/>
              <a:t>gave them up </a:t>
            </a:r>
            <a:r>
              <a:rPr lang="en-US" sz="2200" i="1" dirty="0"/>
              <a:t>to  a debased mind to do  what ought not to be done.</a:t>
            </a:r>
            <a:endParaRPr lang="en-US" sz="2200" dirty="0"/>
          </a:p>
        </p:txBody>
      </p:sp>
      <p:pic>
        <p:nvPicPr>
          <p:cNvPr id="5" name="Picture 4">
            <a:extLst>
              <a:ext uri="{FF2B5EF4-FFF2-40B4-BE49-F238E27FC236}">
                <a16:creationId xmlns:a16="http://schemas.microsoft.com/office/drawing/2014/main" id="{F2181022-BAA8-3A43-8D69-E0FE28C1173D}"/>
              </a:ext>
            </a:extLst>
          </p:cNvPr>
          <p:cNvPicPr>
            <a:picLocks noChangeAspect="1"/>
          </p:cNvPicPr>
          <p:nvPr/>
        </p:nvPicPr>
        <p:blipFill rotWithShape="1">
          <a:blip r:embed="rId2">
            <a:extLst>
              <a:ext uri="{28A0092B-C50C-407E-A947-70E740481C1C}">
                <a14:useLocalDpi xmlns:a14="http://schemas.microsoft.com/office/drawing/2010/main" val="0"/>
              </a:ext>
            </a:extLst>
          </a:blip>
          <a:srcRect r="66857"/>
          <a:stretch/>
        </p:blipFill>
        <p:spPr>
          <a:xfrm>
            <a:off x="0" y="0"/>
            <a:ext cx="4040743" cy="6858000"/>
          </a:xfrm>
          <a:prstGeom prst="rect">
            <a:avLst/>
          </a:prstGeom>
        </p:spPr>
      </p:pic>
    </p:spTree>
    <p:extLst>
      <p:ext uri="{BB962C8B-B14F-4D97-AF65-F5344CB8AC3E}">
        <p14:creationId xmlns:p14="http://schemas.microsoft.com/office/powerpoint/2010/main" val="24183457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
        <p:nvSpPr>
          <p:cNvPr id="3" name="Title 2">
            <a:extLst>
              <a:ext uri="{FF2B5EF4-FFF2-40B4-BE49-F238E27FC236}">
                <a16:creationId xmlns:a16="http://schemas.microsoft.com/office/drawing/2014/main" id="{2B7C1441-F513-6045-BAE9-ABBCCE255F34}"/>
              </a:ext>
            </a:extLst>
          </p:cNvPr>
          <p:cNvSpPr>
            <a:spLocks noGrp="1"/>
          </p:cNvSpPr>
          <p:nvPr>
            <p:ph type="title"/>
          </p:nvPr>
        </p:nvSpPr>
        <p:spPr>
          <a:xfrm>
            <a:off x="0" y="826870"/>
            <a:ext cx="12192000" cy="959890"/>
          </a:xfrm>
        </p:spPr>
        <p:txBody>
          <a:bodyPr/>
          <a:lstStyle/>
          <a:p>
            <a:pPr algn="ctr"/>
            <a:r>
              <a:rPr lang="en-US" dirty="0">
                <a:solidFill>
                  <a:schemeClr val="bg1"/>
                </a:solidFill>
                <a:latin typeface="Century Gothic" charset="0"/>
                <a:ea typeface="Century Gothic" charset="0"/>
                <a:cs typeface="Century Gothic" charset="0"/>
              </a:rPr>
              <a:t>VOW TWO</a:t>
            </a:r>
          </a:p>
        </p:txBody>
      </p:sp>
      <p:sp>
        <p:nvSpPr>
          <p:cNvPr id="4" name="Text Placeholder 3">
            <a:extLst>
              <a:ext uri="{FF2B5EF4-FFF2-40B4-BE49-F238E27FC236}">
                <a16:creationId xmlns:a16="http://schemas.microsoft.com/office/drawing/2014/main" id="{FE8C7F44-4C67-5341-9C7E-5500B244DDE8}"/>
              </a:ext>
            </a:extLst>
          </p:cNvPr>
          <p:cNvSpPr>
            <a:spLocks noGrp="1"/>
          </p:cNvSpPr>
          <p:nvPr>
            <p:ph type="body" idx="1"/>
          </p:nvPr>
        </p:nvSpPr>
        <p:spPr>
          <a:xfrm>
            <a:off x="1240221" y="5062429"/>
            <a:ext cx="9785132" cy="1500187"/>
          </a:xfrm>
        </p:spPr>
        <p:txBody>
          <a:bodyPr>
            <a:normAutofit fontScale="77500" lnSpcReduction="20000"/>
          </a:bodyPr>
          <a:lstStyle/>
          <a:p>
            <a:pPr algn="ctr"/>
            <a:r>
              <a:rPr lang="en-US" sz="4100" dirty="0">
                <a:solidFill>
                  <a:schemeClr val="bg1"/>
                </a:solidFill>
                <a:latin typeface="Franklin Gothic Book" charset="0"/>
                <a:ea typeface="Franklin Gothic Book" charset="0"/>
                <a:cs typeface="Franklin Gothic Book" charset="0"/>
              </a:rPr>
              <a:t>Do you believe in the Lord Jesus Christ as the Son of God, and Savior of sinners, and do you receive and rest upon Him alone for salvation as He is offered in the Gospel?</a:t>
            </a:r>
            <a:endParaRPr lang="en-US" sz="3200" dirty="0">
              <a:solidFill>
                <a:schemeClr val="bg1"/>
              </a:solidFill>
              <a:latin typeface="Franklin Gothic Book" charset="0"/>
              <a:ea typeface="Franklin Gothic Book" charset="0"/>
              <a:cs typeface="Franklin Gothic Book" charset="0"/>
            </a:endParaRPr>
          </a:p>
        </p:txBody>
      </p:sp>
    </p:spTree>
    <p:extLst>
      <p:ext uri="{BB962C8B-B14F-4D97-AF65-F5344CB8AC3E}">
        <p14:creationId xmlns:p14="http://schemas.microsoft.com/office/powerpoint/2010/main" val="11772195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19614</Words>
  <Application>Microsoft Macintosh PowerPoint</Application>
  <PresentationFormat>Widescreen</PresentationFormat>
  <Paragraphs>1330</Paragraphs>
  <Slides>153</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153</vt:i4>
      </vt:variant>
    </vt:vector>
  </HeadingPairs>
  <TitlesOfParts>
    <vt:vector size="165" baseType="lpstr">
      <vt:lpstr>Arial</vt:lpstr>
      <vt:lpstr>Calibri</vt:lpstr>
      <vt:lpstr>Calibri Light</vt:lpstr>
      <vt:lpstr>Century Gothic</vt:lpstr>
      <vt:lpstr>Cochin</vt:lpstr>
      <vt:lpstr>Franklin Gothic Book</vt:lpstr>
      <vt:lpstr>Symbol</vt:lpstr>
      <vt:lpstr>Times</vt:lpstr>
      <vt:lpstr>Times New Roman</vt:lpstr>
      <vt:lpstr>Trebuchet MS</vt:lpstr>
      <vt:lpstr>Wingdings</vt:lpstr>
      <vt:lpstr>Office Theme</vt:lpstr>
      <vt:lpstr>Membership  Seminar</vt:lpstr>
      <vt:lpstr>Session 1: Dinner with Our Story</vt:lpstr>
      <vt:lpstr>OUR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Observations</vt:lpstr>
      <vt:lpstr>Session 2: Our Identity</vt:lpstr>
      <vt:lpstr>OUR IDENTITY</vt:lpstr>
      <vt:lpstr>Church Questions? </vt:lpstr>
      <vt:lpstr>The Church IS “Christology Applied”  </vt:lpstr>
      <vt:lpstr> Covenant (Law) As An   Essential Element  of the Gospel</vt:lpstr>
      <vt:lpstr> Word (Covenant) As An  Essential Element Of The Gospel</vt:lpstr>
      <vt:lpstr> Temple (Presence) As An   Essential Element of The Gospel</vt:lpstr>
      <vt:lpstr> Temple (Presence) As An Essential Element Of The Gospel</vt:lpstr>
      <vt:lpstr> Summary: What IS The Church?</vt:lpstr>
      <vt:lpstr> My Dear Wormwood, </vt:lpstr>
      <vt:lpstr>Christology Applied Part 1: Incarnation Christology Clarified</vt:lpstr>
      <vt:lpstr>Christology Applied Part 2: Ascension Christology Clarified</vt:lpstr>
      <vt:lpstr>YOU (plural as organized upon the apostolic foundation) Are Christ! (Truly, if not perfectly!)</vt:lpstr>
      <vt:lpstr>According to the nature of the church, how then would you answer the question: </vt:lpstr>
      <vt:lpstr>A Confessional Summary: </vt:lpstr>
      <vt:lpstr>Session 3: Our Mission &amp; Strategy</vt:lpstr>
      <vt:lpstr>OUR MISSION</vt:lpstr>
      <vt:lpstr>The Great Commission According To The Gospel of John</vt:lpstr>
      <vt:lpstr>Who Is Christ Sending?   Greater Things??</vt:lpstr>
      <vt:lpstr>What Is Our Corporate Mission? </vt:lpstr>
      <vt:lpstr> The Church IS The Mediated Presence of a Missional God!   </vt:lpstr>
      <vt:lpstr>Matthew’s Commission</vt:lpstr>
      <vt:lpstr>Christ’s Presence: Heaven To Earth  vis-à-vis Church </vt:lpstr>
      <vt:lpstr>OUR STRATEGY</vt:lpstr>
      <vt:lpstr>Total Christ</vt:lpstr>
      <vt:lpstr>High Gospel/Grace :  Christ Our Covenant Executor </vt:lpstr>
      <vt:lpstr>High Church/Missional:  Christ Our Temple</vt:lpstr>
      <vt:lpstr>High Word/Confessional:  Christ Our Prophet</vt:lpstr>
      <vt:lpstr>High Worship/Sacramental:  Christ Our Priest</vt:lpstr>
      <vt:lpstr>High Shepherding/Communal:  Christ Our King</vt:lpstr>
      <vt:lpstr>Session 4: Our Family Tree, Presbyterianism &amp; Contemporary Comparisons </vt:lpstr>
      <vt:lpstr>OUR FAMILY TREE</vt:lpstr>
      <vt:lpstr>Some Tongue and Cheek </vt:lpstr>
      <vt:lpstr>Reading Scripture With the Church Of All Ages by The Use of Creeds (Confessionalism)</vt:lpstr>
      <vt:lpstr>Why Creeds Preserve Scripture Rather Than Competes with Scripture </vt:lpstr>
      <vt:lpstr> The Usefulness of Creeds: </vt:lpstr>
      <vt:lpstr> Worship, Scripture, Tradition</vt:lpstr>
      <vt:lpstr> Worship, Scripture, Tradition</vt:lpstr>
      <vt:lpstr> Worship, Scripture, Tradition</vt:lpstr>
      <vt:lpstr>A History of “Saying So…”  </vt:lpstr>
      <vt:lpstr> History of Saying So… The Ecumenical Creeds </vt:lpstr>
      <vt:lpstr> History of Saying So… The Ecumenical Creeds </vt:lpstr>
      <vt:lpstr>PowerPoint Presentation</vt:lpstr>
      <vt:lpstr>PowerPoint Presentation</vt:lpstr>
      <vt:lpstr> Reformed and East compared Illustrated </vt:lpstr>
      <vt:lpstr> History of Saying So… Reformed/Protestant</vt:lpstr>
      <vt:lpstr> Synod of Dort T.UL.I.P.</vt:lpstr>
      <vt:lpstr>  TULIP REVISITED F.A.I.T.H </vt:lpstr>
      <vt:lpstr>  Protestant vs. Catholic (The 5 Sola’s)</vt:lpstr>
      <vt:lpstr>Historical   Background   of   the   Westminster   Confession</vt:lpstr>
      <vt:lpstr>The   Accomplishment   of   the   Westminster   Confession Illustrated</vt:lpstr>
      <vt:lpstr>Presbyterianism To America </vt:lpstr>
      <vt:lpstr>Presbyterianism </vt:lpstr>
      <vt:lpstr>What Makes Presbyterian, Presbyterian?  </vt:lpstr>
      <vt:lpstr>What Makes Presbyterian, Presbyterian?   </vt:lpstr>
      <vt:lpstr>What Makes Presbyterian, Presbyterian?   </vt:lpstr>
      <vt:lpstr>What Makes Presbyterian, Presbyterian?   </vt:lpstr>
      <vt:lpstr>What Makes Presbyterian, Presbyterian?  </vt:lpstr>
      <vt:lpstr>What Distinguishes Presbyterian From Other Two Historic Forms??    </vt:lpstr>
      <vt:lpstr>What Distinguishes Presbyterian From Other Two Historic Forms??   </vt:lpstr>
      <vt:lpstr>CONTEMPORARY  COMPARISONS</vt:lpstr>
      <vt:lpstr>“A plague o’ both your houses” - Going Beyond the Two Options! </vt:lpstr>
      <vt:lpstr>19th Century Revivalism </vt:lpstr>
      <vt:lpstr> Fundamentalism vs. Liberalism (post Civil War) </vt:lpstr>
      <vt:lpstr>Politics and Worldliness</vt:lpstr>
      <vt:lpstr>Politics and Worldliness</vt:lpstr>
      <vt:lpstr>Hipster Hillsong Christianity</vt:lpstr>
      <vt:lpstr>Session 5: Is Membership Biblical? Membership Vows, Our Ministry Map, Process For Joining.  </vt:lpstr>
      <vt:lpstr>IS MEMBERSHIP BIBLICAL? </vt:lpstr>
      <vt:lpstr>Pre-Christendom Conversion Experience Augustine of Hippo: A Typical Story</vt:lpstr>
      <vt:lpstr>A Cultural Acknowledgement!!!</vt:lpstr>
      <vt:lpstr>What makes us nervous about  church membership?</vt:lpstr>
      <vt:lpstr>“Membership” challenges a particularly modern-American assumption.     </vt:lpstr>
      <vt:lpstr>MEMBERSHIP: A COLLISION IN COMMITMENTS ILLUSTRATED</vt:lpstr>
      <vt:lpstr>Begs the Question: What is Biblical “Orthodoxy?” </vt:lpstr>
      <vt:lpstr>Four Biblical Reasons To Join: # 2: Commands impossible to keep without membership </vt:lpstr>
      <vt:lpstr>Four Biblical Reasons To Join: # 1: The word “Member” and It’s Use</vt:lpstr>
      <vt:lpstr>Four Biblical Reasons To Join: # 3: The Administration of Discipline</vt:lpstr>
      <vt:lpstr>Four Biblical Reasons To Join: # 4: The use of public vows unto  true conversion </vt:lpstr>
      <vt:lpstr>IF Not Membership As By Covenantal Union, Where is Christ In The Transaction?  </vt:lpstr>
      <vt:lpstr>VOW ONE</vt:lpstr>
      <vt:lpstr>A Sobering Truth: God is justified in condemning us to everlasting Hell</vt:lpstr>
      <vt:lpstr>No Exception: “None are Righteous, Not even one”</vt:lpstr>
      <vt:lpstr>Paul’s Argument </vt:lpstr>
      <vt:lpstr>Is Hell Justified? </vt:lpstr>
      <vt:lpstr>VOW TWO</vt:lpstr>
      <vt:lpstr>Saving Repentance</vt:lpstr>
      <vt:lpstr>The Gospel: By Faith Alone!</vt:lpstr>
      <vt:lpstr>The Gospel: God’s Justice Satisfied On Christ For US</vt:lpstr>
      <vt:lpstr>The Gospel: Even while We Continue to Sin!   No Condemnation!</vt:lpstr>
      <vt:lpstr>The Gospel: the Forensic Nature of Grace by Federal Representation</vt:lpstr>
      <vt:lpstr>The Gospel: For everyone who wants it! </vt:lpstr>
      <vt:lpstr>VOW THREE</vt:lpstr>
      <vt:lpstr>The Grace of Stop Sinning and Good Works</vt:lpstr>
      <vt:lpstr>PowerPoint Presentation</vt:lpstr>
      <vt:lpstr>Vs. Moralism High Law /Low Grace “law  obeying and law relying”</vt:lpstr>
      <vt:lpstr>Vs. Phariseeism Low Law/Low Grace  “reduced law obeying and law relying”</vt:lpstr>
      <vt:lpstr>Vs. Hedonism Low Law /High Grace  “law disobeying and not law relying”</vt:lpstr>
      <vt:lpstr>The Gospel High Law /High Grace  “law seeking not law relying”</vt:lpstr>
      <vt:lpstr>Wisdom Toward Sanctification </vt:lpstr>
      <vt:lpstr>VOW FOUR</vt:lpstr>
      <vt:lpstr>Spiritual Gifts? Or “Ministries”! </vt:lpstr>
      <vt:lpstr>We All Are Empowered! </vt:lpstr>
      <vt:lpstr>“There’s no ‘I’ in “Church” </vt:lpstr>
      <vt:lpstr>Our Ministry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VOW FIVE</vt:lpstr>
      <vt:lpstr>Leader- Member Relations In Scripture</vt:lpstr>
      <vt:lpstr>Government as “Good News”</vt:lpstr>
      <vt:lpstr>Argument for Divine appointment of Church Discipline from Scripture: </vt:lpstr>
      <vt:lpstr>Three Goals of Discipline</vt:lpstr>
      <vt:lpstr>Three Goals of Discipline</vt:lpstr>
      <vt:lpstr>PROCESS FOR JOINING </vt:lpstr>
      <vt:lpstr>Step 1: </vt:lpstr>
      <vt:lpstr> 1. We are committed to the Old and New Testament Scriptures as our only rule of faith and practice. </vt:lpstr>
      <vt:lpstr> Word (Covenant)) As An  Essential Element Of The Gospel</vt:lpstr>
      <vt:lpstr> 2. We are committed to reading scripture with the Church throughout the ages as summarized in the historic Westminster Confession of Faith.  </vt:lpstr>
      <vt:lpstr> 3. We are committed to God-centered worship designed after a covenantal pattern that is in the mediated presence of Christ through word and sacrament. </vt:lpstr>
      <vt:lpstr> 4. We are committed to being a multi-cultural church  and church planting  movement. </vt:lpstr>
      <vt:lpstr> 5. We are committed to a high view of Christian calling as reflected in the vocational spheres of family, church, and public service. </vt:lpstr>
      <vt:lpstr>STEP 2: </vt:lpstr>
      <vt:lpstr>Regular Attendance</vt:lpstr>
      <vt:lpstr>Service</vt:lpstr>
      <vt:lpstr>Promotion of Edification and Peace</vt:lpstr>
      <vt:lpstr>Systematic and Proportionate Financial Support</vt:lpstr>
      <vt:lpstr>Support of and Submission to Leadership</vt:lpstr>
      <vt:lpstr>Prayer</vt:lpstr>
      <vt:lpstr>STEP 3: </vt:lpstr>
      <vt:lpstr>STEP 4: </vt:lpstr>
      <vt:lpstr>PUBLIC VOWS: (See above on Vows)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Membership  Seminar</dc:title>
  <dc:creator>Christ Presbyterian Church</dc:creator>
  <cp:lastModifiedBy>Christ Presbyterian Church</cp:lastModifiedBy>
  <cp:revision>5</cp:revision>
  <dcterms:created xsi:type="dcterms:W3CDTF">2020-03-02T14:30:49Z</dcterms:created>
  <dcterms:modified xsi:type="dcterms:W3CDTF">2020-03-09T16:09:09Z</dcterms:modified>
</cp:coreProperties>
</file>