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67" r:id="rId6"/>
    <p:sldId id="268" r:id="rId7"/>
    <p:sldId id="269" r:id="rId8"/>
    <p:sldId id="259" r:id="rId9"/>
    <p:sldId id="270" r:id="rId10"/>
    <p:sldId id="260" r:id="rId11"/>
    <p:sldId id="271" r:id="rId12"/>
    <p:sldId id="273" r:id="rId13"/>
    <p:sldId id="261" r:id="rId14"/>
    <p:sldId id="266" r:id="rId15"/>
    <p:sldId id="276" r:id="rId16"/>
    <p:sldId id="272" r:id="rId17"/>
    <p:sldId id="277" r:id="rId18"/>
    <p:sldId id="278" r:id="rId19"/>
    <p:sldId id="279" r:id="rId20"/>
    <p:sldId id="280" r:id="rId21"/>
    <p:sldId id="283" r:id="rId22"/>
    <p:sldId id="284" r:id="rId23"/>
    <p:sldId id="262" r:id="rId24"/>
    <p:sldId id="285" r:id="rId25"/>
    <p:sldId id="281" r:id="rId26"/>
    <p:sldId id="286" r:id="rId27"/>
    <p:sldId id="274" r:id="rId28"/>
    <p:sldId id="282" r:id="rId29"/>
    <p:sldId id="275" r:id="rId30"/>
    <p:sldId id="288" r:id="rId31"/>
    <p:sldId id="28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C9F910-FB35-4211-9A52-5A6664583BB5}" v="132" dt="2019-08-16T20:24:19.2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BC261497-BE39-4F8A-8668-09DD15E2EA9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312933A-3550-40B2-9DD6-E2FEA388DEA8}">
      <dgm:prSet/>
      <dgm:spPr/>
      <dgm:t>
        <a:bodyPr/>
        <a:lstStyle/>
        <a:p>
          <a:pPr>
            <a:lnSpc>
              <a:spcPct val="100000"/>
            </a:lnSpc>
          </a:pPr>
          <a:r>
            <a:rPr lang="en-US" dirty="0"/>
            <a:t>A Culture of Discipleship</a:t>
          </a:r>
        </a:p>
      </dgm:t>
    </dgm:pt>
    <dgm:pt modelId="{4592EC0D-8577-4B85-8DD6-E99D7C0D04F2}" type="parTrans" cxnId="{B22A07FA-74FE-4322-9537-7298A7CA3EB3}">
      <dgm:prSet/>
      <dgm:spPr/>
      <dgm:t>
        <a:bodyPr/>
        <a:lstStyle/>
        <a:p>
          <a:endParaRPr lang="en-US"/>
        </a:p>
      </dgm:t>
    </dgm:pt>
    <dgm:pt modelId="{B659B0AE-4401-44CB-B296-FC4120D2CFAD}" type="sibTrans" cxnId="{B22A07FA-74FE-4322-9537-7298A7CA3EB3}">
      <dgm:prSet/>
      <dgm:spPr/>
      <dgm:t>
        <a:bodyPr/>
        <a:lstStyle/>
        <a:p>
          <a:endParaRPr lang="en-US"/>
        </a:p>
      </dgm:t>
    </dgm:pt>
    <dgm:pt modelId="{A7C4072A-F72C-48E3-A4B6-64049348EBAC}">
      <dgm:prSet/>
      <dgm:spPr/>
      <dgm:t>
        <a:bodyPr/>
        <a:lstStyle/>
        <a:p>
          <a:pPr>
            <a:lnSpc>
              <a:spcPct val="100000"/>
            </a:lnSpc>
          </a:pPr>
          <a:r>
            <a:rPr lang="en-US" dirty="0"/>
            <a:t>Spiritual Fellowship</a:t>
          </a:r>
        </a:p>
      </dgm:t>
    </dgm:pt>
    <dgm:pt modelId="{C9618147-4852-4A29-8278-B0A61190FFAB}" type="parTrans" cxnId="{B813C301-3F28-4B82-B115-B00D6F7BCCFA}">
      <dgm:prSet/>
      <dgm:spPr/>
      <dgm:t>
        <a:bodyPr/>
        <a:lstStyle/>
        <a:p>
          <a:endParaRPr lang="en-US"/>
        </a:p>
      </dgm:t>
    </dgm:pt>
    <dgm:pt modelId="{86AED3D5-4273-4F13-8ACA-C174178B2572}" type="sibTrans" cxnId="{B813C301-3F28-4B82-B115-B00D6F7BCCFA}">
      <dgm:prSet/>
      <dgm:spPr/>
      <dgm:t>
        <a:bodyPr/>
        <a:lstStyle/>
        <a:p>
          <a:endParaRPr lang="en-US"/>
        </a:p>
      </dgm:t>
    </dgm:pt>
    <dgm:pt modelId="{2FDC7F61-6090-47BE-8E52-7CD3468CD44B}">
      <dgm:prSet/>
      <dgm:spPr/>
      <dgm:t>
        <a:bodyPr/>
        <a:lstStyle/>
        <a:p>
          <a:pPr>
            <a:lnSpc>
              <a:spcPct val="100000"/>
            </a:lnSpc>
          </a:pPr>
          <a:r>
            <a:rPr lang="en-US" dirty="0"/>
            <a:t>Biblical Study</a:t>
          </a:r>
        </a:p>
      </dgm:t>
    </dgm:pt>
    <dgm:pt modelId="{1C6236DD-9EFB-486A-8FFF-2EE09371E744}" type="parTrans" cxnId="{0113B2EF-6DC5-4535-AD09-194ECEFA26FD}">
      <dgm:prSet/>
      <dgm:spPr/>
      <dgm:t>
        <a:bodyPr/>
        <a:lstStyle/>
        <a:p>
          <a:endParaRPr lang="en-US"/>
        </a:p>
      </dgm:t>
    </dgm:pt>
    <dgm:pt modelId="{0A43DD0A-A265-4C71-B326-97F5816F43E8}" type="sibTrans" cxnId="{0113B2EF-6DC5-4535-AD09-194ECEFA26FD}">
      <dgm:prSet/>
      <dgm:spPr/>
      <dgm:t>
        <a:bodyPr/>
        <a:lstStyle/>
        <a:p>
          <a:endParaRPr lang="en-US"/>
        </a:p>
      </dgm:t>
    </dgm:pt>
    <dgm:pt modelId="{5373ABC0-75FA-4126-ADD5-E9F285664930}">
      <dgm:prSet/>
      <dgm:spPr/>
      <dgm:t>
        <a:bodyPr/>
        <a:lstStyle/>
        <a:p>
          <a:pPr>
            <a:lnSpc>
              <a:spcPct val="100000"/>
            </a:lnSpc>
          </a:pPr>
          <a:r>
            <a:rPr lang="en-US" dirty="0"/>
            <a:t>Prayer</a:t>
          </a:r>
        </a:p>
      </dgm:t>
    </dgm:pt>
    <dgm:pt modelId="{F53F6D2C-DB36-4684-838E-7337F6B458C2}" type="parTrans" cxnId="{8E3CDAA8-1616-45E1-B6DC-A4B4BE4F3E96}">
      <dgm:prSet/>
      <dgm:spPr/>
      <dgm:t>
        <a:bodyPr/>
        <a:lstStyle/>
        <a:p>
          <a:endParaRPr lang="en-US"/>
        </a:p>
      </dgm:t>
    </dgm:pt>
    <dgm:pt modelId="{E291040D-5CB8-4AB6-B2B0-BDEB350DA4DD}" type="sibTrans" cxnId="{8E3CDAA8-1616-45E1-B6DC-A4B4BE4F3E96}">
      <dgm:prSet/>
      <dgm:spPr/>
      <dgm:t>
        <a:bodyPr/>
        <a:lstStyle/>
        <a:p>
          <a:endParaRPr lang="en-US"/>
        </a:p>
      </dgm:t>
    </dgm:pt>
    <dgm:pt modelId="{3ABCC636-CF30-4943-AC8E-14B66967FE52}" type="pres">
      <dgm:prSet presAssocID="{BC261497-BE39-4F8A-8668-09DD15E2EA9C}" presName="root" presStyleCnt="0">
        <dgm:presLayoutVars>
          <dgm:dir/>
          <dgm:resizeHandles val="exact"/>
        </dgm:presLayoutVars>
      </dgm:prSet>
      <dgm:spPr/>
    </dgm:pt>
    <dgm:pt modelId="{B79B430E-DC7E-4550-8CB2-2A5D90AE2240}" type="pres">
      <dgm:prSet presAssocID="{0312933A-3550-40B2-9DD6-E2FEA388DEA8}" presName="compNode" presStyleCnt="0"/>
      <dgm:spPr/>
    </dgm:pt>
    <dgm:pt modelId="{8B6390F2-2C20-4F3F-9039-2614BAB6DC1D}" type="pres">
      <dgm:prSet presAssocID="{0312933A-3550-40B2-9DD6-E2FEA388DEA8}" presName="bgRect" presStyleLbl="bgShp" presStyleIdx="0" presStyleCnt="4"/>
      <dgm:spPr/>
    </dgm:pt>
    <dgm:pt modelId="{431218FE-70E2-4FF6-928F-76712E61B9A5}" type="pres">
      <dgm:prSet presAssocID="{0312933A-3550-40B2-9DD6-E2FEA388DEA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4C82F729-E31F-4D03-A4DC-0806FE5E9FC1}" type="pres">
      <dgm:prSet presAssocID="{0312933A-3550-40B2-9DD6-E2FEA388DEA8}" presName="spaceRect" presStyleCnt="0"/>
      <dgm:spPr/>
    </dgm:pt>
    <dgm:pt modelId="{2505A665-DE82-4BB6-9B13-B75E7BC396CA}" type="pres">
      <dgm:prSet presAssocID="{0312933A-3550-40B2-9DD6-E2FEA388DEA8}" presName="parTx" presStyleLbl="revTx" presStyleIdx="0" presStyleCnt="4">
        <dgm:presLayoutVars>
          <dgm:chMax val="0"/>
          <dgm:chPref val="0"/>
        </dgm:presLayoutVars>
      </dgm:prSet>
      <dgm:spPr/>
    </dgm:pt>
    <dgm:pt modelId="{8B514A95-08A5-4C19-9BFE-68645F46F7AF}" type="pres">
      <dgm:prSet presAssocID="{B659B0AE-4401-44CB-B296-FC4120D2CFAD}" presName="sibTrans" presStyleCnt="0"/>
      <dgm:spPr/>
    </dgm:pt>
    <dgm:pt modelId="{512B856F-1A1F-4898-A08C-787188106D72}" type="pres">
      <dgm:prSet presAssocID="{A7C4072A-F72C-48E3-A4B6-64049348EBAC}" presName="compNode" presStyleCnt="0"/>
      <dgm:spPr/>
    </dgm:pt>
    <dgm:pt modelId="{C9749E3B-6E32-494F-AA8A-923E54426115}" type="pres">
      <dgm:prSet presAssocID="{A7C4072A-F72C-48E3-A4B6-64049348EBAC}" presName="bgRect" presStyleLbl="bgShp" presStyleIdx="1" presStyleCnt="4"/>
      <dgm:spPr/>
    </dgm:pt>
    <dgm:pt modelId="{AEE13A2A-B5EF-4842-8A98-60AE1E0EA04F}" type="pres">
      <dgm:prSet presAssocID="{A7C4072A-F72C-48E3-A4B6-64049348EBA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77FD6F68-8907-4B54-9EF4-986EC7C8E4F8}" type="pres">
      <dgm:prSet presAssocID="{A7C4072A-F72C-48E3-A4B6-64049348EBAC}" presName="spaceRect" presStyleCnt="0"/>
      <dgm:spPr/>
    </dgm:pt>
    <dgm:pt modelId="{59558BB5-86F6-4117-9159-5383D92C59A0}" type="pres">
      <dgm:prSet presAssocID="{A7C4072A-F72C-48E3-A4B6-64049348EBAC}" presName="parTx" presStyleLbl="revTx" presStyleIdx="1" presStyleCnt="4">
        <dgm:presLayoutVars>
          <dgm:chMax val="0"/>
          <dgm:chPref val="0"/>
        </dgm:presLayoutVars>
      </dgm:prSet>
      <dgm:spPr/>
    </dgm:pt>
    <dgm:pt modelId="{20AFCB7A-8F0E-408C-9C70-D28D887DBBA0}" type="pres">
      <dgm:prSet presAssocID="{86AED3D5-4273-4F13-8ACA-C174178B2572}" presName="sibTrans" presStyleCnt="0"/>
      <dgm:spPr/>
    </dgm:pt>
    <dgm:pt modelId="{B8B822E8-875C-445A-BC63-D0C3328571CB}" type="pres">
      <dgm:prSet presAssocID="{2FDC7F61-6090-47BE-8E52-7CD3468CD44B}" presName="compNode" presStyleCnt="0"/>
      <dgm:spPr/>
    </dgm:pt>
    <dgm:pt modelId="{064F611A-94FF-481C-8809-2E7A4FA70106}" type="pres">
      <dgm:prSet presAssocID="{2FDC7F61-6090-47BE-8E52-7CD3468CD44B}" presName="bgRect" presStyleLbl="bgShp" presStyleIdx="2" presStyleCnt="4"/>
      <dgm:spPr/>
    </dgm:pt>
    <dgm:pt modelId="{DD5DB85E-5046-4CA9-9460-F7962532931C}" type="pres">
      <dgm:prSet presAssocID="{2FDC7F61-6090-47BE-8E52-7CD3468CD44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Book"/>
        </a:ext>
      </dgm:extLst>
    </dgm:pt>
    <dgm:pt modelId="{5665E0C8-3C9B-451D-ABA6-19A86B127254}" type="pres">
      <dgm:prSet presAssocID="{2FDC7F61-6090-47BE-8E52-7CD3468CD44B}" presName="spaceRect" presStyleCnt="0"/>
      <dgm:spPr/>
    </dgm:pt>
    <dgm:pt modelId="{1F2FA509-4A00-4FF3-86E5-AF0925F9653E}" type="pres">
      <dgm:prSet presAssocID="{2FDC7F61-6090-47BE-8E52-7CD3468CD44B}" presName="parTx" presStyleLbl="revTx" presStyleIdx="2" presStyleCnt="4">
        <dgm:presLayoutVars>
          <dgm:chMax val="0"/>
          <dgm:chPref val="0"/>
        </dgm:presLayoutVars>
      </dgm:prSet>
      <dgm:spPr/>
    </dgm:pt>
    <dgm:pt modelId="{B2C76050-448A-4C73-9CC0-87417EC89B39}" type="pres">
      <dgm:prSet presAssocID="{0A43DD0A-A265-4C71-B326-97F5816F43E8}" presName="sibTrans" presStyleCnt="0"/>
      <dgm:spPr/>
    </dgm:pt>
    <dgm:pt modelId="{DB019579-FAF6-4839-9753-ECA00D9AE2AC}" type="pres">
      <dgm:prSet presAssocID="{5373ABC0-75FA-4126-ADD5-E9F285664930}" presName="compNode" presStyleCnt="0"/>
      <dgm:spPr/>
    </dgm:pt>
    <dgm:pt modelId="{A24A554A-C249-4819-A830-1ABA1912C636}" type="pres">
      <dgm:prSet presAssocID="{5373ABC0-75FA-4126-ADD5-E9F285664930}" presName="bgRect" presStyleLbl="bgShp" presStyleIdx="3" presStyleCnt="4"/>
      <dgm:spPr/>
    </dgm:pt>
    <dgm:pt modelId="{E27D1C04-543D-44A7-911F-4E5D72AA34CE}" type="pres">
      <dgm:prSet presAssocID="{5373ABC0-75FA-4126-ADD5-E9F28566493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ayer Candle"/>
        </a:ext>
      </dgm:extLst>
    </dgm:pt>
    <dgm:pt modelId="{AEF9C1EC-29DE-493E-9A33-A9B0338DDB7A}" type="pres">
      <dgm:prSet presAssocID="{5373ABC0-75FA-4126-ADD5-E9F285664930}" presName="spaceRect" presStyleCnt="0"/>
      <dgm:spPr/>
    </dgm:pt>
    <dgm:pt modelId="{43F907AE-7892-4B7C-ABE1-7B91E0BE5283}" type="pres">
      <dgm:prSet presAssocID="{5373ABC0-75FA-4126-ADD5-E9F285664930}" presName="parTx" presStyleLbl="revTx" presStyleIdx="3" presStyleCnt="4">
        <dgm:presLayoutVars>
          <dgm:chMax val="0"/>
          <dgm:chPref val="0"/>
        </dgm:presLayoutVars>
      </dgm:prSet>
      <dgm:spPr/>
    </dgm:pt>
  </dgm:ptLst>
  <dgm:cxnLst>
    <dgm:cxn modelId="{B813C301-3F28-4B82-B115-B00D6F7BCCFA}" srcId="{BC261497-BE39-4F8A-8668-09DD15E2EA9C}" destId="{A7C4072A-F72C-48E3-A4B6-64049348EBAC}" srcOrd="1" destOrd="0" parTransId="{C9618147-4852-4A29-8278-B0A61190FFAB}" sibTransId="{86AED3D5-4273-4F13-8ACA-C174178B2572}"/>
    <dgm:cxn modelId="{05063C0E-D0EF-4F3D-8D7E-F83B7713225E}" type="presOf" srcId="{BC261497-BE39-4F8A-8668-09DD15E2EA9C}" destId="{3ABCC636-CF30-4943-AC8E-14B66967FE52}" srcOrd="0" destOrd="0" presId="urn:microsoft.com/office/officeart/2018/2/layout/IconVerticalSolidList"/>
    <dgm:cxn modelId="{F3B7A325-4444-4A5C-9D9E-F2C4FF576202}" type="presOf" srcId="{0312933A-3550-40B2-9DD6-E2FEA388DEA8}" destId="{2505A665-DE82-4BB6-9B13-B75E7BC396CA}" srcOrd="0" destOrd="0" presId="urn:microsoft.com/office/officeart/2018/2/layout/IconVerticalSolidList"/>
    <dgm:cxn modelId="{0FE9EC6B-D75E-46DA-9404-F8C7911025FA}" type="presOf" srcId="{2FDC7F61-6090-47BE-8E52-7CD3468CD44B}" destId="{1F2FA509-4A00-4FF3-86E5-AF0925F9653E}" srcOrd="0" destOrd="0" presId="urn:microsoft.com/office/officeart/2018/2/layout/IconVerticalSolidList"/>
    <dgm:cxn modelId="{EE2CC19E-2684-47B2-8DA4-D54EBB720382}" type="presOf" srcId="{A7C4072A-F72C-48E3-A4B6-64049348EBAC}" destId="{59558BB5-86F6-4117-9159-5383D92C59A0}" srcOrd="0" destOrd="0" presId="urn:microsoft.com/office/officeart/2018/2/layout/IconVerticalSolidList"/>
    <dgm:cxn modelId="{8E3CDAA8-1616-45E1-B6DC-A4B4BE4F3E96}" srcId="{BC261497-BE39-4F8A-8668-09DD15E2EA9C}" destId="{5373ABC0-75FA-4126-ADD5-E9F285664930}" srcOrd="3" destOrd="0" parTransId="{F53F6D2C-DB36-4684-838E-7337F6B458C2}" sibTransId="{E291040D-5CB8-4AB6-B2B0-BDEB350DA4DD}"/>
    <dgm:cxn modelId="{B4ADBCBD-F503-4E71-824E-51E60369465D}" type="presOf" srcId="{5373ABC0-75FA-4126-ADD5-E9F285664930}" destId="{43F907AE-7892-4B7C-ABE1-7B91E0BE5283}" srcOrd="0" destOrd="0" presId="urn:microsoft.com/office/officeart/2018/2/layout/IconVerticalSolidList"/>
    <dgm:cxn modelId="{0113B2EF-6DC5-4535-AD09-194ECEFA26FD}" srcId="{BC261497-BE39-4F8A-8668-09DD15E2EA9C}" destId="{2FDC7F61-6090-47BE-8E52-7CD3468CD44B}" srcOrd="2" destOrd="0" parTransId="{1C6236DD-9EFB-486A-8FFF-2EE09371E744}" sibTransId="{0A43DD0A-A265-4C71-B326-97F5816F43E8}"/>
    <dgm:cxn modelId="{B22A07FA-74FE-4322-9537-7298A7CA3EB3}" srcId="{BC261497-BE39-4F8A-8668-09DD15E2EA9C}" destId="{0312933A-3550-40B2-9DD6-E2FEA388DEA8}" srcOrd="0" destOrd="0" parTransId="{4592EC0D-8577-4B85-8DD6-E99D7C0D04F2}" sibTransId="{B659B0AE-4401-44CB-B296-FC4120D2CFAD}"/>
    <dgm:cxn modelId="{69D43C47-79D6-48DE-BF3F-29B08FD48A93}" type="presParOf" srcId="{3ABCC636-CF30-4943-AC8E-14B66967FE52}" destId="{B79B430E-DC7E-4550-8CB2-2A5D90AE2240}" srcOrd="0" destOrd="0" presId="urn:microsoft.com/office/officeart/2018/2/layout/IconVerticalSolidList"/>
    <dgm:cxn modelId="{C40CEF67-39B4-408E-86D3-9732AEDD5905}" type="presParOf" srcId="{B79B430E-DC7E-4550-8CB2-2A5D90AE2240}" destId="{8B6390F2-2C20-4F3F-9039-2614BAB6DC1D}" srcOrd="0" destOrd="0" presId="urn:microsoft.com/office/officeart/2018/2/layout/IconVerticalSolidList"/>
    <dgm:cxn modelId="{DEC824E3-8918-4AD2-B9CD-89CE1078A3C7}" type="presParOf" srcId="{B79B430E-DC7E-4550-8CB2-2A5D90AE2240}" destId="{431218FE-70E2-4FF6-928F-76712E61B9A5}" srcOrd="1" destOrd="0" presId="urn:microsoft.com/office/officeart/2018/2/layout/IconVerticalSolidList"/>
    <dgm:cxn modelId="{92ACEE98-FAD9-4939-A343-09119288D905}" type="presParOf" srcId="{B79B430E-DC7E-4550-8CB2-2A5D90AE2240}" destId="{4C82F729-E31F-4D03-A4DC-0806FE5E9FC1}" srcOrd="2" destOrd="0" presId="urn:microsoft.com/office/officeart/2018/2/layout/IconVerticalSolidList"/>
    <dgm:cxn modelId="{2F1BB25A-2260-4297-8D0F-2D93E5AFDFBC}" type="presParOf" srcId="{B79B430E-DC7E-4550-8CB2-2A5D90AE2240}" destId="{2505A665-DE82-4BB6-9B13-B75E7BC396CA}" srcOrd="3" destOrd="0" presId="urn:microsoft.com/office/officeart/2018/2/layout/IconVerticalSolidList"/>
    <dgm:cxn modelId="{13A3E0E7-3917-4BBE-B7FE-B4EFF3311EBE}" type="presParOf" srcId="{3ABCC636-CF30-4943-AC8E-14B66967FE52}" destId="{8B514A95-08A5-4C19-9BFE-68645F46F7AF}" srcOrd="1" destOrd="0" presId="urn:microsoft.com/office/officeart/2018/2/layout/IconVerticalSolidList"/>
    <dgm:cxn modelId="{A9942C3F-26C7-4C4B-9D6E-26616E3DF7A7}" type="presParOf" srcId="{3ABCC636-CF30-4943-AC8E-14B66967FE52}" destId="{512B856F-1A1F-4898-A08C-787188106D72}" srcOrd="2" destOrd="0" presId="urn:microsoft.com/office/officeart/2018/2/layout/IconVerticalSolidList"/>
    <dgm:cxn modelId="{DB7077F5-3EDF-4615-9CBD-01F8A9821569}" type="presParOf" srcId="{512B856F-1A1F-4898-A08C-787188106D72}" destId="{C9749E3B-6E32-494F-AA8A-923E54426115}" srcOrd="0" destOrd="0" presId="urn:microsoft.com/office/officeart/2018/2/layout/IconVerticalSolidList"/>
    <dgm:cxn modelId="{49A8AD4D-B124-40E5-A3CD-15914B90C90F}" type="presParOf" srcId="{512B856F-1A1F-4898-A08C-787188106D72}" destId="{AEE13A2A-B5EF-4842-8A98-60AE1E0EA04F}" srcOrd="1" destOrd="0" presId="urn:microsoft.com/office/officeart/2018/2/layout/IconVerticalSolidList"/>
    <dgm:cxn modelId="{4650DAA1-D38F-4643-B6CC-5F79709CE72C}" type="presParOf" srcId="{512B856F-1A1F-4898-A08C-787188106D72}" destId="{77FD6F68-8907-4B54-9EF4-986EC7C8E4F8}" srcOrd="2" destOrd="0" presId="urn:microsoft.com/office/officeart/2018/2/layout/IconVerticalSolidList"/>
    <dgm:cxn modelId="{C3ECE336-35A2-492D-9199-FD3D2A312985}" type="presParOf" srcId="{512B856F-1A1F-4898-A08C-787188106D72}" destId="{59558BB5-86F6-4117-9159-5383D92C59A0}" srcOrd="3" destOrd="0" presId="urn:microsoft.com/office/officeart/2018/2/layout/IconVerticalSolidList"/>
    <dgm:cxn modelId="{878E2BE1-CA8E-4DFE-906C-3A66D22B2880}" type="presParOf" srcId="{3ABCC636-CF30-4943-AC8E-14B66967FE52}" destId="{20AFCB7A-8F0E-408C-9C70-D28D887DBBA0}" srcOrd="3" destOrd="0" presId="urn:microsoft.com/office/officeart/2018/2/layout/IconVerticalSolidList"/>
    <dgm:cxn modelId="{FE47B4FB-8A8D-484A-AB17-76CD014557FF}" type="presParOf" srcId="{3ABCC636-CF30-4943-AC8E-14B66967FE52}" destId="{B8B822E8-875C-445A-BC63-D0C3328571CB}" srcOrd="4" destOrd="0" presId="urn:microsoft.com/office/officeart/2018/2/layout/IconVerticalSolidList"/>
    <dgm:cxn modelId="{296D5A9A-A9BB-48FC-81D4-3A67EB9FA1C3}" type="presParOf" srcId="{B8B822E8-875C-445A-BC63-D0C3328571CB}" destId="{064F611A-94FF-481C-8809-2E7A4FA70106}" srcOrd="0" destOrd="0" presId="urn:microsoft.com/office/officeart/2018/2/layout/IconVerticalSolidList"/>
    <dgm:cxn modelId="{B221DE26-F508-4A82-B380-1278A4B46C5C}" type="presParOf" srcId="{B8B822E8-875C-445A-BC63-D0C3328571CB}" destId="{DD5DB85E-5046-4CA9-9460-F7962532931C}" srcOrd="1" destOrd="0" presId="urn:microsoft.com/office/officeart/2018/2/layout/IconVerticalSolidList"/>
    <dgm:cxn modelId="{9EFDCD46-7A01-4E72-A4A6-B02974A6130B}" type="presParOf" srcId="{B8B822E8-875C-445A-BC63-D0C3328571CB}" destId="{5665E0C8-3C9B-451D-ABA6-19A86B127254}" srcOrd="2" destOrd="0" presId="urn:microsoft.com/office/officeart/2018/2/layout/IconVerticalSolidList"/>
    <dgm:cxn modelId="{910CA0D7-6BA0-4CBC-AE36-4D03E8D4745D}" type="presParOf" srcId="{B8B822E8-875C-445A-BC63-D0C3328571CB}" destId="{1F2FA509-4A00-4FF3-86E5-AF0925F9653E}" srcOrd="3" destOrd="0" presId="urn:microsoft.com/office/officeart/2018/2/layout/IconVerticalSolidList"/>
    <dgm:cxn modelId="{C80B9934-C9FF-4FD0-8CD8-DBB8B32EA653}" type="presParOf" srcId="{3ABCC636-CF30-4943-AC8E-14B66967FE52}" destId="{B2C76050-448A-4C73-9CC0-87417EC89B39}" srcOrd="5" destOrd="0" presId="urn:microsoft.com/office/officeart/2018/2/layout/IconVerticalSolidList"/>
    <dgm:cxn modelId="{62821905-72DD-4FF9-9952-0EBF3C2A2BB3}" type="presParOf" srcId="{3ABCC636-CF30-4943-AC8E-14B66967FE52}" destId="{DB019579-FAF6-4839-9753-ECA00D9AE2AC}" srcOrd="6" destOrd="0" presId="urn:microsoft.com/office/officeart/2018/2/layout/IconVerticalSolidList"/>
    <dgm:cxn modelId="{C7F595CE-8283-4548-9CCB-98E7F4695E2A}" type="presParOf" srcId="{DB019579-FAF6-4839-9753-ECA00D9AE2AC}" destId="{A24A554A-C249-4819-A830-1ABA1912C636}" srcOrd="0" destOrd="0" presId="urn:microsoft.com/office/officeart/2018/2/layout/IconVerticalSolidList"/>
    <dgm:cxn modelId="{E902D02A-C7BC-4BD3-9026-151C31F2E6D9}" type="presParOf" srcId="{DB019579-FAF6-4839-9753-ECA00D9AE2AC}" destId="{E27D1C04-543D-44A7-911F-4E5D72AA34CE}" srcOrd="1" destOrd="0" presId="urn:microsoft.com/office/officeart/2018/2/layout/IconVerticalSolidList"/>
    <dgm:cxn modelId="{51D73C30-CFCF-41CC-8591-8B708736D107}" type="presParOf" srcId="{DB019579-FAF6-4839-9753-ECA00D9AE2AC}" destId="{AEF9C1EC-29DE-493E-9A33-A9B0338DDB7A}" srcOrd="2" destOrd="0" presId="urn:microsoft.com/office/officeart/2018/2/layout/IconVerticalSolidList"/>
    <dgm:cxn modelId="{F9E7237F-DB62-44F5-8425-ECB065E1330F}" type="presParOf" srcId="{DB019579-FAF6-4839-9753-ECA00D9AE2AC}" destId="{43F907AE-7892-4B7C-ABE1-7B91E0BE528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72922E-46FB-427F-9339-86BC3022E0A4}"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3BFCEEB4-66C8-4AFF-AAB6-D664CA529A2A}">
      <dgm:prSet/>
      <dgm:spPr/>
      <dgm:t>
        <a:bodyPr/>
        <a:lstStyle/>
        <a:p>
          <a:pPr>
            <a:defRPr cap="all"/>
          </a:pPr>
          <a:r>
            <a:rPr lang="en-US" dirty="0">
              <a:solidFill>
                <a:srgbClr val="FFC000"/>
              </a:solidFill>
            </a:rPr>
            <a:t>Connect with God’s Word</a:t>
          </a:r>
        </a:p>
      </dgm:t>
    </dgm:pt>
    <dgm:pt modelId="{B1B12857-742F-44A0-80A5-1922ED2301F7}" type="parTrans" cxnId="{A4461436-44BC-4060-9A16-08BD5131AE96}">
      <dgm:prSet/>
      <dgm:spPr/>
      <dgm:t>
        <a:bodyPr/>
        <a:lstStyle/>
        <a:p>
          <a:endParaRPr lang="en-US"/>
        </a:p>
      </dgm:t>
    </dgm:pt>
    <dgm:pt modelId="{B378BED2-6967-4208-9268-6F7C575C78E9}" type="sibTrans" cxnId="{A4461436-44BC-4060-9A16-08BD5131AE96}">
      <dgm:prSet/>
      <dgm:spPr/>
      <dgm:t>
        <a:bodyPr/>
        <a:lstStyle/>
        <a:p>
          <a:endParaRPr lang="en-US"/>
        </a:p>
      </dgm:t>
    </dgm:pt>
    <dgm:pt modelId="{77D334C9-293F-4F13-8923-771DF2B05F3B}">
      <dgm:prSet/>
      <dgm:spPr/>
      <dgm:t>
        <a:bodyPr/>
        <a:lstStyle/>
        <a:p>
          <a:pPr>
            <a:defRPr cap="all"/>
          </a:pPr>
          <a:r>
            <a:rPr lang="en-US" dirty="0">
              <a:solidFill>
                <a:srgbClr val="FFC000"/>
              </a:solidFill>
            </a:rPr>
            <a:t>Commune with God in Prayer</a:t>
          </a:r>
        </a:p>
      </dgm:t>
    </dgm:pt>
    <dgm:pt modelId="{99DFB514-03E8-499C-89D2-A49D06C5EAAB}" type="parTrans" cxnId="{A8F7C2C7-1AD2-41C5-97A2-9F479082B8C9}">
      <dgm:prSet/>
      <dgm:spPr/>
      <dgm:t>
        <a:bodyPr/>
        <a:lstStyle/>
        <a:p>
          <a:endParaRPr lang="en-US"/>
        </a:p>
      </dgm:t>
    </dgm:pt>
    <dgm:pt modelId="{7207654A-7B01-45D1-B3AA-52244026DD0D}" type="sibTrans" cxnId="{A8F7C2C7-1AD2-41C5-97A2-9F479082B8C9}">
      <dgm:prSet/>
      <dgm:spPr/>
      <dgm:t>
        <a:bodyPr/>
        <a:lstStyle/>
        <a:p>
          <a:endParaRPr lang="en-US"/>
        </a:p>
      </dgm:t>
    </dgm:pt>
    <dgm:pt modelId="{DB2E9B94-707E-4C89-A0B1-EA8684DF86EF}">
      <dgm:prSet/>
      <dgm:spPr/>
      <dgm:t>
        <a:bodyPr/>
        <a:lstStyle/>
        <a:p>
          <a:pPr>
            <a:defRPr cap="all"/>
          </a:pPr>
          <a:r>
            <a:rPr lang="en-US" dirty="0">
              <a:solidFill>
                <a:srgbClr val="FFC000"/>
              </a:solidFill>
            </a:rPr>
            <a:t>Care for Members</a:t>
          </a:r>
        </a:p>
      </dgm:t>
    </dgm:pt>
    <dgm:pt modelId="{4EDE1090-A629-4625-B80C-AF2C6015A520}" type="parTrans" cxnId="{59CE26D7-FBA6-4DE9-A2A0-1A8C9AF364F4}">
      <dgm:prSet/>
      <dgm:spPr/>
      <dgm:t>
        <a:bodyPr/>
        <a:lstStyle/>
        <a:p>
          <a:endParaRPr lang="en-US"/>
        </a:p>
      </dgm:t>
    </dgm:pt>
    <dgm:pt modelId="{7A1D3410-CEFD-4651-B9E2-C0A856AAB4A5}" type="sibTrans" cxnId="{59CE26D7-FBA6-4DE9-A2A0-1A8C9AF364F4}">
      <dgm:prSet/>
      <dgm:spPr/>
      <dgm:t>
        <a:bodyPr/>
        <a:lstStyle/>
        <a:p>
          <a:endParaRPr lang="en-US"/>
        </a:p>
      </dgm:t>
    </dgm:pt>
    <dgm:pt modelId="{6D282B7A-DBAC-48D7-9D30-E7A10B254481}" type="pres">
      <dgm:prSet presAssocID="{5172922E-46FB-427F-9339-86BC3022E0A4}" presName="root" presStyleCnt="0">
        <dgm:presLayoutVars>
          <dgm:dir/>
          <dgm:resizeHandles val="exact"/>
        </dgm:presLayoutVars>
      </dgm:prSet>
      <dgm:spPr/>
    </dgm:pt>
    <dgm:pt modelId="{37BFD460-ACB6-46AC-B461-F55A4F14CF07}" type="pres">
      <dgm:prSet presAssocID="{3BFCEEB4-66C8-4AFF-AAB6-D664CA529A2A}" presName="compNode" presStyleCnt="0"/>
      <dgm:spPr/>
    </dgm:pt>
    <dgm:pt modelId="{90D25C46-B3F3-4B74-BAB4-CA4362F9D51A}" type="pres">
      <dgm:prSet presAssocID="{3BFCEEB4-66C8-4AFF-AAB6-D664CA529A2A}" presName="iconBgRect" presStyleLbl="bgShp" presStyleIdx="0" presStyleCnt="3"/>
      <dgm:spPr>
        <a:solidFill>
          <a:srgbClr val="FFC000"/>
        </a:solidFill>
      </dgm:spPr>
    </dgm:pt>
    <dgm:pt modelId="{D6BA84F4-B72B-4104-9A8F-E942E46420B5}" type="pres">
      <dgm:prSet presAssocID="{3BFCEEB4-66C8-4AFF-AAB6-D664CA529A2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nected"/>
        </a:ext>
      </dgm:extLst>
    </dgm:pt>
    <dgm:pt modelId="{E90B707A-6E84-40D5-B469-4588B7726684}" type="pres">
      <dgm:prSet presAssocID="{3BFCEEB4-66C8-4AFF-AAB6-D664CA529A2A}" presName="spaceRect" presStyleCnt="0"/>
      <dgm:spPr/>
    </dgm:pt>
    <dgm:pt modelId="{E51FE854-9807-4A2E-81FF-77E940A99E84}" type="pres">
      <dgm:prSet presAssocID="{3BFCEEB4-66C8-4AFF-AAB6-D664CA529A2A}" presName="textRect" presStyleLbl="revTx" presStyleIdx="0" presStyleCnt="3">
        <dgm:presLayoutVars>
          <dgm:chMax val="1"/>
          <dgm:chPref val="1"/>
        </dgm:presLayoutVars>
      </dgm:prSet>
      <dgm:spPr/>
    </dgm:pt>
    <dgm:pt modelId="{CB7D29DC-0352-43FF-B629-3A36BA7B19E1}" type="pres">
      <dgm:prSet presAssocID="{B378BED2-6967-4208-9268-6F7C575C78E9}" presName="sibTrans" presStyleCnt="0"/>
      <dgm:spPr/>
    </dgm:pt>
    <dgm:pt modelId="{F1F4CE48-903C-4201-8BA9-C1BFC249D548}" type="pres">
      <dgm:prSet presAssocID="{77D334C9-293F-4F13-8923-771DF2B05F3B}" presName="compNode" presStyleCnt="0"/>
      <dgm:spPr/>
    </dgm:pt>
    <dgm:pt modelId="{3A3523C1-632B-4FA1-A010-87D490609D6D}" type="pres">
      <dgm:prSet presAssocID="{77D334C9-293F-4F13-8923-771DF2B05F3B}" presName="iconBgRect" presStyleLbl="bgShp" presStyleIdx="1" presStyleCnt="3"/>
      <dgm:spPr>
        <a:solidFill>
          <a:srgbClr val="FFC000"/>
        </a:solidFill>
      </dgm:spPr>
    </dgm:pt>
    <dgm:pt modelId="{DA025E94-CCDF-4DFB-80AD-8CD2036D9B2F}" type="pres">
      <dgm:prSet presAssocID="{77D334C9-293F-4F13-8923-771DF2B05F3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ayer Candle"/>
        </a:ext>
      </dgm:extLst>
    </dgm:pt>
    <dgm:pt modelId="{EEB7E3F1-6EDF-4C11-98E7-751EB20B282B}" type="pres">
      <dgm:prSet presAssocID="{77D334C9-293F-4F13-8923-771DF2B05F3B}" presName="spaceRect" presStyleCnt="0"/>
      <dgm:spPr/>
    </dgm:pt>
    <dgm:pt modelId="{A3EC6FE3-E2D1-4CF3-94D7-535BE80862DD}" type="pres">
      <dgm:prSet presAssocID="{77D334C9-293F-4F13-8923-771DF2B05F3B}" presName="textRect" presStyleLbl="revTx" presStyleIdx="1" presStyleCnt="3">
        <dgm:presLayoutVars>
          <dgm:chMax val="1"/>
          <dgm:chPref val="1"/>
        </dgm:presLayoutVars>
      </dgm:prSet>
      <dgm:spPr/>
    </dgm:pt>
    <dgm:pt modelId="{7363177D-D304-40F2-B499-2721DA7201A2}" type="pres">
      <dgm:prSet presAssocID="{7207654A-7B01-45D1-B3AA-52244026DD0D}" presName="sibTrans" presStyleCnt="0"/>
      <dgm:spPr/>
    </dgm:pt>
    <dgm:pt modelId="{730F6174-9B5C-4B5E-AB5B-254E978AFB93}" type="pres">
      <dgm:prSet presAssocID="{DB2E9B94-707E-4C89-A0B1-EA8684DF86EF}" presName="compNode" presStyleCnt="0"/>
      <dgm:spPr/>
    </dgm:pt>
    <dgm:pt modelId="{F46FF2C6-4025-4B8C-B29D-BDD63EBE014E}" type="pres">
      <dgm:prSet presAssocID="{DB2E9B94-707E-4C89-A0B1-EA8684DF86EF}" presName="iconBgRect" presStyleLbl="bgShp" presStyleIdx="2" presStyleCnt="3"/>
      <dgm:spPr>
        <a:solidFill>
          <a:srgbClr val="FFC000"/>
        </a:solidFill>
      </dgm:spPr>
    </dgm:pt>
    <dgm:pt modelId="{8522D3C6-DD2E-4585-AFA7-70A25AEF1FDD}" type="pres">
      <dgm:prSet presAssocID="{DB2E9B94-707E-4C89-A0B1-EA8684DF86E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896CCDA2-3E0D-4E01-8D6A-31D5D86F8DAD}" type="pres">
      <dgm:prSet presAssocID="{DB2E9B94-707E-4C89-A0B1-EA8684DF86EF}" presName="spaceRect" presStyleCnt="0"/>
      <dgm:spPr/>
    </dgm:pt>
    <dgm:pt modelId="{6C498559-56F0-4B07-82BB-B9CDAD3431FD}" type="pres">
      <dgm:prSet presAssocID="{DB2E9B94-707E-4C89-A0B1-EA8684DF86EF}" presName="textRect" presStyleLbl="revTx" presStyleIdx="2" presStyleCnt="3">
        <dgm:presLayoutVars>
          <dgm:chMax val="1"/>
          <dgm:chPref val="1"/>
        </dgm:presLayoutVars>
      </dgm:prSet>
      <dgm:spPr/>
    </dgm:pt>
  </dgm:ptLst>
  <dgm:cxnLst>
    <dgm:cxn modelId="{A4461436-44BC-4060-9A16-08BD5131AE96}" srcId="{5172922E-46FB-427F-9339-86BC3022E0A4}" destId="{3BFCEEB4-66C8-4AFF-AAB6-D664CA529A2A}" srcOrd="0" destOrd="0" parTransId="{B1B12857-742F-44A0-80A5-1922ED2301F7}" sibTransId="{B378BED2-6967-4208-9268-6F7C575C78E9}"/>
    <dgm:cxn modelId="{008D4444-CAEA-46A7-9D4C-DB0A831B1323}" type="presOf" srcId="{77D334C9-293F-4F13-8923-771DF2B05F3B}" destId="{A3EC6FE3-E2D1-4CF3-94D7-535BE80862DD}" srcOrd="0" destOrd="0" presId="urn:microsoft.com/office/officeart/2018/5/layout/IconCircleLabelList"/>
    <dgm:cxn modelId="{9335A24C-61BD-4B8E-9ADF-71DEFCB6179F}" type="presOf" srcId="{DB2E9B94-707E-4C89-A0B1-EA8684DF86EF}" destId="{6C498559-56F0-4B07-82BB-B9CDAD3431FD}" srcOrd="0" destOrd="0" presId="urn:microsoft.com/office/officeart/2018/5/layout/IconCircleLabelList"/>
    <dgm:cxn modelId="{B0AB5E73-CE95-4028-9B78-10FEE32C6188}" type="presOf" srcId="{3BFCEEB4-66C8-4AFF-AAB6-D664CA529A2A}" destId="{E51FE854-9807-4A2E-81FF-77E940A99E84}" srcOrd="0" destOrd="0" presId="urn:microsoft.com/office/officeart/2018/5/layout/IconCircleLabelList"/>
    <dgm:cxn modelId="{1FEF71A3-E7CA-4597-8798-9E6D4AC64221}" type="presOf" srcId="{5172922E-46FB-427F-9339-86BC3022E0A4}" destId="{6D282B7A-DBAC-48D7-9D30-E7A10B254481}" srcOrd="0" destOrd="0" presId="urn:microsoft.com/office/officeart/2018/5/layout/IconCircleLabelList"/>
    <dgm:cxn modelId="{A8F7C2C7-1AD2-41C5-97A2-9F479082B8C9}" srcId="{5172922E-46FB-427F-9339-86BC3022E0A4}" destId="{77D334C9-293F-4F13-8923-771DF2B05F3B}" srcOrd="1" destOrd="0" parTransId="{99DFB514-03E8-499C-89D2-A49D06C5EAAB}" sibTransId="{7207654A-7B01-45D1-B3AA-52244026DD0D}"/>
    <dgm:cxn modelId="{59CE26D7-FBA6-4DE9-A2A0-1A8C9AF364F4}" srcId="{5172922E-46FB-427F-9339-86BC3022E0A4}" destId="{DB2E9B94-707E-4C89-A0B1-EA8684DF86EF}" srcOrd="2" destOrd="0" parTransId="{4EDE1090-A629-4625-B80C-AF2C6015A520}" sibTransId="{7A1D3410-CEFD-4651-B9E2-C0A856AAB4A5}"/>
    <dgm:cxn modelId="{A397C14A-5EAC-4345-A6F5-0377FE5B21D3}" type="presParOf" srcId="{6D282B7A-DBAC-48D7-9D30-E7A10B254481}" destId="{37BFD460-ACB6-46AC-B461-F55A4F14CF07}" srcOrd="0" destOrd="0" presId="urn:microsoft.com/office/officeart/2018/5/layout/IconCircleLabelList"/>
    <dgm:cxn modelId="{2D30348B-B42F-4E2A-8264-092843B7BC9C}" type="presParOf" srcId="{37BFD460-ACB6-46AC-B461-F55A4F14CF07}" destId="{90D25C46-B3F3-4B74-BAB4-CA4362F9D51A}" srcOrd="0" destOrd="0" presId="urn:microsoft.com/office/officeart/2018/5/layout/IconCircleLabelList"/>
    <dgm:cxn modelId="{596BFD24-6221-4F99-A0DA-AE6745CA69AB}" type="presParOf" srcId="{37BFD460-ACB6-46AC-B461-F55A4F14CF07}" destId="{D6BA84F4-B72B-4104-9A8F-E942E46420B5}" srcOrd="1" destOrd="0" presId="urn:microsoft.com/office/officeart/2018/5/layout/IconCircleLabelList"/>
    <dgm:cxn modelId="{62AB34AF-26AA-4E3A-953B-6384B409CEC2}" type="presParOf" srcId="{37BFD460-ACB6-46AC-B461-F55A4F14CF07}" destId="{E90B707A-6E84-40D5-B469-4588B7726684}" srcOrd="2" destOrd="0" presId="urn:microsoft.com/office/officeart/2018/5/layout/IconCircleLabelList"/>
    <dgm:cxn modelId="{C45FF2B6-7FD2-469B-A5B1-B78F74F6F6AA}" type="presParOf" srcId="{37BFD460-ACB6-46AC-B461-F55A4F14CF07}" destId="{E51FE854-9807-4A2E-81FF-77E940A99E84}" srcOrd="3" destOrd="0" presId="urn:microsoft.com/office/officeart/2018/5/layout/IconCircleLabelList"/>
    <dgm:cxn modelId="{4A96C65E-94FC-4483-ADDB-3512782DDDBB}" type="presParOf" srcId="{6D282B7A-DBAC-48D7-9D30-E7A10B254481}" destId="{CB7D29DC-0352-43FF-B629-3A36BA7B19E1}" srcOrd="1" destOrd="0" presId="urn:microsoft.com/office/officeart/2018/5/layout/IconCircleLabelList"/>
    <dgm:cxn modelId="{DC39BBC0-7950-4C19-9C80-03E4A41C5685}" type="presParOf" srcId="{6D282B7A-DBAC-48D7-9D30-E7A10B254481}" destId="{F1F4CE48-903C-4201-8BA9-C1BFC249D548}" srcOrd="2" destOrd="0" presId="urn:microsoft.com/office/officeart/2018/5/layout/IconCircleLabelList"/>
    <dgm:cxn modelId="{D0406468-027D-4DB7-99B9-1669A5952C79}" type="presParOf" srcId="{F1F4CE48-903C-4201-8BA9-C1BFC249D548}" destId="{3A3523C1-632B-4FA1-A010-87D490609D6D}" srcOrd="0" destOrd="0" presId="urn:microsoft.com/office/officeart/2018/5/layout/IconCircleLabelList"/>
    <dgm:cxn modelId="{F3B6D0A6-3012-4D34-B8AA-23E9551D933F}" type="presParOf" srcId="{F1F4CE48-903C-4201-8BA9-C1BFC249D548}" destId="{DA025E94-CCDF-4DFB-80AD-8CD2036D9B2F}" srcOrd="1" destOrd="0" presId="urn:microsoft.com/office/officeart/2018/5/layout/IconCircleLabelList"/>
    <dgm:cxn modelId="{7E8B10BB-FF52-4545-A6E5-854BAC4A10DC}" type="presParOf" srcId="{F1F4CE48-903C-4201-8BA9-C1BFC249D548}" destId="{EEB7E3F1-6EDF-4C11-98E7-751EB20B282B}" srcOrd="2" destOrd="0" presId="urn:microsoft.com/office/officeart/2018/5/layout/IconCircleLabelList"/>
    <dgm:cxn modelId="{A48ADB24-DFD7-4EE3-8FEE-3AC3A0F20D7F}" type="presParOf" srcId="{F1F4CE48-903C-4201-8BA9-C1BFC249D548}" destId="{A3EC6FE3-E2D1-4CF3-94D7-535BE80862DD}" srcOrd="3" destOrd="0" presId="urn:microsoft.com/office/officeart/2018/5/layout/IconCircleLabelList"/>
    <dgm:cxn modelId="{2F3324B0-2BD7-4CE9-97CC-8F7BA3430D2D}" type="presParOf" srcId="{6D282B7A-DBAC-48D7-9D30-E7A10B254481}" destId="{7363177D-D304-40F2-B499-2721DA7201A2}" srcOrd="3" destOrd="0" presId="urn:microsoft.com/office/officeart/2018/5/layout/IconCircleLabelList"/>
    <dgm:cxn modelId="{EB92C97A-B54E-417C-B54C-4243A5638F19}" type="presParOf" srcId="{6D282B7A-DBAC-48D7-9D30-E7A10B254481}" destId="{730F6174-9B5C-4B5E-AB5B-254E978AFB93}" srcOrd="4" destOrd="0" presId="urn:microsoft.com/office/officeart/2018/5/layout/IconCircleLabelList"/>
    <dgm:cxn modelId="{1338E267-BA38-45B3-8440-D4153FC5004C}" type="presParOf" srcId="{730F6174-9B5C-4B5E-AB5B-254E978AFB93}" destId="{F46FF2C6-4025-4B8C-B29D-BDD63EBE014E}" srcOrd="0" destOrd="0" presId="urn:microsoft.com/office/officeart/2018/5/layout/IconCircleLabelList"/>
    <dgm:cxn modelId="{2344CF0E-AE18-4C65-9289-42161418383D}" type="presParOf" srcId="{730F6174-9B5C-4B5E-AB5B-254E978AFB93}" destId="{8522D3C6-DD2E-4585-AFA7-70A25AEF1FDD}" srcOrd="1" destOrd="0" presId="urn:microsoft.com/office/officeart/2018/5/layout/IconCircleLabelList"/>
    <dgm:cxn modelId="{C89BC335-6C5C-4BCE-8AC4-F3799DF9A663}" type="presParOf" srcId="{730F6174-9B5C-4B5E-AB5B-254E978AFB93}" destId="{896CCDA2-3E0D-4E01-8D6A-31D5D86F8DAD}" srcOrd="2" destOrd="0" presId="urn:microsoft.com/office/officeart/2018/5/layout/IconCircleLabelList"/>
    <dgm:cxn modelId="{F8EABFCC-B24A-402E-BA44-99899476AD99}" type="presParOf" srcId="{730F6174-9B5C-4B5E-AB5B-254E978AFB93}" destId="{6C498559-56F0-4B07-82BB-B9CDAD3431FD}"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6390F2-2C20-4F3F-9039-2614BAB6DC1D}">
      <dsp:nvSpPr>
        <dsp:cNvPr id="0" name=""/>
        <dsp:cNvSpPr/>
      </dsp:nvSpPr>
      <dsp:spPr>
        <a:xfrm>
          <a:off x="0" y="2079"/>
          <a:ext cx="5606327" cy="1054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1218FE-70E2-4FF6-928F-76712E61B9A5}">
      <dsp:nvSpPr>
        <dsp:cNvPr id="0" name=""/>
        <dsp:cNvSpPr/>
      </dsp:nvSpPr>
      <dsp:spPr>
        <a:xfrm>
          <a:off x="318877" y="239261"/>
          <a:ext cx="579776" cy="57977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05A665-DE82-4BB6-9B13-B75E7BC396CA}">
      <dsp:nvSpPr>
        <dsp:cNvPr id="0" name=""/>
        <dsp:cNvSpPr/>
      </dsp:nvSpPr>
      <dsp:spPr>
        <a:xfrm>
          <a:off x="1217530" y="2079"/>
          <a:ext cx="4388796" cy="1054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563" tIns="111563" rIns="111563" bIns="111563" numCol="1" spcCol="1270" anchor="ctr" anchorCtr="0">
          <a:noAutofit/>
        </a:bodyPr>
        <a:lstStyle/>
        <a:p>
          <a:pPr marL="0" lvl="0" indent="0" algn="l" defTabSz="977900">
            <a:lnSpc>
              <a:spcPct val="100000"/>
            </a:lnSpc>
            <a:spcBef>
              <a:spcPct val="0"/>
            </a:spcBef>
            <a:spcAft>
              <a:spcPct val="35000"/>
            </a:spcAft>
            <a:buNone/>
          </a:pPr>
          <a:r>
            <a:rPr lang="en-US" sz="2200" kern="1200" dirty="0"/>
            <a:t>A Culture of Discipleship</a:t>
          </a:r>
        </a:p>
      </dsp:txBody>
      <dsp:txXfrm>
        <a:off x="1217530" y="2079"/>
        <a:ext cx="4388796" cy="1054139"/>
      </dsp:txXfrm>
    </dsp:sp>
    <dsp:sp modelId="{C9749E3B-6E32-494F-AA8A-923E54426115}">
      <dsp:nvSpPr>
        <dsp:cNvPr id="0" name=""/>
        <dsp:cNvSpPr/>
      </dsp:nvSpPr>
      <dsp:spPr>
        <a:xfrm>
          <a:off x="0" y="1319753"/>
          <a:ext cx="5606327" cy="1054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E13A2A-B5EF-4842-8A98-60AE1E0EA04F}">
      <dsp:nvSpPr>
        <dsp:cNvPr id="0" name=""/>
        <dsp:cNvSpPr/>
      </dsp:nvSpPr>
      <dsp:spPr>
        <a:xfrm>
          <a:off x="318877" y="1556935"/>
          <a:ext cx="579776" cy="5797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9558BB5-86F6-4117-9159-5383D92C59A0}">
      <dsp:nvSpPr>
        <dsp:cNvPr id="0" name=""/>
        <dsp:cNvSpPr/>
      </dsp:nvSpPr>
      <dsp:spPr>
        <a:xfrm>
          <a:off x="1217530" y="1319753"/>
          <a:ext cx="4388796" cy="1054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563" tIns="111563" rIns="111563" bIns="111563" numCol="1" spcCol="1270" anchor="ctr" anchorCtr="0">
          <a:noAutofit/>
        </a:bodyPr>
        <a:lstStyle/>
        <a:p>
          <a:pPr marL="0" lvl="0" indent="0" algn="l" defTabSz="977900">
            <a:lnSpc>
              <a:spcPct val="100000"/>
            </a:lnSpc>
            <a:spcBef>
              <a:spcPct val="0"/>
            </a:spcBef>
            <a:spcAft>
              <a:spcPct val="35000"/>
            </a:spcAft>
            <a:buNone/>
          </a:pPr>
          <a:r>
            <a:rPr lang="en-US" sz="2200" kern="1200" dirty="0"/>
            <a:t>Spiritual Fellowship</a:t>
          </a:r>
        </a:p>
      </dsp:txBody>
      <dsp:txXfrm>
        <a:off x="1217530" y="1319753"/>
        <a:ext cx="4388796" cy="1054139"/>
      </dsp:txXfrm>
    </dsp:sp>
    <dsp:sp modelId="{064F611A-94FF-481C-8809-2E7A4FA70106}">
      <dsp:nvSpPr>
        <dsp:cNvPr id="0" name=""/>
        <dsp:cNvSpPr/>
      </dsp:nvSpPr>
      <dsp:spPr>
        <a:xfrm>
          <a:off x="0" y="2637427"/>
          <a:ext cx="5606327" cy="1054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5DB85E-5046-4CA9-9460-F7962532931C}">
      <dsp:nvSpPr>
        <dsp:cNvPr id="0" name=""/>
        <dsp:cNvSpPr/>
      </dsp:nvSpPr>
      <dsp:spPr>
        <a:xfrm>
          <a:off x="318877" y="2874609"/>
          <a:ext cx="579776" cy="57977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2FA509-4A00-4FF3-86E5-AF0925F9653E}">
      <dsp:nvSpPr>
        <dsp:cNvPr id="0" name=""/>
        <dsp:cNvSpPr/>
      </dsp:nvSpPr>
      <dsp:spPr>
        <a:xfrm>
          <a:off x="1217530" y="2637427"/>
          <a:ext cx="4388796" cy="1054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563" tIns="111563" rIns="111563" bIns="111563" numCol="1" spcCol="1270" anchor="ctr" anchorCtr="0">
          <a:noAutofit/>
        </a:bodyPr>
        <a:lstStyle/>
        <a:p>
          <a:pPr marL="0" lvl="0" indent="0" algn="l" defTabSz="977900">
            <a:lnSpc>
              <a:spcPct val="100000"/>
            </a:lnSpc>
            <a:spcBef>
              <a:spcPct val="0"/>
            </a:spcBef>
            <a:spcAft>
              <a:spcPct val="35000"/>
            </a:spcAft>
            <a:buNone/>
          </a:pPr>
          <a:r>
            <a:rPr lang="en-US" sz="2200" kern="1200" dirty="0"/>
            <a:t>Biblical Study</a:t>
          </a:r>
        </a:p>
      </dsp:txBody>
      <dsp:txXfrm>
        <a:off x="1217530" y="2637427"/>
        <a:ext cx="4388796" cy="1054139"/>
      </dsp:txXfrm>
    </dsp:sp>
    <dsp:sp modelId="{A24A554A-C249-4819-A830-1ABA1912C636}">
      <dsp:nvSpPr>
        <dsp:cNvPr id="0" name=""/>
        <dsp:cNvSpPr/>
      </dsp:nvSpPr>
      <dsp:spPr>
        <a:xfrm>
          <a:off x="0" y="3955101"/>
          <a:ext cx="5606327" cy="1054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7D1C04-543D-44A7-911F-4E5D72AA34CE}">
      <dsp:nvSpPr>
        <dsp:cNvPr id="0" name=""/>
        <dsp:cNvSpPr/>
      </dsp:nvSpPr>
      <dsp:spPr>
        <a:xfrm>
          <a:off x="318877" y="4192283"/>
          <a:ext cx="579776" cy="57977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F907AE-7892-4B7C-ABE1-7B91E0BE5283}">
      <dsp:nvSpPr>
        <dsp:cNvPr id="0" name=""/>
        <dsp:cNvSpPr/>
      </dsp:nvSpPr>
      <dsp:spPr>
        <a:xfrm>
          <a:off x="1217530" y="3955101"/>
          <a:ext cx="4388796" cy="1054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563" tIns="111563" rIns="111563" bIns="111563" numCol="1" spcCol="1270" anchor="ctr" anchorCtr="0">
          <a:noAutofit/>
        </a:bodyPr>
        <a:lstStyle/>
        <a:p>
          <a:pPr marL="0" lvl="0" indent="0" algn="l" defTabSz="977900">
            <a:lnSpc>
              <a:spcPct val="100000"/>
            </a:lnSpc>
            <a:spcBef>
              <a:spcPct val="0"/>
            </a:spcBef>
            <a:spcAft>
              <a:spcPct val="35000"/>
            </a:spcAft>
            <a:buNone/>
          </a:pPr>
          <a:r>
            <a:rPr lang="en-US" sz="2200" kern="1200" dirty="0"/>
            <a:t>Prayer</a:t>
          </a:r>
        </a:p>
      </dsp:txBody>
      <dsp:txXfrm>
        <a:off x="1217530" y="3955101"/>
        <a:ext cx="4388796" cy="1054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25C46-B3F3-4B74-BAB4-CA4362F9D51A}">
      <dsp:nvSpPr>
        <dsp:cNvPr id="0" name=""/>
        <dsp:cNvSpPr/>
      </dsp:nvSpPr>
      <dsp:spPr>
        <a:xfrm>
          <a:off x="646131" y="200602"/>
          <a:ext cx="1749937" cy="1749937"/>
        </a:xfrm>
        <a:prstGeom prst="ellipse">
          <a:avLst/>
        </a:prstGeom>
        <a:solidFill>
          <a:srgbClr val="FFC000"/>
        </a:solidFill>
        <a:ln>
          <a:noFill/>
        </a:ln>
        <a:effectLst/>
      </dsp:spPr>
      <dsp:style>
        <a:lnRef idx="0">
          <a:scrgbClr r="0" g="0" b="0"/>
        </a:lnRef>
        <a:fillRef idx="1">
          <a:scrgbClr r="0" g="0" b="0"/>
        </a:fillRef>
        <a:effectRef idx="0">
          <a:scrgbClr r="0" g="0" b="0"/>
        </a:effectRef>
        <a:fontRef idx="minor"/>
      </dsp:style>
    </dsp:sp>
    <dsp:sp modelId="{D6BA84F4-B72B-4104-9A8F-E942E46420B5}">
      <dsp:nvSpPr>
        <dsp:cNvPr id="0" name=""/>
        <dsp:cNvSpPr/>
      </dsp:nvSpPr>
      <dsp:spPr>
        <a:xfrm>
          <a:off x="1019069" y="573540"/>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51FE854-9807-4A2E-81FF-77E940A99E84}">
      <dsp:nvSpPr>
        <dsp:cNvPr id="0" name=""/>
        <dsp:cNvSpPr/>
      </dsp:nvSpPr>
      <dsp:spPr>
        <a:xfrm>
          <a:off x="86725" y="2495602"/>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dirty="0">
              <a:solidFill>
                <a:srgbClr val="FFC000"/>
              </a:solidFill>
            </a:rPr>
            <a:t>Connect with God’s Word</a:t>
          </a:r>
        </a:p>
      </dsp:txBody>
      <dsp:txXfrm>
        <a:off x="86725" y="2495602"/>
        <a:ext cx="2868750" cy="720000"/>
      </dsp:txXfrm>
    </dsp:sp>
    <dsp:sp modelId="{3A3523C1-632B-4FA1-A010-87D490609D6D}">
      <dsp:nvSpPr>
        <dsp:cNvPr id="0" name=""/>
        <dsp:cNvSpPr/>
      </dsp:nvSpPr>
      <dsp:spPr>
        <a:xfrm>
          <a:off x="4016912" y="200602"/>
          <a:ext cx="1749937" cy="1749937"/>
        </a:xfrm>
        <a:prstGeom prst="ellipse">
          <a:avLst/>
        </a:prstGeom>
        <a:solidFill>
          <a:srgbClr val="FFC000"/>
        </a:solidFill>
        <a:ln>
          <a:noFill/>
        </a:ln>
        <a:effectLst/>
      </dsp:spPr>
      <dsp:style>
        <a:lnRef idx="0">
          <a:scrgbClr r="0" g="0" b="0"/>
        </a:lnRef>
        <a:fillRef idx="1">
          <a:scrgbClr r="0" g="0" b="0"/>
        </a:fillRef>
        <a:effectRef idx="0">
          <a:scrgbClr r="0" g="0" b="0"/>
        </a:effectRef>
        <a:fontRef idx="minor"/>
      </dsp:style>
    </dsp:sp>
    <dsp:sp modelId="{DA025E94-CCDF-4DFB-80AD-8CD2036D9B2F}">
      <dsp:nvSpPr>
        <dsp:cNvPr id="0" name=""/>
        <dsp:cNvSpPr/>
      </dsp:nvSpPr>
      <dsp:spPr>
        <a:xfrm>
          <a:off x="4389850" y="573540"/>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3EC6FE3-E2D1-4CF3-94D7-535BE80862DD}">
      <dsp:nvSpPr>
        <dsp:cNvPr id="0" name=""/>
        <dsp:cNvSpPr/>
      </dsp:nvSpPr>
      <dsp:spPr>
        <a:xfrm>
          <a:off x="3457506" y="2495602"/>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dirty="0">
              <a:solidFill>
                <a:srgbClr val="FFC000"/>
              </a:solidFill>
            </a:rPr>
            <a:t>Commune with God in Prayer</a:t>
          </a:r>
        </a:p>
      </dsp:txBody>
      <dsp:txXfrm>
        <a:off x="3457506" y="2495602"/>
        <a:ext cx="2868750" cy="720000"/>
      </dsp:txXfrm>
    </dsp:sp>
    <dsp:sp modelId="{F46FF2C6-4025-4B8C-B29D-BDD63EBE014E}">
      <dsp:nvSpPr>
        <dsp:cNvPr id="0" name=""/>
        <dsp:cNvSpPr/>
      </dsp:nvSpPr>
      <dsp:spPr>
        <a:xfrm>
          <a:off x="7387694" y="200602"/>
          <a:ext cx="1749937" cy="1749937"/>
        </a:xfrm>
        <a:prstGeom prst="ellipse">
          <a:avLst/>
        </a:prstGeom>
        <a:solidFill>
          <a:srgbClr val="FFC000"/>
        </a:solidFill>
        <a:ln>
          <a:noFill/>
        </a:ln>
        <a:effectLst/>
      </dsp:spPr>
      <dsp:style>
        <a:lnRef idx="0">
          <a:scrgbClr r="0" g="0" b="0"/>
        </a:lnRef>
        <a:fillRef idx="1">
          <a:scrgbClr r="0" g="0" b="0"/>
        </a:fillRef>
        <a:effectRef idx="0">
          <a:scrgbClr r="0" g="0" b="0"/>
        </a:effectRef>
        <a:fontRef idx="minor"/>
      </dsp:style>
    </dsp:sp>
    <dsp:sp modelId="{8522D3C6-DD2E-4585-AFA7-70A25AEF1FDD}">
      <dsp:nvSpPr>
        <dsp:cNvPr id="0" name=""/>
        <dsp:cNvSpPr/>
      </dsp:nvSpPr>
      <dsp:spPr>
        <a:xfrm>
          <a:off x="7760631" y="573540"/>
          <a:ext cx="1004062" cy="10040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C498559-56F0-4B07-82BB-B9CDAD3431FD}">
      <dsp:nvSpPr>
        <dsp:cNvPr id="0" name=""/>
        <dsp:cNvSpPr/>
      </dsp:nvSpPr>
      <dsp:spPr>
        <a:xfrm>
          <a:off x="6828287" y="2495602"/>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dirty="0">
              <a:solidFill>
                <a:srgbClr val="FFC000"/>
              </a:solidFill>
            </a:rPr>
            <a:t>Care for Members</a:t>
          </a:r>
        </a:p>
      </dsp:txBody>
      <dsp:txXfrm>
        <a:off x="6828287" y="2495602"/>
        <a:ext cx="28687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4BDBD7-0878-40CE-B6E9-CBAADD7DA753}"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3550005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4BDBD7-0878-40CE-B6E9-CBAADD7DA753}"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1636820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D94BDBD7-0878-40CE-B6E9-CBAADD7DA753}" type="datetimeFigureOut">
              <a:rPr lang="en-US" smtClean="0"/>
              <a:t>9/9/2019</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80D0E4E-8E73-421E-BC80-BF4B3A76399F}" type="slidenum">
              <a:rPr lang="en-US" smtClean="0"/>
              <a:t>‹#›</a:t>
            </a:fld>
            <a:endParaRPr lang="en-US"/>
          </a:p>
        </p:txBody>
      </p:sp>
    </p:spTree>
    <p:extLst>
      <p:ext uri="{BB962C8B-B14F-4D97-AF65-F5344CB8AC3E}">
        <p14:creationId xmlns:p14="http://schemas.microsoft.com/office/powerpoint/2010/main" val="353105254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4BDBD7-0878-40CE-B6E9-CBAADD7DA753}"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234973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4BDBD7-0878-40CE-B6E9-CBAADD7DA753}" type="datetimeFigureOut">
              <a:rPr lang="en-US" smtClean="0"/>
              <a:t>9/9/2019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1494701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4BDBD7-0878-40CE-B6E9-CBAADD7DA753}" type="datetimeFigureOut">
              <a:rPr lang="en-US" smtClean="0"/>
              <a:t>9/9/2019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1100839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BDBD7-0878-40CE-B6E9-CBAADD7DA753}" type="datetimeFigureOut">
              <a:rPr lang="en-US" smtClean="0"/>
              <a:t>9/9/2019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88864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4BDBD7-0878-40CE-B6E9-CBAADD7DA753}"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3791612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4BDBD7-0878-40CE-B6E9-CBAADD7DA753}"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2488535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4BDBD7-0878-40CE-B6E9-CBAADD7DA753}"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3657360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D94BDBD7-0878-40CE-B6E9-CBAADD7DA753}" type="datetimeFigureOut">
              <a:rPr lang="en-US" smtClean="0"/>
              <a:t>9/9/2019</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A80D0E4E-8E73-421E-BC80-BF4B3A76399F}" type="slidenum">
              <a:rPr lang="en-US" smtClean="0"/>
              <a:t>‹#›</a:t>
            </a:fld>
            <a:endParaRPr lang="en-US"/>
          </a:p>
        </p:txBody>
      </p:sp>
    </p:spTree>
    <p:extLst>
      <p:ext uri="{BB962C8B-B14F-4D97-AF65-F5344CB8AC3E}">
        <p14:creationId xmlns:p14="http://schemas.microsoft.com/office/powerpoint/2010/main" val="3434444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D94BDBD7-0878-40CE-B6E9-CBAADD7DA753}" type="datetimeFigureOut">
              <a:rPr lang="en-US" smtClean="0"/>
              <a:t>9/9/2019</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A80D0E4E-8E73-421E-BC80-BF4B3A76399F}" type="slidenum">
              <a:rPr lang="en-US" smtClean="0"/>
              <a:t>‹#›</a:t>
            </a:fld>
            <a:endParaRPr lang="en-US"/>
          </a:p>
        </p:txBody>
      </p:sp>
    </p:spTree>
    <p:extLst>
      <p:ext uri="{BB962C8B-B14F-4D97-AF65-F5344CB8AC3E}">
        <p14:creationId xmlns:p14="http://schemas.microsoft.com/office/powerpoint/2010/main" val="10301762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7A7D-1086-458D-9AF8-EE1859CB36E2}"/>
              </a:ext>
            </a:extLst>
          </p:cNvPr>
          <p:cNvSpPr>
            <a:spLocks noGrp="1"/>
          </p:cNvSpPr>
          <p:nvPr>
            <p:ph type="ctrTitle"/>
          </p:nvPr>
        </p:nvSpPr>
        <p:spPr/>
        <p:txBody>
          <a:bodyPr/>
          <a:lstStyle/>
          <a:p>
            <a:r>
              <a:rPr lang="en-US" dirty="0"/>
              <a:t>Arlington Baptist Church</a:t>
            </a:r>
          </a:p>
        </p:txBody>
      </p:sp>
      <p:sp>
        <p:nvSpPr>
          <p:cNvPr id="3" name="Subtitle 2">
            <a:extLst>
              <a:ext uri="{FF2B5EF4-FFF2-40B4-BE49-F238E27FC236}">
                <a16:creationId xmlns:a16="http://schemas.microsoft.com/office/drawing/2014/main" id="{26C64DE2-6390-4BAC-A891-81B4EFCF56A3}"/>
              </a:ext>
            </a:extLst>
          </p:cNvPr>
          <p:cNvSpPr>
            <a:spLocks noGrp="1"/>
          </p:cNvSpPr>
          <p:nvPr>
            <p:ph type="subTitle" idx="1"/>
          </p:nvPr>
        </p:nvSpPr>
        <p:spPr/>
        <p:txBody>
          <a:bodyPr/>
          <a:lstStyle/>
          <a:p>
            <a:r>
              <a:rPr lang="en-US" dirty="0"/>
              <a:t>Small Group and Community Group Leaders Training</a:t>
            </a:r>
          </a:p>
        </p:txBody>
      </p:sp>
    </p:spTree>
    <p:extLst>
      <p:ext uri="{BB962C8B-B14F-4D97-AF65-F5344CB8AC3E}">
        <p14:creationId xmlns:p14="http://schemas.microsoft.com/office/powerpoint/2010/main" val="917366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A457F22-2034-4200-B6E4-5B8372AAC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63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9DA7986-F4F5-4F92-94A3-343B2D720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6981"/>
            <a:ext cx="4686300" cy="16395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634277" y="284176"/>
            <a:ext cx="3670874" cy="1508760"/>
          </a:xfrm>
        </p:spPr>
        <p:txBody>
          <a:bodyPr>
            <a:normAutofit/>
          </a:bodyPr>
          <a:lstStyle/>
          <a:p>
            <a:r>
              <a:rPr lang="en-US" sz="3400" b="1">
                <a:solidFill>
                  <a:schemeClr val="tx2"/>
                </a:solidFill>
              </a:rPr>
              <a:t>Introduction: Setting the Context</a:t>
            </a:r>
            <a:endParaRPr lang="en-US" sz="3400">
              <a:solidFill>
                <a:schemeClr val="tx2"/>
              </a:solidFill>
            </a:endParaRPr>
          </a:p>
        </p:txBody>
      </p: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634277" y="2011680"/>
            <a:ext cx="3676678" cy="4206240"/>
          </a:xfrm>
        </p:spPr>
        <p:txBody>
          <a:bodyPr>
            <a:normAutofit/>
          </a:bodyPr>
          <a:lstStyle/>
          <a:p>
            <a:r>
              <a:rPr lang="en-US" dirty="0">
                <a:solidFill>
                  <a:schemeClr val="bg1"/>
                </a:solidFill>
              </a:rPr>
              <a:t>Welcome</a:t>
            </a:r>
          </a:p>
          <a:p>
            <a:r>
              <a:rPr lang="en-US" dirty="0">
                <a:solidFill>
                  <a:schemeClr val="bg1"/>
                </a:solidFill>
              </a:rPr>
              <a:t>Prayer</a:t>
            </a:r>
          </a:p>
          <a:p>
            <a:r>
              <a:rPr lang="en-US" dirty="0">
                <a:solidFill>
                  <a:schemeClr val="bg1"/>
                </a:solidFill>
              </a:rPr>
              <a:t>Scripture Reading: Hebrews 10:19-25</a:t>
            </a:r>
          </a:p>
          <a:p>
            <a:r>
              <a:rPr lang="en-US" dirty="0">
                <a:solidFill>
                  <a:schemeClr val="bg1"/>
                </a:solidFill>
              </a:rPr>
              <a:t>Reflection</a:t>
            </a:r>
          </a:p>
        </p:txBody>
      </p:sp>
      <p:sp>
        <p:nvSpPr>
          <p:cNvPr id="15" name="Rectangle 14">
            <a:extLst>
              <a:ext uri="{FF2B5EF4-FFF2-40B4-BE49-F238E27FC236}">
                <a16:creationId xmlns:a16="http://schemas.microsoft.com/office/drawing/2014/main" id="{428E76FD-76EE-4DE6-BBA4-EEA6E4B98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bg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62A27FEA-71A7-4D0A-B3C4-D77478E31840}"/>
              </a:ext>
            </a:extLst>
          </p:cNvPr>
          <p:cNvPicPr>
            <a:picLocks noChangeAspect="1"/>
          </p:cNvPicPr>
          <p:nvPr/>
        </p:nvPicPr>
        <p:blipFill rotWithShape="1">
          <a:blip r:embed="rId2"/>
          <a:srcRect l="38995" t="26971" r="35043" b="39791"/>
          <a:stretch/>
        </p:blipFill>
        <p:spPr bwMode="auto">
          <a:xfrm>
            <a:off x="4711588" y="154609"/>
            <a:ext cx="7315200" cy="5535499"/>
          </a:xfrm>
          <a:prstGeom prst="rect">
            <a:avLst/>
          </a:prstGeom>
          <a:extLst>
            <a:ext uri="{53640926-AAD7-44D8-BBD7-CCE9431645EC}">
              <a14:shadowObscured xmlns:a14="http://schemas.microsoft.com/office/drawing/2010/main"/>
            </a:ext>
          </a:extLst>
        </p:spPr>
      </p:pic>
      <p:sp>
        <p:nvSpPr>
          <p:cNvPr id="2" name="Rectangle 1">
            <a:extLst>
              <a:ext uri="{FF2B5EF4-FFF2-40B4-BE49-F238E27FC236}">
                <a16:creationId xmlns:a16="http://schemas.microsoft.com/office/drawing/2014/main" id="{4F1F97D2-83D5-4967-9874-A7E0C998EFEA}"/>
              </a:ext>
            </a:extLst>
          </p:cNvPr>
          <p:cNvSpPr/>
          <p:nvPr/>
        </p:nvSpPr>
        <p:spPr>
          <a:xfrm>
            <a:off x="4945232" y="5844717"/>
            <a:ext cx="6096000" cy="738664"/>
          </a:xfrm>
          <a:prstGeom prst="rect">
            <a:avLst/>
          </a:prstGeom>
        </p:spPr>
        <p:txBody>
          <a:bodyPr>
            <a:spAutoFit/>
          </a:bodyPr>
          <a:lstStyle/>
          <a:p>
            <a:r>
              <a:rPr lang="en-US" sz="1400" dirty="0"/>
              <a:t>Paul </a:t>
            </a:r>
            <a:r>
              <a:rPr lang="en-US" sz="1400" dirty="0" err="1"/>
              <a:t>Ellingworth</a:t>
            </a:r>
            <a:r>
              <a:rPr lang="en-US" sz="1400" dirty="0"/>
              <a:t>, </a:t>
            </a:r>
            <a:r>
              <a:rPr lang="en-US" sz="1400" i="1" dirty="0"/>
              <a:t>The Epistle to the Hebrews: A Commentary on the Greek Text, New International Greek Testament Commentary </a:t>
            </a:r>
            <a:r>
              <a:rPr lang="en-US" sz="1400" dirty="0"/>
              <a:t>(Grand Rapids, MI; Carlisle: W.B. Eerdmans; Paternoster Press, 1993), 516.</a:t>
            </a:r>
          </a:p>
        </p:txBody>
      </p:sp>
    </p:spTree>
    <p:extLst>
      <p:ext uri="{BB962C8B-B14F-4D97-AF65-F5344CB8AC3E}">
        <p14:creationId xmlns:p14="http://schemas.microsoft.com/office/powerpoint/2010/main" val="272401490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E75778-8865-451E-A418-58B337FE5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4378000" y="2167391"/>
            <a:ext cx="6280927" cy="2523219"/>
          </a:xfrm>
        </p:spPr>
        <p:txBody>
          <a:bodyPr vert="horz" lIns="91440" tIns="45720" rIns="91440" bIns="45720" rtlCol="0" anchor="ctr">
            <a:normAutofit/>
          </a:bodyPr>
          <a:lstStyle/>
          <a:p>
            <a:pPr lvl="0">
              <a:lnSpc>
                <a:spcPct val="80000"/>
              </a:lnSpc>
            </a:pPr>
            <a:r>
              <a:rPr lang="en-US" sz="4400" b="1" spc="150">
                <a:solidFill>
                  <a:schemeClr val="tx2"/>
                </a:solidFill>
              </a:rPr>
              <a:t>Ordinary Means Ministry at ABC</a:t>
            </a:r>
            <a:endParaRPr lang="en-US" sz="4400" spc="150">
              <a:solidFill>
                <a:schemeClr val="tx2"/>
              </a:solidFill>
            </a:endParaRPr>
          </a:p>
        </p:txBody>
      </p:sp>
      <p:sp>
        <p:nvSpPr>
          <p:cNvPr id="14" name="Rectangle 13">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9333927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643467" y="1325880"/>
            <a:ext cx="3089437" cy="4206240"/>
          </a:xfrm>
        </p:spPr>
        <p:txBody>
          <a:bodyPr>
            <a:normAutofit/>
          </a:bodyPr>
          <a:lstStyle/>
          <a:p>
            <a:pPr lvl="0" algn="r"/>
            <a:r>
              <a:rPr lang="en-US" sz="3200" b="1">
                <a:solidFill>
                  <a:schemeClr val="tx2"/>
                </a:solidFill>
              </a:rPr>
              <a:t>Ordinary Means Ministry at ABC</a:t>
            </a:r>
            <a:endParaRPr lang="en-US" sz="3200">
              <a:solidFill>
                <a:schemeClr val="tx2"/>
              </a:solidFill>
            </a:endParaRPr>
          </a:p>
        </p:txBody>
      </p:sp>
      <p:sp>
        <p:nvSpPr>
          <p:cNvPr id="19" name="Rectangle 18">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1" name="Straight Connector 20">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4381668" y="1126067"/>
            <a:ext cx="6605331" cy="4605866"/>
          </a:xfrm>
        </p:spPr>
        <p:txBody>
          <a:bodyPr anchor="ctr">
            <a:normAutofit lnSpcReduction="10000"/>
          </a:bodyPr>
          <a:lstStyle/>
          <a:p>
            <a:pPr marL="0" indent="0" algn="ctr">
              <a:buNone/>
            </a:pPr>
            <a:r>
              <a:rPr lang="en-US" sz="2800" b="1" dirty="0">
                <a:solidFill>
                  <a:schemeClr val="tx2"/>
                </a:solidFill>
              </a:rPr>
              <a:t>Baptist Catechism Q&amp;A #93:</a:t>
            </a:r>
          </a:p>
          <a:p>
            <a:pPr marL="0" indent="0">
              <a:buNone/>
            </a:pPr>
            <a:r>
              <a:rPr lang="en-US" sz="2800" b="1" dirty="0">
                <a:solidFill>
                  <a:schemeClr val="tx2"/>
                </a:solidFill>
              </a:rPr>
              <a:t>Q.</a:t>
            </a:r>
            <a:r>
              <a:rPr lang="en-US" sz="2800" dirty="0">
                <a:solidFill>
                  <a:schemeClr val="tx2"/>
                </a:solidFill>
              </a:rPr>
              <a:t> What are the outward means whereby Christ </a:t>
            </a:r>
            <a:r>
              <a:rPr lang="en-US" sz="2800" dirty="0" err="1">
                <a:solidFill>
                  <a:schemeClr val="tx2"/>
                </a:solidFill>
              </a:rPr>
              <a:t>communicateth</a:t>
            </a:r>
            <a:r>
              <a:rPr lang="en-US" sz="2800" dirty="0">
                <a:solidFill>
                  <a:schemeClr val="tx2"/>
                </a:solidFill>
              </a:rPr>
              <a:t> to us the benefits of redemption?</a:t>
            </a:r>
          </a:p>
          <a:p>
            <a:pPr marL="0" indent="0">
              <a:buNone/>
            </a:pPr>
            <a:r>
              <a:rPr lang="en-US" sz="2800" dirty="0">
                <a:solidFill>
                  <a:schemeClr val="tx2"/>
                </a:solidFill>
              </a:rPr>
              <a:t> </a:t>
            </a:r>
            <a:br>
              <a:rPr lang="en-US" sz="2800" dirty="0">
                <a:solidFill>
                  <a:schemeClr val="tx2"/>
                </a:solidFill>
              </a:rPr>
            </a:br>
            <a:r>
              <a:rPr lang="en-US" sz="2800" b="1" dirty="0">
                <a:solidFill>
                  <a:schemeClr val="tx2"/>
                </a:solidFill>
              </a:rPr>
              <a:t>A.</a:t>
            </a:r>
            <a:r>
              <a:rPr lang="en-US" sz="2800" dirty="0">
                <a:solidFill>
                  <a:schemeClr val="tx2"/>
                </a:solidFill>
              </a:rPr>
              <a:t> The outward and ordinary means whereby Christ </a:t>
            </a:r>
            <a:r>
              <a:rPr lang="en-US" sz="2800" dirty="0" err="1">
                <a:solidFill>
                  <a:schemeClr val="tx2"/>
                </a:solidFill>
              </a:rPr>
              <a:t>communicateth</a:t>
            </a:r>
            <a:r>
              <a:rPr lang="en-US" sz="2800" dirty="0">
                <a:solidFill>
                  <a:schemeClr val="tx2"/>
                </a:solidFill>
              </a:rPr>
              <a:t> to us the benefits of redemption are his ordinances, especially the word, baptism, the Lord's supper, and prayer; all which means are made effectual to the elect for salvation (Mt. 28:19, 20; Acts 2:42, 46, 47). </a:t>
            </a:r>
          </a:p>
        </p:txBody>
      </p:sp>
      <p:sp>
        <p:nvSpPr>
          <p:cNvPr id="23" name="Rectangle 22">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79862940"/>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622570" y="838646"/>
            <a:ext cx="3709991" cy="5180709"/>
          </a:xfrm>
        </p:spPr>
        <p:txBody>
          <a:bodyPr>
            <a:normAutofit/>
          </a:bodyPr>
          <a:lstStyle/>
          <a:p>
            <a:pPr lvl="0"/>
            <a:r>
              <a:rPr lang="en-US" sz="3600" b="1"/>
              <a:t>Ordinary Means Ministry at ABC</a:t>
            </a:r>
            <a:endParaRPr lang="en-US" sz="3600"/>
          </a:p>
        </p:txBody>
      </p:sp>
      <p:sp useBgFill="1">
        <p:nvSpPr>
          <p:cNvPr id="51" name="Rectangle 50">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2"/>
            <a:ext cx="7537703"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ontent Placeholder 4">
            <a:extLst>
              <a:ext uri="{FF2B5EF4-FFF2-40B4-BE49-F238E27FC236}">
                <a16:creationId xmlns:a16="http://schemas.microsoft.com/office/drawing/2014/main" id="{8E7572DA-31DE-40FA-92A6-136C14342FF1}"/>
              </a:ext>
            </a:extLst>
          </p:cNvPr>
          <p:cNvSpPr>
            <a:spLocks noGrp="1"/>
          </p:cNvSpPr>
          <p:nvPr>
            <p:ph idx="1"/>
          </p:nvPr>
        </p:nvSpPr>
        <p:spPr>
          <a:xfrm>
            <a:off x="4814596" y="0"/>
            <a:ext cx="7259215" cy="6690049"/>
          </a:xfrm>
        </p:spPr>
        <p:txBody>
          <a:bodyPr anchor="ctr">
            <a:noAutofit/>
          </a:bodyPr>
          <a:lstStyle/>
          <a:p>
            <a:pPr marL="0" indent="0">
              <a:buNone/>
            </a:pPr>
            <a:r>
              <a:rPr lang="en-US" sz="2600" b="1" dirty="0">
                <a:solidFill>
                  <a:schemeClr val="tx2"/>
                </a:solidFill>
              </a:rPr>
              <a:t>Article #10 – Of Sanctification</a:t>
            </a:r>
          </a:p>
          <a:p>
            <a:pPr marL="0" indent="0">
              <a:buNone/>
            </a:pPr>
            <a:r>
              <a:rPr lang="en-US" sz="2600" dirty="0">
                <a:solidFill>
                  <a:schemeClr val="tx2"/>
                </a:solidFill>
              </a:rPr>
              <a:t>We believe that Sanctification is the process by which, according to the will of God, we are made partakers of his holiness (1 Thess. 4:3; 5:23; 2 Cor. 7:1; 13:9; Eph. 1:4);  that it is a progressive work (Prov. 4:18; 2 Cor. 3:18; Heb. 6:1; 2 Pet. 1:5-8; Phil. 3:12-16);  that it is begun in regeneration (John 2:29; Rom. 8:5; John 3:6; Phil. 1:9-11; Eph. 1:13-14);  and that it is carried on in the hearts of believers by the presence and power of the Holy Spirit, the Sealer and Comforter, </a:t>
            </a:r>
            <a:r>
              <a:rPr lang="en-US" sz="2600" b="1" dirty="0">
                <a:solidFill>
                  <a:schemeClr val="tx2"/>
                </a:solidFill>
              </a:rPr>
              <a:t>in the continual use of the appointed means – especially the word of God, self-examination, self-denial, watchfulness, and prayer</a:t>
            </a:r>
            <a:r>
              <a:rPr lang="en-US" sz="2600" dirty="0">
                <a:solidFill>
                  <a:schemeClr val="tx2"/>
                </a:solidFill>
              </a:rPr>
              <a:t> (Phil. 2:12-13; Eph. 4:11-12; 1 Pet. 2:2; 2 Pet. 3:18; 2 Cor. 13:5; Luke 11:35; 9:23; Matt. 26:41; Eph. 6:18; 4:30).</a:t>
            </a:r>
          </a:p>
        </p:txBody>
      </p:sp>
    </p:spTree>
    <p:extLst>
      <p:ext uri="{BB962C8B-B14F-4D97-AF65-F5344CB8AC3E}">
        <p14:creationId xmlns:p14="http://schemas.microsoft.com/office/powerpoint/2010/main" val="56536779"/>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643467" y="1325880"/>
            <a:ext cx="3089437" cy="4206240"/>
          </a:xfrm>
        </p:spPr>
        <p:txBody>
          <a:bodyPr>
            <a:normAutofit/>
          </a:bodyPr>
          <a:lstStyle/>
          <a:p>
            <a:pPr lvl="0" algn="r"/>
            <a:r>
              <a:rPr lang="en-US" sz="3200" b="1" dirty="0">
                <a:solidFill>
                  <a:schemeClr val="tx2"/>
                </a:solidFill>
              </a:rPr>
              <a:t>Ordinary Means Ministry at ABC</a:t>
            </a:r>
            <a:endParaRPr lang="en-US" sz="3200" dirty="0">
              <a:solidFill>
                <a:schemeClr val="tx2"/>
              </a:solidFill>
            </a:endParaRPr>
          </a:p>
        </p:txBody>
      </p:sp>
      <p:sp>
        <p:nvSpPr>
          <p:cNvPr id="55" name="Rectangle 54">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7" name="Straight Connector 56">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48" name="Content Placeholder 4">
            <a:extLst>
              <a:ext uri="{FF2B5EF4-FFF2-40B4-BE49-F238E27FC236}">
                <a16:creationId xmlns:a16="http://schemas.microsoft.com/office/drawing/2014/main" id="{8E7572DA-31DE-40FA-92A6-136C14342FF1}"/>
              </a:ext>
            </a:extLst>
          </p:cNvPr>
          <p:cNvSpPr>
            <a:spLocks noGrp="1"/>
          </p:cNvSpPr>
          <p:nvPr>
            <p:ph idx="1"/>
          </p:nvPr>
        </p:nvSpPr>
        <p:spPr>
          <a:xfrm>
            <a:off x="4194497" y="482600"/>
            <a:ext cx="7935981" cy="5892799"/>
          </a:xfrm>
        </p:spPr>
        <p:txBody>
          <a:bodyPr anchor="ctr">
            <a:normAutofit fontScale="92500" lnSpcReduction="10000"/>
          </a:bodyPr>
          <a:lstStyle/>
          <a:p>
            <a:pPr marL="0" indent="0" algn="ctr">
              <a:buNone/>
            </a:pPr>
            <a:r>
              <a:rPr lang="en-US" sz="2400" b="1" dirty="0">
                <a:solidFill>
                  <a:schemeClr val="tx2"/>
                </a:solidFill>
              </a:rPr>
              <a:t>Ephesians 4:6-11</a:t>
            </a:r>
          </a:p>
          <a:p>
            <a:pPr marL="0" indent="0">
              <a:buNone/>
            </a:pPr>
            <a:r>
              <a:rPr lang="en-US" sz="2800" baseline="30000" dirty="0">
                <a:solidFill>
                  <a:schemeClr val="tx2"/>
                </a:solidFill>
              </a:rPr>
              <a:t>11</a:t>
            </a:r>
            <a:r>
              <a:rPr lang="en-US" sz="2800" dirty="0">
                <a:solidFill>
                  <a:schemeClr val="tx2"/>
                </a:solidFill>
              </a:rPr>
              <a:t> And he gave the apostles, the prophets, the evangelists, the shepherds and teachers, </a:t>
            </a:r>
            <a:r>
              <a:rPr lang="en-US" sz="2800" baseline="30000" dirty="0">
                <a:solidFill>
                  <a:schemeClr val="tx2"/>
                </a:solidFill>
              </a:rPr>
              <a:t>12</a:t>
            </a:r>
            <a:r>
              <a:rPr lang="en-US" sz="2800" dirty="0">
                <a:solidFill>
                  <a:schemeClr val="tx2"/>
                </a:solidFill>
              </a:rPr>
              <a:t> to equip the saints for the work of ministry, for building up the body of Christ, </a:t>
            </a:r>
            <a:r>
              <a:rPr lang="en-US" sz="2800" baseline="30000" dirty="0">
                <a:solidFill>
                  <a:schemeClr val="tx2"/>
                </a:solidFill>
              </a:rPr>
              <a:t>13</a:t>
            </a:r>
            <a:r>
              <a:rPr lang="en-US" sz="2800" dirty="0">
                <a:solidFill>
                  <a:schemeClr val="tx2"/>
                </a:solidFill>
              </a:rPr>
              <a:t> until we all attain to the unity of the faith and of the knowledge of the Son of God, to mature manhood, to the measure of the stature of the fullness of Christ, </a:t>
            </a:r>
            <a:r>
              <a:rPr lang="en-US" sz="2800" baseline="30000" dirty="0">
                <a:solidFill>
                  <a:schemeClr val="tx2"/>
                </a:solidFill>
              </a:rPr>
              <a:t>14</a:t>
            </a:r>
            <a:r>
              <a:rPr lang="en-US" sz="2800" dirty="0">
                <a:solidFill>
                  <a:schemeClr val="tx2"/>
                </a:solidFill>
              </a:rPr>
              <a:t> so that we may no longer be children, tossed to and </a:t>
            </a:r>
            <a:r>
              <a:rPr lang="en-US" sz="2800" dirty="0" err="1">
                <a:solidFill>
                  <a:schemeClr val="tx2"/>
                </a:solidFill>
              </a:rPr>
              <a:t>fro</a:t>
            </a:r>
            <a:r>
              <a:rPr lang="en-US" sz="2800" dirty="0">
                <a:solidFill>
                  <a:schemeClr val="tx2"/>
                </a:solidFill>
              </a:rPr>
              <a:t> by the waves and carried about by every wind of doctrine, by human cunning, by craftiness in deceitful schemes. </a:t>
            </a:r>
            <a:r>
              <a:rPr lang="en-US" sz="2800" baseline="30000" dirty="0">
                <a:solidFill>
                  <a:schemeClr val="tx2"/>
                </a:solidFill>
              </a:rPr>
              <a:t>15</a:t>
            </a:r>
            <a:r>
              <a:rPr lang="en-US" sz="2800" dirty="0">
                <a:solidFill>
                  <a:schemeClr val="tx2"/>
                </a:solidFill>
              </a:rPr>
              <a:t> Rather, speaking the truth in love, we are to grow up in every way into him who is the head, into Christ, </a:t>
            </a:r>
            <a:r>
              <a:rPr lang="en-US" sz="2800" baseline="30000" dirty="0">
                <a:solidFill>
                  <a:schemeClr val="tx2"/>
                </a:solidFill>
              </a:rPr>
              <a:t>16</a:t>
            </a:r>
            <a:r>
              <a:rPr lang="en-US" sz="2800" dirty="0">
                <a:solidFill>
                  <a:schemeClr val="tx2"/>
                </a:solidFill>
              </a:rPr>
              <a:t> from whom the whole body, joined and held together by every joint with which it is equipped, when each part is working properly, makes the body grow so that it builds itself up in love. </a:t>
            </a:r>
          </a:p>
        </p:txBody>
      </p:sp>
      <p:sp>
        <p:nvSpPr>
          <p:cNvPr id="59" name="Rectangle 58">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3550828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622570" y="838646"/>
            <a:ext cx="3709991" cy="5180709"/>
          </a:xfrm>
        </p:spPr>
        <p:txBody>
          <a:bodyPr>
            <a:normAutofit/>
          </a:bodyPr>
          <a:lstStyle/>
          <a:p>
            <a:pPr lvl="0"/>
            <a:r>
              <a:rPr lang="en-US" sz="3600" b="1"/>
              <a:t>Ordinary Means Ministry at ABC</a:t>
            </a:r>
            <a:endParaRPr lang="en-US" sz="3600"/>
          </a:p>
        </p:txBody>
      </p:sp>
      <p:sp useBgFill="1">
        <p:nvSpPr>
          <p:cNvPr id="51" name="Rectangle 50">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2"/>
            <a:ext cx="7537703"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ontent Placeholder 4">
            <a:extLst>
              <a:ext uri="{FF2B5EF4-FFF2-40B4-BE49-F238E27FC236}">
                <a16:creationId xmlns:a16="http://schemas.microsoft.com/office/drawing/2014/main" id="{8E7572DA-31DE-40FA-92A6-136C14342FF1}"/>
              </a:ext>
            </a:extLst>
          </p:cNvPr>
          <p:cNvSpPr>
            <a:spLocks noGrp="1"/>
          </p:cNvSpPr>
          <p:nvPr>
            <p:ph idx="1"/>
          </p:nvPr>
        </p:nvSpPr>
        <p:spPr>
          <a:xfrm>
            <a:off x="4806320" y="335560"/>
            <a:ext cx="7259215" cy="5763237"/>
          </a:xfrm>
        </p:spPr>
        <p:txBody>
          <a:bodyPr anchor="ctr">
            <a:noAutofit/>
          </a:bodyPr>
          <a:lstStyle/>
          <a:p>
            <a:pPr marL="0" indent="0">
              <a:buNone/>
            </a:pPr>
            <a:endParaRPr lang="en-US" sz="2600" b="1" dirty="0">
              <a:solidFill>
                <a:schemeClr val="tx2"/>
              </a:solidFill>
            </a:endParaRPr>
          </a:p>
          <a:p>
            <a:pPr marL="0" indent="0">
              <a:buNone/>
            </a:pPr>
            <a:r>
              <a:rPr lang="en-US" sz="2600" b="1" dirty="0">
                <a:solidFill>
                  <a:schemeClr val="tx2"/>
                </a:solidFill>
              </a:rPr>
              <a:t>The importance of Lord’s Day corporate worship</a:t>
            </a:r>
          </a:p>
          <a:p>
            <a:pPr marL="514350" indent="-514350">
              <a:buAutoNum type="arabicPeriod"/>
            </a:pPr>
            <a:r>
              <a:rPr lang="en-US" sz="2600" dirty="0">
                <a:solidFill>
                  <a:schemeClr val="tx2"/>
                </a:solidFill>
              </a:rPr>
              <a:t>The resurrection of Jesus Christ (Mark 16:1-8, cf. verse 9, 2 Corinthians 5:14-17, Galatians 6:15-16; Colossians 1:15-22). </a:t>
            </a:r>
          </a:p>
          <a:p>
            <a:pPr marL="514350" indent="-514350">
              <a:buAutoNum type="arabicPeriod"/>
            </a:pPr>
            <a:r>
              <a:rPr lang="en-US" sz="2600" dirty="0">
                <a:solidFill>
                  <a:schemeClr val="tx2"/>
                </a:solidFill>
              </a:rPr>
              <a:t>Second, the eternal rest of God’s people is foreshadowed (Hebrews 4:9). </a:t>
            </a:r>
          </a:p>
          <a:p>
            <a:pPr marL="514350" indent="-514350">
              <a:buAutoNum type="arabicPeriod"/>
            </a:pPr>
            <a:r>
              <a:rPr lang="en-US" sz="2600" dirty="0">
                <a:solidFill>
                  <a:schemeClr val="tx2"/>
                </a:solidFill>
              </a:rPr>
              <a:t>Third, the Lord’s Day language and observance of the New Testament church (Revelation 1:10, cf. Matthew 28:1, Luke 24:1, John 20:1, 19-23, Acts 20:7, 1 Corinthians 16:2). </a:t>
            </a:r>
          </a:p>
          <a:p>
            <a:pPr marL="514350" indent="-514350">
              <a:buAutoNum type="arabicPeriod"/>
            </a:pPr>
            <a:r>
              <a:rPr lang="en-US" sz="2600" dirty="0">
                <a:solidFill>
                  <a:schemeClr val="tx2"/>
                </a:solidFill>
              </a:rPr>
              <a:t>Fourth, by the New Testament command to the saints to gather (Hebrews 10:24-25).</a:t>
            </a:r>
          </a:p>
        </p:txBody>
      </p:sp>
    </p:spTree>
    <p:extLst>
      <p:ext uri="{BB962C8B-B14F-4D97-AF65-F5344CB8AC3E}">
        <p14:creationId xmlns:p14="http://schemas.microsoft.com/office/powerpoint/2010/main" val="215135073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E75778-8865-451E-A418-58B337FE5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4378000" y="2167391"/>
            <a:ext cx="6280927" cy="2523219"/>
          </a:xfrm>
        </p:spPr>
        <p:txBody>
          <a:bodyPr vert="horz" lIns="91440" tIns="45720" rIns="91440" bIns="45720" rtlCol="0" anchor="ctr">
            <a:normAutofit/>
          </a:bodyPr>
          <a:lstStyle/>
          <a:p>
            <a:pPr lvl="0">
              <a:lnSpc>
                <a:spcPct val="80000"/>
              </a:lnSpc>
            </a:pPr>
            <a:r>
              <a:rPr lang="en-US" sz="4400" b="1" spc="150">
                <a:solidFill>
                  <a:schemeClr val="tx2"/>
                </a:solidFill>
              </a:rPr>
              <a:t>Locating Groups in the Life of ABC</a:t>
            </a:r>
            <a:endParaRPr lang="en-US" sz="4400" spc="150">
              <a:solidFill>
                <a:schemeClr val="tx2"/>
              </a:solidFill>
            </a:endParaRPr>
          </a:p>
        </p:txBody>
      </p:sp>
      <p:sp>
        <p:nvSpPr>
          <p:cNvPr id="14" name="Rectangle 13">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66566017"/>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p:txBody>
          <a:bodyPr/>
          <a:lstStyle/>
          <a:p>
            <a:pPr lvl="0"/>
            <a:r>
              <a:rPr lang="en-US" b="1" dirty="0"/>
              <a:t>Locating Groups in the Life of ABC</a:t>
            </a:r>
            <a:endParaRPr lang="en-US" dirty="0"/>
          </a:p>
        </p:txBody>
      </p: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p:txBody>
          <a:bodyPr>
            <a:normAutofit fontScale="92500"/>
          </a:bodyPr>
          <a:lstStyle/>
          <a:p>
            <a:r>
              <a:rPr lang="en-US" sz="3200" dirty="0"/>
              <a:t>Groups at ABC add to or reinforce our ordinary means ministry.</a:t>
            </a:r>
          </a:p>
          <a:p>
            <a:r>
              <a:rPr lang="en-US" sz="3200" dirty="0"/>
              <a:t>The ordinary means are not deficient.</a:t>
            </a:r>
          </a:p>
          <a:p>
            <a:r>
              <a:rPr lang="en-US" sz="3200" dirty="0"/>
              <a:t>Our Groups should not displace the ordinary means.</a:t>
            </a:r>
          </a:p>
          <a:p>
            <a:r>
              <a:rPr lang="en-US" sz="3200" dirty="0"/>
              <a:t>Our Groups are an additional means of relational connection in the life of our church.</a:t>
            </a:r>
          </a:p>
          <a:p>
            <a:r>
              <a:rPr lang="en-US" sz="3200" dirty="0"/>
              <a:t>Our primary emphasis is on the corporate gatherings, and we appreciate the blessing of our smaller gatherings.</a:t>
            </a:r>
          </a:p>
        </p:txBody>
      </p:sp>
    </p:spTree>
    <p:extLst>
      <p:ext uri="{BB962C8B-B14F-4D97-AF65-F5344CB8AC3E}">
        <p14:creationId xmlns:p14="http://schemas.microsoft.com/office/powerpoint/2010/main" val="3190127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E75778-8865-451E-A418-58B337FE5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4378000" y="2167391"/>
            <a:ext cx="6280927" cy="2523219"/>
          </a:xfrm>
        </p:spPr>
        <p:txBody>
          <a:bodyPr vert="horz" lIns="91440" tIns="45720" rIns="91440" bIns="45720" rtlCol="0" anchor="ctr">
            <a:normAutofit/>
          </a:bodyPr>
          <a:lstStyle/>
          <a:p>
            <a:pPr lvl="0">
              <a:lnSpc>
                <a:spcPct val="80000"/>
              </a:lnSpc>
            </a:pPr>
            <a:r>
              <a:rPr lang="en-US" sz="4400" b="1" spc="150" dirty="0">
                <a:solidFill>
                  <a:schemeClr val="tx2"/>
                </a:solidFill>
              </a:rPr>
              <a:t>Goals for Groups at ABC</a:t>
            </a:r>
            <a:endParaRPr lang="en-US" sz="4400" spc="150" dirty="0">
              <a:solidFill>
                <a:schemeClr val="tx2"/>
              </a:solidFill>
            </a:endParaRPr>
          </a:p>
        </p:txBody>
      </p:sp>
      <p:sp>
        <p:nvSpPr>
          <p:cNvPr id="14" name="Rectangle 13">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11078316"/>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03EC245-C9B2-41DB-AC99-41DB7FC14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DD006CB6-41D0-433B-A9A4-C3C0695F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0"/>
            <a:ext cx="465164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6B085380-27CE-4E71-AA77-81E6A0399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2224216"/>
            <a:ext cx="4651642"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7663070" y="2338928"/>
            <a:ext cx="4134677" cy="1508760"/>
          </a:xfrm>
        </p:spPr>
        <p:txBody>
          <a:bodyPr>
            <a:normAutofit/>
          </a:bodyPr>
          <a:lstStyle/>
          <a:p>
            <a:pPr lvl="0"/>
            <a:r>
              <a:rPr lang="en-US" b="1" dirty="0">
                <a:solidFill>
                  <a:schemeClr val="tx2"/>
                </a:solidFill>
              </a:rPr>
              <a:t>Goals for Groups at ABC</a:t>
            </a:r>
            <a:endParaRPr lang="en-US" dirty="0">
              <a:solidFill>
                <a:schemeClr val="tx2"/>
              </a:solidFill>
            </a:endParaRPr>
          </a:p>
        </p:txBody>
      </p:sp>
      <p:graphicFrame>
        <p:nvGraphicFramePr>
          <p:cNvPr id="20" name="Content Placeholder 4">
            <a:extLst>
              <a:ext uri="{FF2B5EF4-FFF2-40B4-BE49-F238E27FC236}">
                <a16:creationId xmlns:a16="http://schemas.microsoft.com/office/drawing/2014/main" id="{A0B86AEF-9306-4F35-8EA5-0B41F8E0B519}"/>
              </a:ext>
            </a:extLst>
          </p:cNvPr>
          <p:cNvGraphicFramePr>
            <a:graphicFrameLocks noGrp="1"/>
          </p:cNvGraphicFramePr>
          <p:nvPr>
            <p:ph idx="1"/>
            <p:extLst>
              <p:ext uri="{D42A27DB-BD31-4B8C-83A1-F6EECF244321}">
                <p14:modId xmlns:p14="http://schemas.microsoft.com/office/powerpoint/2010/main" val="1667712288"/>
              </p:ext>
            </p:extLst>
          </p:nvPr>
        </p:nvGraphicFramePr>
        <p:xfrm>
          <a:off x="965199" y="927809"/>
          <a:ext cx="5606327" cy="5011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0473722"/>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F5EF35B-201C-44F0-B571-2B74F9527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0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643467" y="816722"/>
            <a:ext cx="5598957" cy="990024"/>
          </a:xfrm>
        </p:spPr>
        <p:txBody>
          <a:bodyPr>
            <a:normAutofit/>
          </a:bodyPr>
          <a:lstStyle/>
          <a:p>
            <a:pPr lvl="0" algn="ctr"/>
            <a:r>
              <a:rPr lang="en-US" sz="2400" b="1" spc="150">
                <a:solidFill>
                  <a:schemeClr val="bg1"/>
                </a:solidFill>
              </a:rPr>
              <a:t>Goals for Groups at ABC</a:t>
            </a:r>
            <a:endParaRPr lang="en-US" sz="2400">
              <a:solidFill>
                <a:schemeClr val="bg1"/>
              </a:solidFill>
            </a:endParaRPr>
          </a:p>
        </p:txBody>
      </p:sp>
      <p:sp>
        <p:nvSpPr>
          <p:cNvPr id="20" name="Content Placeholder 4">
            <a:extLst>
              <a:ext uri="{FF2B5EF4-FFF2-40B4-BE49-F238E27FC236}">
                <a16:creationId xmlns:a16="http://schemas.microsoft.com/office/drawing/2014/main" id="{8E7572DA-31DE-40FA-92A6-136C14342FF1}"/>
              </a:ext>
            </a:extLst>
          </p:cNvPr>
          <p:cNvSpPr>
            <a:spLocks noGrp="1"/>
          </p:cNvSpPr>
          <p:nvPr>
            <p:ph idx="1"/>
          </p:nvPr>
        </p:nvSpPr>
        <p:spPr>
          <a:xfrm>
            <a:off x="643467" y="2011680"/>
            <a:ext cx="5598957" cy="4206240"/>
          </a:xfrm>
        </p:spPr>
        <p:txBody>
          <a:bodyPr>
            <a:normAutofit/>
          </a:bodyPr>
          <a:lstStyle/>
          <a:p>
            <a:pPr marL="0" indent="0">
              <a:buNone/>
            </a:pPr>
            <a:r>
              <a:rPr lang="en-US" sz="2000" dirty="0">
                <a:solidFill>
                  <a:schemeClr val="bg1"/>
                </a:solidFill>
              </a:rPr>
              <a:t>Colossians 1:28-29:</a:t>
            </a:r>
          </a:p>
          <a:p>
            <a:pPr marL="0" indent="0">
              <a:buNone/>
            </a:pPr>
            <a:r>
              <a:rPr lang="en-US" sz="2000" b="1" i="1" baseline="30000" dirty="0">
                <a:solidFill>
                  <a:schemeClr val="bg1"/>
                </a:solidFill>
              </a:rPr>
              <a:t>28</a:t>
            </a:r>
            <a:r>
              <a:rPr lang="en-US" sz="2000" b="1" i="1" dirty="0">
                <a:solidFill>
                  <a:schemeClr val="bg1"/>
                </a:solidFill>
              </a:rPr>
              <a:t> Him we proclaim, warning everyone and teaching everyone with all wisdom, that we may present everyone mature in Christ. </a:t>
            </a:r>
            <a:r>
              <a:rPr lang="en-US" sz="2000" b="1" i="1" baseline="30000" dirty="0">
                <a:solidFill>
                  <a:schemeClr val="bg1"/>
                </a:solidFill>
              </a:rPr>
              <a:t>29</a:t>
            </a:r>
            <a:r>
              <a:rPr lang="en-US" sz="2000" b="1" i="1" dirty="0">
                <a:solidFill>
                  <a:schemeClr val="bg1"/>
                </a:solidFill>
              </a:rPr>
              <a:t> For this I toil, struggling with all his energy that he powerfully works within me. </a:t>
            </a:r>
            <a:endParaRPr lang="en-US" sz="2000" dirty="0">
              <a:solidFill>
                <a:schemeClr val="bg1"/>
              </a:solidFill>
            </a:endParaRPr>
          </a:p>
          <a:p>
            <a:pPr marL="0" indent="0">
              <a:buNone/>
            </a:pPr>
            <a:endParaRPr lang="en-US" sz="2000" dirty="0">
              <a:solidFill>
                <a:schemeClr val="bg1"/>
              </a:solidFill>
            </a:endParaRPr>
          </a:p>
        </p:txBody>
      </p:sp>
      <p:sp>
        <p:nvSpPr>
          <p:cNvPr id="29" name="Rectangle 28">
            <a:extLst>
              <a:ext uri="{FF2B5EF4-FFF2-40B4-BE49-F238E27FC236}">
                <a16:creationId xmlns:a16="http://schemas.microsoft.com/office/drawing/2014/main" id="{4BF33555-1B12-49B5-BADE-CEAB32216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1186" y="0"/>
            <a:ext cx="53008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8" descr="Classroom">
            <a:extLst>
              <a:ext uri="{FF2B5EF4-FFF2-40B4-BE49-F238E27FC236}">
                <a16:creationId xmlns:a16="http://schemas.microsoft.com/office/drawing/2014/main" id="{1C3FA153-4538-4E1E-8FA5-29DB15F954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4654" y="1508688"/>
            <a:ext cx="4013879" cy="4013879"/>
          </a:xfrm>
          <a:prstGeom prst="rect">
            <a:avLst/>
          </a:prstGeom>
        </p:spPr>
      </p:pic>
    </p:spTree>
    <p:extLst>
      <p:ext uri="{BB962C8B-B14F-4D97-AF65-F5344CB8AC3E}">
        <p14:creationId xmlns:p14="http://schemas.microsoft.com/office/powerpoint/2010/main" val="3562272490"/>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E75778-8865-451E-A418-58B337FE5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4378000" y="2167391"/>
            <a:ext cx="6280927" cy="2523219"/>
          </a:xfrm>
        </p:spPr>
        <p:txBody>
          <a:bodyPr vert="horz" lIns="91440" tIns="45720" rIns="91440" bIns="45720" rtlCol="0" anchor="ctr">
            <a:normAutofit/>
          </a:bodyPr>
          <a:lstStyle/>
          <a:p>
            <a:pPr lvl="0">
              <a:lnSpc>
                <a:spcPct val="80000"/>
              </a:lnSpc>
            </a:pPr>
            <a:r>
              <a:rPr lang="en-US" sz="4400" b="1" spc="150" dirty="0">
                <a:solidFill>
                  <a:schemeClr val="tx2"/>
                </a:solidFill>
              </a:rPr>
              <a:t>Group Practices at ABC</a:t>
            </a:r>
            <a:endParaRPr lang="en-US" sz="4400" spc="150" dirty="0">
              <a:solidFill>
                <a:schemeClr val="tx2"/>
              </a:solidFill>
            </a:endParaRPr>
          </a:p>
        </p:txBody>
      </p:sp>
      <p:sp>
        <p:nvSpPr>
          <p:cNvPr id="14" name="Rectangle 13">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9906360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a:t>Group Practices at ABC</a:t>
            </a:r>
            <a:endParaRPr lang="en-US"/>
          </a:p>
        </p:txBody>
      </p:sp>
      <p:graphicFrame>
        <p:nvGraphicFramePr>
          <p:cNvPr id="18" name="Content Placeholder 4">
            <a:extLst>
              <a:ext uri="{FF2B5EF4-FFF2-40B4-BE49-F238E27FC236}">
                <a16:creationId xmlns:a16="http://schemas.microsoft.com/office/drawing/2014/main" id="{4B3014D4-6202-4EDF-A547-1EC3DE7F08CC}"/>
              </a:ext>
            </a:extLst>
          </p:cNvPr>
          <p:cNvGraphicFramePr>
            <a:graphicFrameLocks noGrp="1"/>
          </p:cNvGraphicFramePr>
          <p:nvPr>
            <p:ph idx="1"/>
            <p:extLst>
              <p:ext uri="{D42A27DB-BD31-4B8C-83A1-F6EECF244321}">
                <p14:modId xmlns:p14="http://schemas.microsoft.com/office/powerpoint/2010/main" val="1692439338"/>
              </p:ext>
            </p:extLst>
          </p:nvPr>
        </p:nvGraphicFramePr>
        <p:xfrm>
          <a:off x="1203325" y="2476595"/>
          <a:ext cx="9783763" cy="3416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0402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9">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643467" y="1325880"/>
            <a:ext cx="3089437" cy="4206240"/>
          </a:xfrm>
        </p:spPr>
        <p:txBody>
          <a:bodyPr>
            <a:normAutofit/>
          </a:bodyPr>
          <a:lstStyle/>
          <a:p>
            <a:pPr lvl="0" algn="r"/>
            <a:r>
              <a:rPr lang="en-US" sz="3200" b="1">
                <a:solidFill>
                  <a:schemeClr val="tx2"/>
                </a:solidFill>
              </a:rPr>
              <a:t>Group Practices at ABC</a:t>
            </a:r>
            <a:endParaRPr lang="en-US" sz="3200">
              <a:solidFill>
                <a:schemeClr val="tx2"/>
              </a:solidFill>
            </a:endParaRPr>
          </a:p>
        </p:txBody>
      </p:sp>
      <p:sp>
        <p:nvSpPr>
          <p:cNvPr id="21" name="Rectangle 11">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13">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4381668" y="1126067"/>
            <a:ext cx="6605331" cy="4605866"/>
          </a:xfrm>
        </p:spPr>
        <p:txBody>
          <a:bodyPr anchor="ctr">
            <a:normAutofit/>
          </a:bodyPr>
          <a:lstStyle/>
          <a:p>
            <a:r>
              <a:rPr lang="en-US" sz="2000" dirty="0">
                <a:solidFill>
                  <a:schemeClr val="tx2"/>
                </a:solidFill>
              </a:rPr>
              <a:t>The </a:t>
            </a:r>
            <a:r>
              <a:rPr lang="en-US" sz="4000" dirty="0">
                <a:solidFill>
                  <a:schemeClr val="tx2"/>
                </a:solidFill>
              </a:rPr>
              <a:t>structure</a:t>
            </a:r>
            <a:r>
              <a:rPr lang="en-US" sz="2000" dirty="0">
                <a:solidFill>
                  <a:schemeClr val="tx2"/>
                </a:solidFill>
              </a:rPr>
              <a:t> of the group is less important than the </a:t>
            </a:r>
            <a:r>
              <a:rPr lang="en-US" sz="8800" dirty="0">
                <a:solidFill>
                  <a:schemeClr val="tx2"/>
                </a:solidFill>
              </a:rPr>
              <a:t>substance</a:t>
            </a:r>
            <a:r>
              <a:rPr lang="en-US" sz="2000" dirty="0">
                <a:solidFill>
                  <a:schemeClr val="tx2"/>
                </a:solidFill>
              </a:rPr>
              <a:t>.</a:t>
            </a:r>
          </a:p>
        </p:txBody>
      </p:sp>
      <p:sp>
        <p:nvSpPr>
          <p:cNvPr id="23" name="Rectangle 15">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68161448"/>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a:t>Group Practices at ABC</a:t>
            </a:r>
            <a:endParaRPr lang="en-US"/>
          </a:p>
        </p:txBody>
      </p:sp>
      <p:pic>
        <p:nvPicPr>
          <p:cNvPr id="33" name="Graphic 30" descr="Open Book">
            <a:extLst>
              <a:ext uri="{FF2B5EF4-FFF2-40B4-BE49-F238E27FC236}">
                <a16:creationId xmlns:a16="http://schemas.microsoft.com/office/drawing/2014/main" id="{3CAC6BE6-0AB4-442C-B3F3-04E204B223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1486" y="2483632"/>
            <a:ext cx="3045384" cy="3045384"/>
          </a:xfrm>
          <a:prstGeom prst="rect">
            <a:avLst/>
          </a:prstGeom>
        </p:spPr>
      </p:pic>
      <p:sp>
        <p:nvSpPr>
          <p:cNvPr id="2" name="Content Placeholder 1">
            <a:extLst>
              <a:ext uri="{FF2B5EF4-FFF2-40B4-BE49-F238E27FC236}">
                <a16:creationId xmlns:a16="http://schemas.microsoft.com/office/drawing/2014/main" id="{A85B05B5-4EC4-41B6-8788-F9249455BC08}"/>
              </a:ext>
            </a:extLst>
          </p:cNvPr>
          <p:cNvSpPr>
            <a:spLocks noGrp="1"/>
          </p:cNvSpPr>
          <p:nvPr>
            <p:ph idx="1"/>
          </p:nvPr>
        </p:nvSpPr>
        <p:spPr>
          <a:xfrm>
            <a:off x="4772025" y="2011680"/>
            <a:ext cx="7264465" cy="4206240"/>
          </a:xfrm>
        </p:spPr>
        <p:txBody>
          <a:bodyPr>
            <a:normAutofit/>
          </a:bodyPr>
          <a:lstStyle/>
          <a:p>
            <a:pPr lvl="0"/>
            <a:r>
              <a:rPr lang="en-US" sz="4800" dirty="0"/>
              <a:t>Connect with God’s Word</a:t>
            </a:r>
          </a:p>
          <a:p>
            <a:pPr lvl="3"/>
            <a:r>
              <a:rPr lang="en-US" sz="4400" dirty="0"/>
              <a:t>Sermon Review</a:t>
            </a:r>
          </a:p>
          <a:p>
            <a:pPr lvl="3"/>
            <a:r>
              <a:rPr lang="en-US" sz="4400" dirty="0"/>
              <a:t>Independent Bible Study</a:t>
            </a:r>
          </a:p>
          <a:p>
            <a:pPr lvl="3"/>
            <a:r>
              <a:rPr lang="en-US" sz="4400" dirty="0"/>
              <a:t>Guided Bible Study</a:t>
            </a:r>
          </a:p>
          <a:p>
            <a:pPr lvl="3"/>
            <a:r>
              <a:rPr lang="en-US" sz="4400" dirty="0"/>
              <a:t>Book Study</a:t>
            </a:r>
          </a:p>
        </p:txBody>
      </p:sp>
    </p:spTree>
    <p:extLst>
      <p:ext uri="{BB962C8B-B14F-4D97-AF65-F5344CB8AC3E}">
        <p14:creationId xmlns:p14="http://schemas.microsoft.com/office/powerpoint/2010/main" val="464544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9F5EF35B-201C-44F0-B571-2B74F9527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0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643467" y="816722"/>
            <a:ext cx="5598957" cy="990024"/>
          </a:xfrm>
        </p:spPr>
        <p:txBody>
          <a:bodyPr>
            <a:normAutofit/>
          </a:bodyPr>
          <a:lstStyle/>
          <a:p>
            <a:pPr lvl="0" algn="ctr"/>
            <a:r>
              <a:rPr lang="en-US" sz="2400" b="1" dirty="0">
                <a:solidFill>
                  <a:schemeClr val="bg1"/>
                </a:solidFill>
              </a:rPr>
              <a:t>Group Practices at ABC</a:t>
            </a:r>
            <a:endParaRPr lang="en-US" sz="2400" dirty="0">
              <a:solidFill>
                <a:schemeClr val="bg1"/>
              </a:solidFill>
            </a:endParaRPr>
          </a:p>
        </p:txBody>
      </p:sp>
      <p:sp>
        <p:nvSpPr>
          <p:cNvPr id="2" name="Content Placeholder 1">
            <a:extLst>
              <a:ext uri="{FF2B5EF4-FFF2-40B4-BE49-F238E27FC236}">
                <a16:creationId xmlns:a16="http://schemas.microsoft.com/office/drawing/2014/main" id="{A85B05B5-4EC4-41B6-8788-F9249455BC08}"/>
              </a:ext>
            </a:extLst>
          </p:cNvPr>
          <p:cNvSpPr>
            <a:spLocks noGrp="1"/>
          </p:cNvSpPr>
          <p:nvPr>
            <p:ph idx="1"/>
          </p:nvPr>
        </p:nvSpPr>
        <p:spPr>
          <a:xfrm>
            <a:off x="643467" y="2011680"/>
            <a:ext cx="5598957" cy="4206240"/>
          </a:xfrm>
        </p:spPr>
        <p:txBody>
          <a:bodyPr>
            <a:normAutofit/>
          </a:bodyPr>
          <a:lstStyle/>
          <a:p>
            <a:pPr>
              <a:buClr>
                <a:schemeClr val="bg1"/>
              </a:buClr>
            </a:pPr>
            <a:r>
              <a:rPr lang="en-US" sz="3600" u="sng" dirty="0">
                <a:solidFill>
                  <a:schemeClr val="bg1"/>
                </a:solidFill>
              </a:rPr>
              <a:t>Sermon Review</a:t>
            </a:r>
          </a:p>
          <a:p>
            <a:pPr marL="1428750" lvl="3" indent="-742950">
              <a:buClr>
                <a:schemeClr val="bg1"/>
              </a:buClr>
              <a:buFont typeface="+mj-lt"/>
              <a:buAutoNum type="arabicPeriod"/>
            </a:pPr>
            <a:r>
              <a:rPr lang="en-US" sz="3600" dirty="0">
                <a:solidFill>
                  <a:schemeClr val="bg1"/>
                </a:solidFill>
              </a:rPr>
              <a:t>Review a sermon preached at ABC. </a:t>
            </a:r>
          </a:p>
          <a:p>
            <a:pPr marL="1428750" lvl="3" indent="-742950">
              <a:buFont typeface="+mj-lt"/>
              <a:buAutoNum type="arabicPeriod"/>
            </a:pPr>
            <a:endParaRPr lang="en-US" sz="3600" dirty="0">
              <a:solidFill>
                <a:schemeClr val="bg1"/>
              </a:solidFill>
            </a:endParaRPr>
          </a:p>
          <a:p>
            <a:pPr marL="1428750" lvl="3" indent="-742950">
              <a:buClr>
                <a:schemeClr val="bg1"/>
              </a:buClr>
              <a:buFont typeface="+mj-lt"/>
              <a:buAutoNum type="arabicPeriod"/>
            </a:pPr>
            <a:r>
              <a:rPr lang="en-US" sz="3600" dirty="0">
                <a:solidFill>
                  <a:schemeClr val="bg1"/>
                </a:solidFill>
              </a:rPr>
              <a:t>Seek to further apply the sermon to everyday life.</a:t>
            </a:r>
          </a:p>
        </p:txBody>
      </p:sp>
      <p:sp>
        <p:nvSpPr>
          <p:cNvPr id="40" name="Rectangle 39">
            <a:extLst>
              <a:ext uri="{FF2B5EF4-FFF2-40B4-BE49-F238E27FC236}">
                <a16:creationId xmlns:a16="http://schemas.microsoft.com/office/drawing/2014/main" id="{4BF33555-1B12-49B5-BADE-CEAB32216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1186" y="0"/>
            <a:ext cx="53008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0" descr="Open Book">
            <a:extLst>
              <a:ext uri="{FF2B5EF4-FFF2-40B4-BE49-F238E27FC236}">
                <a16:creationId xmlns:a16="http://schemas.microsoft.com/office/drawing/2014/main" id="{3CAC6BE6-0AB4-442C-B3F3-04E204B223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4654" y="1508688"/>
            <a:ext cx="4013879" cy="4013879"/>
          </a:xfrm>
          <a:prstGeom prst="rect">
            <a:avLst/>
          </a:prstGeom>
        </p:spPr>
      </p:pic>
    </p:spTree>
    <p:extLst>
      <p:ext uri="{BB962C8B-B14F-4D97-AF65-F5344CB8AC3E}">
        <p14:creationId xmlns:p14="http://schemas.microsoft.com/office/powerpoint/2010/main" val="1856722752"/>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Group Practices at ABC</a:t>
            </a:r>
            <a:endParaRPr lang="en-US" dirty="0"/>
          </a:p>
        </p:txBody>
      </p:sp>
      <p:pic>
        <p:nvPicPr>
          <p:cNvPr id="33" name="Graphic 30" descr="Open Book">
            <a:extLst>
              <a:ext uri="{FF2B5EF4-FFF2-40B4-BE49-F238E27FC236}">
                <a16:creationId xmlns:a16="http://schemas.microsoft.com/office/drawing/2014/main" id="{3CAC6BE6-0AB4-442C-B3F3-04E204B223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1486" y="2483632"/>
            <a:ext cx="3045384" cy="3045384"/>
          </a:xfrm>
          <a:prstGeom prst="rect">
            <a:avLst/>
          </a:prstGeom>
        </p:spPr>
      </p:pic>
      <p:sp>
        <p:nvSpPr>
          <p:cNvPr id="2" name="Content Placeholder 1">
            <a:extLst>
              <a:ext uri="{FF2B5EF4-FFF2-40B4-BE49-F238E27FC236}">
                <a16:creationId xmlns:a16="http://schemas.microsoft.com/office/drawing/2014/main" id="{A85B05B5-4EC4-41B6-8788-F9249455BC08}"/>
              </a:ext>
            </a:extLst>
          </p:cNvPr>
          <p:cNvSpPr>
            <a:spLocks noGrp="1"/>
          </p:cNvSpPr>
          <p:nvPr>
            <p:ph idx="1"/>
          </p:nvPr>
        </p:nvSpPr>
        <p:spPr>
          <a:xfrm>
            <a:off x="4772025" y="2011680"/>
            <a:ext cx="6524625" cy="4206240"/>
          </a:xfrm>
        </p:spPr>
        <p:txBody>
          <a:bodyPr>
            <a:normAutofit fontScale="92500"/>
          </a:bodyPr>
          <a:lstStyle/>
          <a:p>
            <a:r>
              <a:rPr lang="en-US" sz="4000" u="sng" dirty="0"/>
              <a:t>Independent Bible Study</a:t>
            </a:r>
          </a:p>
          <a:p>
            <a:pPr marL="228600" lvl="1" indent="0">
              <a:buNone/>
            </a:pPr>
            <a:endParaRPr lang="en-US" sz="4000" dirty="0"/>
          </a:p>
          <a:p>
            <a:pPr lvl="1"/>
            <a:r>
              <a:rPr lang="en-US" sz="4000" dirty="0"/>
              <a:t>A group will mainly focus on:</a:t>
            </a:r>
          </a:p>
          <a:p>
            <a:pPr marL="457200" lvl="2" indent="0">
              <a:buNone/>
            </a:pPr>
            <a:endParaRPr lang="en-US" sz="3600" dirty="0"/>
          </a:p>
          <a:p>
            <a:pPr lvl="4"/>
            <a:r>
              <a:rPr lang="en-US" sz="4000" dirty="0"/>
              <a:t>Observation</a:t>
            </a:r>
          </a:p>
          <a:p>
            <a:pPr lvl="4"/>
            <a:r>
              <a:rPr lang="en-US" sz="4000" dirty="0"/>
              <a:t>Interpretation</a:t>
            </a:r>
          </a:p>
          <a:p>
            <a:pPr lvl="4"/>
            <a:r>
              <a:rPr lang="en-US" sz="4000" dirty="0"/>
              <a:t>Application </a:t>
            </a:r>
          </a:p>
        </p:txBody>
      </p:sp>
    </p:spTree>
    <p:extLst>
      <p:ext uri="{BB962C8B-B14F-4D97-AF65-F5344CB8AC3E}">
        <p14:creationId xmlns:p14="http://schemas.microsoft.com/office/powerpoint/2010/main" val="2145138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Group Practices at ABC</a:t>
            </a:r>
            <a:endParaRPr lang="en-US" dirty="0"/>
          </a:p>
        </p:txBody>
      </p:sp>
      <p:pic>
        <p:nvPicPr>
          <p:cNvPr id="33" name="Graphic 30" descr="Open Book">
            <a:extLst>
              <a:ext uri="{FF2B5EF4-FFF2-40B4-BE49-F238E27FC236}">
                <a16:creationId xmlns:a16="http://schemas.microsoft.com/office/drawing/2014/main" id="{3CAC6BE6-0AB4-442C-B3F3-04E204B223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1486" y="2483632"/>
            <a:ext cx="3045384" cy="3045384"/>
          </a:xfrm>
          <a:prstGeom prst="rect">
            <a:avLst/>
          </a:prstGeom>
        </p:spPr>
      </p:pic>
      <p:sp>
        <p:nvSpPr>
          <p:cNvPr id="2" name="Content Placeholder 1">
            <a:extLst>
              <a:ext uri="{FF2B5EF4-FFF2-40B4-BE49-F238E27FC236}">
                <a16:creationId xmlns:a16="http://schemas.microsoft.com/office/drawing/2014/main" id="{A85B05B5-4EC4-41B6-8788-F9249455BC08}"/>
              </a:ext>
            </a:extLst>
          </p:cNvPr>
          <p:cNvSpPr>
            <a:spLocks noGrp="1"/>
          </p:cNvSpPr>
          <p:nvPr>
            <p:ph idx="1"/>
          </p:nvPr>
        </p:nvSpPr>
        <p:spPr>
          <a:xfrm>
            <a:off x="4772025" y="2011680"/>
            <a:ext cx="6524625" cy="4206240"/>
          </a:xfrm>
        </p:spPr>
        <p:txBody>
          <a:bodyPr>
            <a:normAutofit/>
          </a:bodyPr>
          <a:lstStyle/>
          <a:p>
            <a:r>
              <a:rPr lang="en-US" sz="4000" u="sng" dirty="0"/>
              <a:t>Guided Bible Study</a:t>
            </a:r>
          </a:p>
          <a:p>
            <a:pPr marL="228600" lvl="1" indent="0">
              <a:buNone/>
            </a:pPr>
            <a:endParaRPr lang="en-US" sz="4000" dirty="0"/>
          </a:p>
          <a:p>
            <a:pPr lvl="1"/>
            <a:r>
              <a:rPr lang="en-US" sz="4000" dirty="0"/>
              <a:t>Uses a published guide to study a </a:t>
            </a:r>
          </a:p>
          <a:p>
            <a:pPr marL="457200" lvl="2" indent="0">
              <a:buNone/>
            </a:pPr>
            <a:endParaRPr lang="en-US" sz="1100" dirty="0"/>
          </a:p>
          <a:p>
            <a:pPr lvl="4"/>
            <a:r>
              <a:rPr lang="en-US" sz="4000" dirty="0"/>
              <a:t>Text of Scripture</a:t>
            </a:r>
          </a:p>
          <a:p>
            <a:pPr lvl="4"/>
            <a:r>
              <a:rPr lang="en-US" sz="4000" dirty="0"/>
              <a:t>Topic in Scripture</a:t>
            </a:r>
          </a:p>
          <a:p>
            <a:pPr marL="914400" lvl="4" indent="0">
              <a:buNone/>
            </a:pPr>
            <a:endParaRPr lang="en-US" sz="4000" dirty="0"/>
          </a:p>
        </p:txBody>
      </p:sp>
    </p:spTree>
    <p:extLst>
      <p:ext uri="{BB962C8B-B14F-4D97-AF65-F5344CB8AC3E}">
        <p14:creationId xmlns:p14="http://schemas.microsoft.com/office/powerpoint/2010/main" val="3312674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Group Practices at ABC</a:t>
            </a:r>
            <a:endParaRPr lang="en-US" dirty="0"/>
          </a:p>
        </p:txBody>
      </p:sp>
      <p:pic>
        <p:nvPicPr>
          <p:cNvPr id="33" name="Graphic 30" descr="Open Book">
            <a:extLst>
              <a:ext uri="{FF2B5EF4-FFF2-40B4-BE49-F238E27FC236}">
                <a16:creationId xmlns:a16="http://schemas.microsoft.com/office/drawing/2014/main" id="{3CAC6BE6-0AB4-442C-B3F3-04E204B223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1486" y="2483632"/>
            <a:ext cx="3045384" cy="3045384"/>
          </a:xfrm>
          <a:prstGeom prst="rect">
            <a:avLst/>
          </a:prstGeom>
        </p:spPr>
      </p:pic>
      <p:sp>
        <p:nvSpPr>
          <p:cNvPr id="2" name="Content Placeholder 1">
            <a:extLst>
              <a:ext uri="{FF2B5EF4-FFF2-40B4-BE49-F238E27FC236}">
                <a16:creationId xmlns:a16="http://schemas.microsoft.com/office/drawing/2014/main" id="{A85B05B5-4EC4-41B6-8788-F9249455BC08}"/>
              </a:ext>
            </a:extLst>
          </p:cNvPr>
          <p:cNvSpPr>
            <a:spLocks noGrp="1"/>
          </p:cNvSpPr>
          <p:nvPr>
            <p:ph idx="1"/>
          </p:nvPr>
        </p:nvSpPr>
        <p:spPr>
          <a:xfrm>
            <a:off x="4772025" y="2011680"/>
            <a:ext cx="6524625" cy="4206240"/>
          </a:xfrm>
        </p:spPr>
        <p:txBody>
          <a:bodyPr>
            <a:normAutofit/>
          </a:bodyPr>
          <a:lstStyle/>
          <a:p>
            <a:r>
              <a:rPr lang="en-US" sz="4000" u="sng" dirty="0"/>
              <a:t>Book Study</a:t>
            </a:r>
          </a:p>
          <a:p>
            <a:pPr marL="228600" lvl="1" indent="0">
              <a:buNone/>
            </a:pPr>
            <a:endParaRPr lang="en-US" sz="4000" dirty="0"/>
          </a:p>
          <a:p>
            <a:pPr lvl="1"/>
            <a:r>
              <a:rPr lang="en-US" sz="4000" dirty="0"/>
              <a:t>Use a Christian book to:</a:t>
            </a:r>
          </a:p>
          <a:p>
            <a:pPr lvl="4"/>
            <a:r>
              <a:rPr lang="en-US" sz="3600" dirty="0"/>
              <a:t>Generate discussion </a:t>
            </a:r>
          </a:p>
          <a:p>
            <a:pPr lvl="4"/>
            <a:r>
              <a:rPr lang="en-US" sz="3600" dirty="0"/>
              <a:t>Generate application</a:t>
            </a:r>
          </a:p>
        </p:txBody>
      </p:sp>
    </p:spTree>
    <p:extLst>
      <p:ext uri="{BB962C8B-B14F-4D97-AF65-F5344CB8AC3E}">
        <p14:creationId xmlns:p14="http://schemas.microsoft.com/office/powerpoint/2010/main" val="2041348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Group Practices at ABC</a:t>
            </a:r>
            <a:endParaRPr lang="en-US" dirty="0"/>
          </a:p>
        </p:txBody>
      </p:sp>
      <p:pic>
        <p:nvPicPr>
          <p:cNvPr id="33" name="Graphic 30" descr="Cycle with people">
            <a:extLst>
              <a:ext uri="{FF2B5EF4-FFF2-40B4-BE49-F238E27FC236}">
                <a16:creationId xmlns:a16="http://schemas.microsoft.com/office/drawing/2014/main" id="{3CAC6BE6-0AB4-442C-B3F3-04E204B223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87361" y="2492021"/>
            <a:ext cx="3045384" cy="3045384"/>
          </a:xfrm>
          <a:prstGeom prst="rect">
            <a:avLst/>
          </a:prstGeom>
        </p:spPr>
      </p:pic>
      <p:sp>
        <p:nvSpPr>
          <p:cNvPr id="2" name="Content Placeholder 1">
            <a:extLst>
              <a:ext uri="{FF2B5EF4-FFF2-40B4-BE49-F238E27FC236}">
                <a16:creationId xmlns:a16="http://schemas.microsoft.com/office/drawing/2014/main" id="{A85B05B5-4EC4-41B6-8788-F9249455BC08}"/>
              </a:ext>
            </a:extLst>
          </p:cNvPr>
          <p:cNvSpPr>
            <a:spLocks noGrp="1"/>
          </p:cNvSpPr>
          <p:nvPr>
            <p:ph idx="1"/>
          </p:nvPr>
        </p:nvSpPr>
        <p:spPr>
          <a:xfrm>
            <a:off x="3003259" y="2011680"/>
            <a:ext cx="8293392" cy="4562144"/>
          </a:xfrm>
        </p:spPr>
        <p:txBody>
          <a:bodyPr>
            <a:normAutofit/>
          </a:bodyPr>
          <a:lstStyle/>
          <a:p>
            <a:pPr marL="0" indent="0">
              <a:buNone/>
            </a:pPr>
            <a:r>
              <a:rPr lang="en-US" sz="4000" u="sng" dirty="0"/>
              <a:t>Discussion Tips</a:t>
            </a:r>
          </a:p>
          <a:p>
            <a:r>
              <a:rPr lang="en-US" sz="2400" dirty="0"/>
              <a:t>Ask good questions</a:t>
            </a:r>
          </a:p>
          <a:p>
            <a:r>
              <a:rPr lang="en-US" sz="2400" dirty="0"/>
              <a:t>Guide the group to useful and biblical answers</a:t>
            </a:r>
          </a:p>
          <a:p>
            <a:r>
              <a:rPr lang="en-US" sz="2400" dirty="0"/>
              <a:t>Keep the discussion biblically focused</a:t>
            </a:r>
          </a:p>
          <a:p>
            <a:r>
              <a:rPr lang="en-US" sz="2400" dirty="0"/>
              <a:t>Frame the discussion</a:t>
            </a:r>
          </a:p>
          <a:p>
            <a:r>
              <a:rPr lang="en-US" sz="2400" dirty="0"/>
              <a:t>Sit facing one another</a:t>
            </a:r>
          </a:p>
          <a:p>
            <a:r>
              <a:rPr lang="en-US" sz="2400" dirty="0"/>
              <a:t>Invite outsiders in</a:t>
            </a:r>
          </a:p>
          <a:p>
            <a:r>
              <a:rPr lang="en-US" sz="2400" dirty="0"/>
              <a:t>“I don’t know”</a:t>
            </a:r>
          </a:p>
          <a:p>
            <a:pPr marL="228600" lvl="1" indent="0">
              <a:buNone/>
            </a:pPr>
            <a:endParaRPr lang="en-US" sz="4000" dirty="0"/>
          </a:p>
        </p:txBody>
      </p:sp>
    </p:spTree>
    <p:extLst>
      <p:ext uri="{BB962C8B-B14F-4D97-AF65-F5344CB8AC3E}">
        <p14:creationId xmlns:p14="http://schemas.microsoft.com/office/powerpoint/2010/main" val="60530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Group Practices at ABC</a:t>
            </a:r>
            <a:endParaRPr lang="en-US" dirty="0"/>
          </a:p>
        </p:txBody>
      </p:sp>
      <p:pic>
        <p:nvPicPr>
          <p:cNvPr id="33" name="Graphic 30" descr="Cycle with people">
            <a:extLst>
              <a:ext uri="{FF2B5EF4-FFF2-40B4-BE49-F238E27FC236}">
                <a16:creationId xmlns:a16="http://schemas.microsoft.com/office/drawing/2014/main" id="{3CAC6BE6-0AB4-442C-B3F3-04E204B223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87361" y="2492021"/>
            <a:ext cx="3045384" cy="3045384"/>
          </a:xfrm>
          <a:prstGeom prst="rect">
            <a:avLst/>
          </a:prstGeom>
        </p:spPr>
      </p:pic>
      <p:sp>
        <p:nvSpPr>
          <p:cNvPr id="2" name="Content Placeholder 1">
            <a:extLst>
              <a:ext uri="{FF2B5EF4-FFF2-40B4-BE49-F238E27FC236}">
                <a16:creationId xmlns:a16="http://schemas.microsoft.com/office/drawing/2014/main" id="{A85B05B5-4EC4-41B6-8788-F9249455BC08}"/>
              </a:ext>
            </a:extLst>
          </p:cNvPr>
          <p:cNvSpPr>
            <a:spLocks noGrp="1"/>
          </p:cNvSpPr>
          <p:nvPr>
            <p:ph idx="1"/>
          </p:nvPr>
        </p:nvSpPr>
        <p:spPr>
          <a:xfrm>
            <a:off x="3003259" y="2011680"/>
            <a:ext cx="8293392" cy="4562144"/>
          </a:xfrm>
        </p:spPr>
        <p:txBody>
          <a:bodyPr>
            <a:normAutofit/>
          </a:bodyPr>
          <a:lstStyle/>
          <a:p>
            <a:pPr marL="0" indent="0">
              <a:buNone/>
            </a:pPr>
            <a:r>
              <a:rPr lang="en-US" sz="4000" u="sng" dirty="0"/>
              <a:t>Discussion Tips</a:t>
            </a:r>
          </a:p>
          <a:p>
            <a:r>
              <a:rPr lang="en-US" sz="2400" dirty="0"/>
              <a:t>Don’t allow discussions to be dominated by one person</a:t>
            </a:r>
          </a:p>
          <a:p>
            <a:r>
              <a:rPr lang="en-US" sz="2400" dirty="0"/>
              <a:t>Leave quiet people alone?</a:t>
            </a:r>
          </a:p>
          <a:p>
            <a:r>
              <a:rPr lang="en-US" sz="2400" dirty="0"/>
              <a:t>Ask open ended questions </a:t>
            </a:r>
          </a:p>
          <a:p>
            <a:r>
              <a:rPr lang="en-US" sz="2400" dirty="0"/>
              <a:t>Pursue clarification</a:t>
            </a:r>
          </a:p>
          <a:p>
            <a:r>
              <a:rPr lang="en-US" sz="2400" dirty="0"/>
              <a:t>Refocus the conversation when necessary</a:t>
            </a:r>
          </a:p>
          <a:p>
            <a:endParaRPr lang="en-US" sz="2800" dirty="0"/>
          </a:p>
          <a:p>
            <a:pPr marL="228600" lvl="1" indent="0">
              <a:buNone/>
            </a:pPr>
            <a:endParaRPr lang="en-US" sz="4000" dirty="0"/>
          </a:p>
        </p:txBody>
      </p:sp>
    </p:spTree>
    <p:extLst>
      <p:ext uri="{BB962C8B-B14F-4D97-AF65-F5344CB8AC3E}">
        <p14:creationId xmlns:p14="http://schemas.microsoft.com/office/powerpoint/2010/main" val="222569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Group Practices at ABC</a:t>
            </a:r>
            <a:endParaRPr lang="en-US" dirty="0"/>
          </a:p>
        </p:txBody>
      </p: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849086" y="1940767"/>
            <a:ext cx="6944480" cy="4749282"/>
          </a:xfrm>
        </p:spPr>
        <p:txBody>
          <a:bodyPr>
            <a:normAutofit/>
          </a:bodyPr>
          <a:lstStyle/>
          <a:p>
            <a:r>
              <a:rPr lang="en-US" sz="3700" u="sng" dirty="0"/>
              <a:t>Commune with God in Prayer:</a:t>
            </a:r>
          </a:p>
          <a:p>
            <a:pPr lvl="1"/>
            <a:r>
              <a:rPr lang="en-US" sz="2800" dirty="0"/>
              <a:t>Pray for each other</a:t>
            </a:r>
          </a:p>
          <a:p>
            <a:pPr lvl="1"/>
            <a:r>
              <a:rPr lang="en-US" sz="2800" dirty="0"/>
              <a:t>Pray through a page of the directory</a:t>
            </a:r>
          </a:p>
          <a:p>
            <a:pPr lvl="1"/>
            <a:r>
              <a:rPr lang="en-US" sz="2800" dirty="0"/>
              <a:t>Pray through A.C.T.S.</a:t>
            </a:r>
          </a:p>
          <a:p>
            <a:pPr lvl="2"/>
            <a:r>
              <a:rPr lang="en-US" dirty="0"/>
              <a:t>Adoration, Confession, Thanksgiving, Supplication</a:t>
            </a:r>
          </a:p>
          <a:p>
            <a:pPr lvl="1"/>
            <a:r>
              <a:rPr lang="en-US" sz="2800" dirty="0"/>
              <a:t>Individually, 2s and 3s, or as a whole</a:t>
            </a:r>
          </a:p>
          <a:p>
            <a:pPr lvl="1"/>
            <a:r>
              <a:rPr lang="en-US" sz="2800" dirty="0"/>
              <a:t>Pray through the Monthly Prayer Guide</a:t>
            </a:r>
          </a:p>
          <a:p>
            <a:pPr lvl="1"/>
            <a:r>
              <a:rPr lang="en-US" sz="2800" dirty="0"/>
              <a:t>Pray for conversions from </a:t>
            </a:r>
            <a:r>
              <a:rPr lang="en-US" sz="2800" dirty="0" err="1"/>
              <a:t>Alcova</a:t>
            </a:r>
            <a:r>
              <a:rPr lang="en-US" sz="2800" dirty="0"/>
              <a:t> Heights </a:t>
            </a:r>
          </a:p>
          <a:p>
            <a:pPr lvl="1"/>
            <a:r>
              <a:rPr lang="en-US" sz="2800" dirty="0"/>
              <a:t>Pray from the Bible.</a:t>
            </a:r>
          </a:p>
        </p:txBody>
      </p:sp>
      <p:pic>
        <p:nvPicPr>
          <p:cNvPr id="11" name="Graphic 8" descr="ChatSolid">
            <a:extLst>
              <a:ext uri="{FF2B5EF4-FFF2-40B4-BE49-F238E27FC236}">
                <a16:creationId xmlns:a16="http://schemas.microsoft.com/office/drawing/2014/main" id="{04351E07-668E-4D9B-BDD0-0A5E416C58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93566" y="2483632"/>
            <a:ext cx="3045384" cy="3045384"/>
          </a:xfrm>
          <a:prstGeom prst="rect">
            <a:avLst/>
          </a:prstGeom>
        </p:spPr>
      </p:pic>
    </p:spTree>
    <p:extLst>
      <p:ext uri="{BB962C8B-B14F-4D97-AF65-F5344CB8AC3E}">
        <p14:creationId xmlns:p14="http://schemas.microsoft.com/office/powerpoint/2010/main" val="3213745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Group Practices at ABC</a:t>
            </a:r>
            <a:endParaRPr lang="en-US" dirty="0"/>
          </a:p>
        </p:txBody>
      </p: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849086" y="1940767"/>
            <a:ext cx="6944480" cy="4749282"/>
          </a:xfrm>
        </p:spPr>
        <p:txBody>
          <a:bodyPr>
            <a:normAutofit/>
          </a:bodyPr>
          <a:lstStyle/>
          <a:p>
            <a:pPr marL="0" indent="0">
              <a:buNone/>
            </a:pPr>
            <a:r>
              <a:rPr lang="en-US" sz="3700" u="sng" dirty="0"/>
              <a:t>Commune with God in Prayer:</a:t>
            </a:r>
          </a:p>
          <a:p>
            <a:pPr lvl="1"/>
            <a:r>
              <a:rPr lang="en-US" sz="2800" dirty="0"/>
              <a:t>Be on guard against:</a:t>
            </a:r>
          </a:p>
          <a:p>
            <a:pPr lvl="2"/>
            <a:r>
              <a:rPr lang="en-US" sz="2600" dirty="0"/>
              <a:t>Gossip </a:t>
            </a:r>
          </a:p>
          <a:p>
            <a:pPr lvl="2"/>
            <a:r>
              <a:rPr lang="en-US" sz="2600" dirty="0"/>
              <a:t>Grumbling</a:t>
            </a:r>
          </a:p>
          <a:p>
            <a:pPr marL="457200" lvl="2" indent="0">
              <a:buNone/>
            </a:pPr>
            <a:endParaRPr lang="en-US" sz="2600" dirty="0"/>
          </a:p>
          <a:p>
            <a:pPr lvl="1"/>
            <a:r>
              <a:rPr lang="en-US" sz="2800" dirty="0"/>
              <a:t>Encourage pastoral care in instances of:</a:t>
            </a:r>
          </a:p>
          <a:p>
            <a:pPr lvl="2"/>
            <a:r>
              <a:rPr lang="en-US" sz="2600" dirty="0"/>
              <a:t>Deep hurt and wounding</a:t>
            </a:r>
          </a:p>
          <a:p>
            <a:pPr lvl="2"/>
            <a:r>
              <a:rPr lang="en-US" sz="2600" dirty="0"/>
              <a:t>Ongoing sin and struggle</a:t>
            </a:r>
          </a:p>
        </p:txBody>
      </p:sp>
      <p:pic>
        <p:nvPicPr>
          <p:cNvPr id="11" name="Graphic 8" descr="ChatSolid">
            <a:extLst>
              <a:ext uri="{FF2B5EF4-FFF2-40B4-BE49-F238E27FC236}">
                <a16:creationId xmlns:a16="http://schemas.microsoft.com/office/drawing/2014/main" id="{04351E07-668E-4D9B-BDD0-0A5E416C58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93566" y="2483632"/>
            <a:ext cx="3045384" cy="3045384"/>
          </a:xfrm>
          <a:prstGeom prst="rect">
            <a:avLst/>
          </a:prstGeom>
        </p:spPr>
      </p:pic>
    </p:spTree>
    <p:extLst>
      <p:ext uri="{BB962C8B-B14F-4D97-AF65-F5344CB8AC3E}">
        <p14:creationId xmlns:p14="http://schemas.microsoft.com/office/powerpoint/2010/main" val="1642225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Group Practices at ABC</a:t>
            </a:r>
            <a:endParaRPr lang="en-US" dirty="0"/>
          </a:p>
        </p:txBody>
      </p:sp>
      <p:pic>
        <p:nvPicPr>
          <p:cNvPr id="11" name="Graphic 8" descr="ChatSolid">
            <a:extLst>
              <a:ext uri="{FF2B5EF4-FFF2-40B4-BE49-F238E27FC236}">
                <a16:creationId xmlns:a16="http://schemas.microsoft.com/office/drawing/2014/main" id="{04351E07-668E-4D9B-BDD0-0A5E416C58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8425" y="2828338"/>
            <a:ext cx="2644694" cy="2644694"/>
          </a:xfrm>
          <a:prstGeom prst="rect">
            <a:avLst/>
          </a:prstGeom>
        </p:spPr>
      </p:pic>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3088434" y="2011680"/>
            <a:ext cx="8976048" cy="4631716"/>
          </a:xfrm>
        </p:spPr>
        <p:txBody>
          <a:bodyPr>
            <a:normAutofit/>
          </a:bodyPr>
          <a:lstStyle/>
          <a:p>
            <a:pPr marL="0" indent="0">
              <a:buNone/>
            </a:pPr>
            <a:r>
              <a:rPr lang="en-US" sz="2600" dirty="0"/>
              <a:t>“The gospel, God’s free gift of grace in Jesus, only works when we realize we don’t have it all together. The same is true for prayer. The very thing we are allergic to—our helplessness—is what makes prayer work. It works because we </a:t>
            </a:r>
            <a:r>
              <a:rPr lang="en-US" sz="2600" i="1" dirty="0"/>
              <a:t>are </a:t>
            </a:r>
            <a:r>
              <a:rPr lang="en-US" sz="2600" dirty="0"/>
              <a:t>helpless. We can’t do life on our own. Prayer mirrors the gospel. In the gospel, the Father takes us as we are because of Jesus and gives us his gift of salvation. In prayer, the Father receives us as we are because of Jesus and gives us his gift of help. We look at the inadequacy of our praying and give up, thinking something is wrong with us. God looks as the adequacy of his Son and delights in our sloppy, meandering prayers.”  </a:t>
            </a:r>
          </a:p>
          <a:p>
            <a:pPr marL="0" indent="0">
              <a:buNone/>
            </a:pPr>
            <a:r>
              <a:rPr lang="en-US" sz="2000" dirty="0"/>
              <a:t>Paul Miller, </a:t>
            </a:r>
            <a:r>
              <a:rPr lang="en-US" sz="2000" i="1" dirty="0"/>
              <a:t>A Praying Life</a:t>
            </a:r>
            <a:r>
              <a:rPr lang="en-US" sz="2000" dirty="0"/>
              <a:t>, (Colorado Springs, CO: NavPress, 2009), 55</a:t>
            </a:r>
          </a:p>
        </p:txBody>
      </p:sp>
    </p:spTree>
    <p:extLst>
      <p:ext uri="{BB962C8B-B14F-4D97-AF65-F5344CB8AC3E}">
        <p14:creationId xmlns:p14="http://schemas.microsoft.com/office/powerpoint/2010/main" val="3055292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Group Practices at ABC</a:t>
            </a:r>
            <a:endParaRPr lang="en-US" dirty="0"/>
          </a:p>
        </p:txBody>
      </p: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849086" y="1940767"/>
            <a:ext cx="6944480" cy="4749282"/>
          </a:xfrm>
        </p:spPr>
        <p:txBody>
          <a:bodyPr>
            <a:normAutofit/>
          </a:bodyPr>
          <a:lstStyle/>
          <a:p>
            <a:r>
              <a:rPr lang="en-US" sz="3700" u="sng" dirty="0"/>
              <a:t>Commune with God in Prayer:</a:t>
            </a:r>
          </a:p>
          <a:p>
            <a:pPr lvl="1"/>
            <a:endParaRPr lang="en-US" sz="2800" dirty="0"/>
          </a:p>
          <a:p>
            <a:pPr lvl="1"/>
            <a:r>
              <a:rPr lang="en-US" sz="2800" dirty="0"/>
              <a:t>Pray from the Bible</a:t>
            </a:r>
          </a:p>
          <a:p>
            <a:pPr lvl="1"/>
            <a:r>
              <a:rPr lang="en-US" sz="2800" dirty="0"/>
              <a:t>Remember that prayer honors God</a:t>
            </a:r>
          </a:p>
          <a:p>
            <a:pPr lvl="1"/>
            <a:r>
              <a:rPr lang="en-US" sz="2800" dirty="0"/>
              <a:t>Pray in big and bold ways  </a:t>
            </a:r>
          </a:p>
          <a:p>
            <a:pPr lvl="1"/>
            <a:r>
              <a:rPr lang="en-US" sz="2800" dirty="0"/>
              <a:t>Pray faithfully</a:t>
            </a:r>
          </a:p>
          <a:p>
            <a:pPr lvl="1"/>
            <a:r>
              <a:rPr lang="en-US" sz="2800" dirty="0"/>
              <a:t>Pray regularly</a:t>
            </a:r>
            <a:r>
              <a:rPr lang="en-US" dirty="0"/>
              <a:t>  </a:t>
            </a:r>
            <a:endParaRPr lang="en-US" sz="2800" dirty="0"/>
          </a:p>
        </p:txBody>
      </p:sp>
      <p:pic>
        <p:nvPicPr>
          <p:cNvPr id="11" name="Graphic 8" descr="ChatSolid">
            <a:extLst>
              <a:ext uri="{FF2B5EF4-FFF2-40B4-BE49-F238E27FC236}">
                <a16:creationId xmlns:a16="http://schemas.microsoft.com/office/drawing/2014/main" id="{04351E07-668E-4D9B-BDD0-0A5E416C58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93566" y="2483632"/>
            <a:ext cx="3045384" cy="3045384"/>
          </a:xfrm>
          <a:prstGeom prst="rect">
            <a:avLst/>
          </a:prstGeom>
        </p:spPr>
      </p:pic>
    </p:spTree>
    <p:extLst>
      <p:ext uri="{BB962C8B-B14F-4D97-AF65-F5344CB8AC3E}">
        <p14:creationId xmlns:p14="http://schemas.microsoft.com/office/powerpoint/2010/main" val="2640896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p:txBody>
          <a:bodyPr/>
          <a:lstStyle/>
          <a:p>
            <a:pPr lvl="0"/>
            <a:r>
              <a:rPr lang="en-US" b="1" dirty="0"/>
              <a:t>Group Practices at ABC</a:t>
            </a:r>
            <a:endParaRPr lang="en-US" dirty="0"/>
          </a:p>
        </p:txBody>
      </p: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214225" y="1937035"/>
            <a:ext cx="3695302" cy="4206240"/>
          </a:xfrm>
        </p:spPr>
        <p:txBody>
          <a:bodyPr/>
          <a:lstStyle/>
          <a:p>
            <a:r>
              <a:rPr lang="en-US" u="sng" dirty="0"/>
              <a:t>Care for Members</a:t>
            </a:r>
          </a:p>
          <a:p>
            <a:pPr lvl="1"/>
            <a:r>
              <a:rPr lang="en-US" dirty="0"/>
              <a:t>Attendance</a:t>
            </a:r>
          </a:p>
          <a:p>
            <a:pPr lvl="2"/>
            <a:r>
              <a:rPr lang="en-US" sz="2000" dirty="0"/>
              <a:t>Take it</a:t>
            </a:r>
          </a:p>
          <a:p>
            <a:pPr lvl="2"/>
            <a:r>
              <a:rPr lang="en-US" sz="2000" dirty="0"/>
              <a:t>Encourage it</a:t>
            </a:r>
          </a:p>
          <a:p>
            <a:pPr lvl="2"/>
            <a:r>
              <a:rPr lang="en-US" sz="2000" dirty="0"/>
              <a:t>Don’t be legalistic about it</a:t>
            </a:r>
          </a:p>
          <a:p>
            <a:pPr lvl="2"/>
            <a:endParaRPr lang="en-US" dirty="0"/>
          </a:p>
        </p:txBody>
      </p:sp>
      <p:sp>
        <p:nvSpPr>
          <p:cNvPr id="6" name="Oval 5">
            <a:extLst>
              <a:ext uri="{FF2B5EF4-FFF2-40B4-BE49-F238E27FC236}">
                <a16:creationId xmlns:a16="http://schemas.microsoft.com/office/drawing/2014/main" id="{6A6F793A-1542-4F67-9C33-FDB997663F6D}"/>
              </a:ext>
            </a:extLst>
          </p:cNvPr>
          <p:cNvSpPr/>
          <p:nvPr/>
        </p:nvSpPr>
        <p:spPr>
          <a:xfrm>
            <a:off x="9998305" y="115048"/>
            <a:ext cx="1749937" cy="1749937"/>
          </a:xfrm>
          <a:prstGeom prst="ellipse">
            <a:avLst/>
          </a:prstGeom>
          <a:solidFill>
            <a:schemeClr val="accent1"/>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8" name="Rectangle 7" descr="Doctor">
            <a:extLst>
              <a:ext uri="{FF2B5EF4-FFF2-40B4-BE49-F238E27FC236}">
                <a16:creationId xmlns:a16="http://schemas.microsoft.com/office/drawing/2014/main" id="{C4262794-D3F0-4954-83D7-841A561178C1}"/>
              </a:ext>
            </a:extLst>
          </p:cNvPr>
          <p:cNvSpPr/>
          <p:nvPr/>
        </p:nvSpPr>
        <p:spPr>
          <a:xfrm>
            <a:off x="10371242" y="487986"/>
            <a:ext cx="1004062" cy="100406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9" name="Content Placeholder 4">
            <a:extLst>
              <a:ext uri="{FF2B5EF4-FFF2-40B4-BE49-F238E27FC236}">
                <a16:creationId xmlns:a16="http://schemas.microsoft.com/office/drawing/2014/main" id="{D5A6B991-5570-45EA-96E6-F8A86C68B1FB}"/>
              </a:ext>
            </a:extLst>
          </p:cNvPr>
          <p:cNvSpPr txBox="1">
            <a:spLocks/>
          </p:cNvSpPr>
          <p:nvPr/>
        </p:nvSpPr>
        <p:spPr>
          <a:xfrm>
            <a:off x="4599991" y="2665761"/>
            <a:ext cx="7073892" cy="3704253"/>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lvl="1"/>
            <a:r>
              <a:rPr lang="en-US" dirty="0"/>
              <a:t>Action</a:t>
            </a:r>
          </a:p>
          <a:p>
            <a:pPr lvl="2"/>
            <a:r>
              <a:rPr lang="en-US" sz="2000" dirty="0"/>
              <a:t>Showers for new moms</a:t>
            </a:r>
          </a:p>
          <a:p>
            <a:pPr lvl="2"/>
            <a:r>
              <a:rPr lang="en-US" sz="2000" dirty="0"/>
              <a:t>Helping members with household projects</a:t>
            </a:r>
          </a:p>
          <a:p>
            <a:pPr lvl="2"/>
            <a:r>
              <a:rPr lang="en-US" sz="2000" dirty="0"/>
              <a:t>Calling a homebound member</a:t>
            </a:r>
          </a:p>
          <a:p>
            <a:pPr lvl="2"/>
            <a:r>
              <a:rPr lang="en-US" sz="2000" dirty="0"/>
              <a:t>Help a member move.</a:t>
            </a:r>
          </a:p>
          <a:p>
            <a:pPr lvl="2"/>
            <a:r>
              <a:rPr lang="en-US" sz="2000" dirty="0"/>
              <a:t>Care for the sick or injured with meals, cleaning, errands, childcare, or simply a visit.</a:t>
            </a:r>
          </a:p>
          <a:p>
            <a:pPr lvl="2"/>
            <a:r>
              <a:rPr lang="en-US" sz="2000" dirty="0"/>
              <a:t>Provide meals and support for a family during a time of grief.</a:t>
            </a:r>
          </a:p>
          <a:p>
            <a:pPr lvl="2"/>
            <a:r>
              <a:rPr lang="en-US" sz="2000" dirty="0"/>
              <a:t>Help an elderly member with basic chores. </a:t>
            </a:r>
          </a:p>
          <a:p>
            <a:pPr lvl="2"/>
            <a:endParaRPr lang="en-US" dirty="0"/>
          </a:p>
        </p:txBody>
      </p:sp>
    </p:spTree>
    <p:extLst>
      <p:ext uri="{BB962C8B-B14F-4D97-AF65-F5344CB8AC3E}">
        <p14:creationId xmlns:p14="http://schemas.microsoft.com/office/powerpoint/2010/main" val="2293103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p:txBody>
          <a:bodyPr/>
          <a:lstStyle/>
          <a:p>
            <a:pPr lvl="0"/>
            <a:r>
              <a:rPr lang="en-US" b="1" dirty="0"/>
              <a:t>Group Practices at ABC</a:t>
            </a:r>
            <a:endParaRPr lang="en-US" dirty="0"/>
          </a:p>
        </p:txBody>
      </p: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214224" y="1937035"/>
            <a:ext cx="11728959" cy="4206240"/>
          </a:xfrm>
        </p:spPr>
        <p:txBody>
          <a:bodyPr>
            <a:normAutofit lnSpcReduction="10000"/>
          </a:bodyPr>
          <a:lstStyle/>
          <a:p>
            <a:r>
              <a:rPr lang="en-US" sz="3200" u="sng" dirty="0"/>
              <a:t>Care for Members</a:t>
            </a:r>
          </a:p>
          <a:p>
            <a:pPr lvl="1"/>
            <a:r>
              <a:rPr lang="en-US" sz="3200" dirty="0"/>
              <a:t>Caring for a homebound member</a:t>
            </a:r>
          </a:p>
          <a:p>
            <a:pPr lvl="2"/>
            <a:r>
              <a:rPr lang="en-US" sz="2800" dirty="0"/>
              <a:t>One assigned to each group</a:t>
            </a:r>
          </a:p>
          <a:p>
            <a:pPr lvl="2"/>
            <a:r>
              <a:rPr lang="en-US" sz="2800" dirty="0"/>
              <a:t>Count them as an honorary member</a:t>
            </a:r>
          </a:p>
          <a:p>
            <a:pPr lvl="2"/>
            <a:r>
              <a:rPr lang="en-US" sz="2800" dirty="0"/>
              <a:t>Once a month outreach</a:t>
            </a:r>
          </a:p>
          <a:p>
            <a:pPr lvl="2"/>
            <a:r>
              <a:rPr lang="en-US" sz="2800" dirty="0"/>
              <a:t>Group leader is the elders’ point of contact</a:t>
            </a:r>
          </a:p>
          <a:p>
            <a:pPr lvl="2"/>
            <a:r>
              <a:rPr lang="en-US" sz="2800" dirty="0"/>
              <a:t>Empower your group members</a:t>
            </a:r>
          </a:p>
          <a:p>
            <a:pPr lvl="2"/>
            <a:r>
              <a:rPr lang="en-US" sz="2800" dirty="0"/>
              <a:t>Lead the group to take ownership over the homebound member’s care</a:t>
            </a:r>
          </a:p>
          <a:p>
            <a:pPr lvl="2"/>
            <a:r>
              <a:rPr lang="en-US" sz="2800" dirty="0"/>
              <a:t>Please provide regular updates to the elders</a:t>
            </a:r>
          </a:p>
          <a:p>
            <a:pPr lvl="2"/>
            <a:endParaRPr lang="en-US" dirty="0"/>
          </a:p>
          <a:p>
            <a:pPr lvl="2"/>
            <a:endParaRPr lang="en-US" dirty="0"/>
          </a:p>
        </p:txBody>
      </p:sp>
      <p:sp>
        <p:nvSpPr>
          <p:cNvPr id="6" name="Oval 5">
            <a:extLst>
              <a:ext uri="{FF2B5EF4-FFF2-40B4-BE49-F238E27FC236}">
                <a16:creationId xmlns:a16="http://schemas.microsoft.com/office/drawing/2014/main" id="{6A6F793A-1542-4F67-9C33-FDB997663F6D}"/>
              </a:ext>
            </a:extLst>
          </p:cNvPr>
          <p:cNvSpPr/>
          <p:nvPr/>
        </p:nvSpPr>
        <p:spPr>
          <a:xfrm>
            <a:off x="9998305" y="115048"/>
            <a:ext cx="1749937" cy="1749937"/>
          </a:xfrm>
          <a:prstGeom prst="ellipse">
            <a:avLst/>
          </a:prstGeom>
          <a:solidFill>
            <a:srgbClr val="FFC00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8" name="Rectangle 7" descr="Doctor">
            <a:extLst>
              <a:ext uri="{FF2B5EF4-FFF2-40B4-BE49-F238E27FC236}">
                <a16:creationId xmlns:a16="http://schemas.microsoft.com/office/drawing/2014/main" id="{C4262794-D3F0-4954-83D7-841A561178C1}"/>
              </a:ext>
            </a:extLst>
          </p:cNvPr>
          <p:cNvSpPr/>
          <p:nvPr/>
        </p:nvSpPr>
        <p:spPr>
          <a:xfrm>
            <a:off x="10371242" y="487986"/>
            <a:ext cx="1004062" cy="100406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4089773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1202919" y="284176"/>
            <a:ext cx="9784080" cy="1508760"/>
          </a:xfrm>
        </p:spPr>
        <p:txBody>
          <a:bodyPr>
            <a:normAutofit/>
          </a:bodyPr>
          <a:lstStyle/>
          <a:p>
            <a:pPr lvl="0"/>
            <a:r>
              <a:rPr lang="en-US" b="1" dirty="0"/>
              <a:t>Expectations of Group Leaders</a:t>
            </a:r>
            <a:endParaRPr lang="en-US" dirty="0"/>
          </a:p>
        </p:txBody>
      </p:sp>
      <p:pic>
        <p:nvPicPr>
          <p:cNvPr id="9" name="Graphic 8" descr="Meeting">
            <a:extLst>
              <a:ext uri="{FF2B5EF4-FFF2-40B4-BE49-F238E27FC236}">
                <a16:creationId xmlns:a16="http://schemas.microsoft.com/office/drawing/2014/main" id="{81FAD6AC-A2B7-4C08-963E-5385846431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1486" y="2483632"/>
            <a:ext cx="3045384" cy="3045384"/>
          </a:xfrm>
          <a:prstGeom prst="rect">
            <a:avLst/>
          </a:prstGeom>
        </p:spPr>
      </p:pic>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4772025" y="2011680"/>
            <a:ext cx="6524625" cy="4206240"/>
          </a:xfrm>
        </p:spPr>
        <p:txBody>
          <a:bodyPr>
            <a:normAutofit/>
          </a:bodyPr>
          <a:lstStyle/>
          <a:p>
            <a:r>
              <a:rPr lang="en-US" dirty="0"/>
              <a:t>Seek to conform your life to Jesus (1 Corinthians 11:1)</a:t>
            </a:r>
          </a:p>
          <a:p>
            <a:r>
              <a:rPr lang="en-US" dirty="0"/>
              <a:t>Serve as Jesus has served (Mark 10:45)</a:t>
            </a:r>
          </a:p>
          <a:p>
            <a:r>
              <a:rPr lang="en-US" dirty="0"/>
              <a:t>Persevere in the faith (Hebrews 10:23, Galatians 6:9)</a:t>
            </a:r>
          </a:p>
          <a:p>
            <a:r>
              <a:rPr lang="en-US" dirty="0"/>
              <a:t>Remain devoted to God’s ordinary means of grace (Acts 2:42)</a:t>
            </a:r>
          </a:p>
          <a:p>
            <a:r>
              <a:rPr lang="en-US" dirty="0"/>
              <a:t>Love your fellow members (1 John 3:23)</a:t>
            </a:r>
          </a:p>
          <a:p>
            <a:endParaRPr lang="en-US" dirty="0"/>
          </a:p>
          <a:p>
            <a:endParaRPr lang="en-US" dirty="0"/>
          </a:p>
          <a:p>
            <a:endParaRPr lang="en-US" dirty="0"/>
          </a:p>
        </p:txBody>
      </p:sp>
    </p:spTree>
    <p:extLst>
      <p:ext uri="{BB962C8B-B14F-4D97-AF65-F5344CB8AC3E}">
        <p14:creationId xmlns:p14="http://schemas.microsoft.com/office/powerpoint/2010/main" val="3573728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457F22-2034-4200-B6E4-5B8372AAC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63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9DA7986-F4F5-4F92-94A3-343B2D720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6981"/>
            <a:ext cx="4686300" cy="16395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20E030-2B7A-4088-8F19-EBE7C42A9CC4}"/>
              </a:ext>
            </a:extLst>
          </p:cNvPr>
          <p:cNvSpPr>
            <a:spLocks noGrp="1"/>
          </p:cNvSpPr>
          <p:nvPr>
            <p:ph type="title"/>
          </p:nvPr>
        </p:nvSpPr>
        <p:spPr>
          <a:xfrm>
            <a:off x="634277" y="284176"/>
            <a:ext cx="3670874" cy="1508760"/>
          </a:xfrm>
        </p:spPr>
        <p:txBody>
          <a:bodyPr>
            <a:normAutofit/>
          </a:bodyPr>
          <a:lstStyle/>
          <a:p>
            <a:pPr lvl="0"/>
            <a:r>
              <a:rPr lang="en-US" b="1">
                <a:solidFill>
                  <a:schemeClr val="tx2"/>
                </a:solidFill>
              </a:rPr>
              <a:t>Questions &amp; Answers</a:t>
            </a:r>
            <a:endParaRPr lang="en-US">
              <a:solidFill>
                <a:schemeClr val="tx2"/>
              </a:solidFill>
            </a:endParaRPr>
          </a:p>
        </p:txBody>
      </p:sp>
      <p:sp>
        <p:nvSpPr>
          <p:cNvPr id="5" name="Content Placeholder 4">
            <a:extLst>
              <a:ext uri="{FF2B5EF4-FFF2-40B4-BE49-F238E27FC236}">
                <a16:creationId xmlns:a16="http://schemas.microsoft.com/office/drawing/2014/main" id="{8E7572DA-31DE-40FA-92A6-136C14342FF1}"/>
              </a:ext>
            </a:extLst>
          </p:cNvPr>
          <p:cNvSpPr>
            <a:spLocks noGrp="1"/>
          </p:cNvSpPr>
          <p:nvPr>
            <p:ph idx="1"/>
          </p:nvPr>
        </p:nvSpPr>
        <p:spPr>
          <a:xfrm>
            <a:off x="634277" y="2011680"/>
            <a:ext cx="3676678" cy="4206240"/>
          </a:xfrm>
        </p:spPr>
        <p:txBody>
          <a:bodyPr>
            <a:normAutofit/>
          </a:bodyPr>
          <a:lstStyle/>
          <a:p>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16" name="Rectangle 15">
            <a:extLst>
              <a:ext uri="{FF2B5EF4-FFF2-40B4-BE49-F238E27FC236}">
                <a16:creationId xmlns:a16="http://schemas.microsoft.com/office/drawing/2014/main" id="{428E76FD-76EE-4DE6-BBA4-EEA6E4B98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bg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object&#10;&#10;Description automatically generated">
            <a:extLst>
              <a:ext uri="{FF2B5EF4-FFF2-40B4-BE49-F238E27FC236}">
                <a16:creationId xmlns:a16="http://schemas.microsoft.com/office/drawing/2014/main" id="{C72265E6-328A-4D28-84EC-677A71A5B3AA}"/>
              </a:ext>
            </a:extLst>
          </p:cNvPr>
          <p:cNvPicPr>
            <a:picLocks noChangeAspect="1"/>
          </p:cNvPicPr>
          <p:nvPr/>
        </p:nvPicPr>
        <p:blipFill rotWithShape="1">
          <a:blip r:embed="rId2"/>
          <a:srcRect l="35328" r="3" b="3"/>
          <a:stretch/>
        </p:blipFill>
        <p:spPr>
          <a:xfrm>
            <a:off x="5981472" y="598634"/>
            <a:ext cx="4845394" cy="5619286"/>
          </a:xfrm>
          <a:prstGeom prst="rect">
            <a:avLst/>
          </a:prstGeom>
        </p:spPr>
      </p:pic>
    </p:spTree>
    <p:extLst>
      <p:ext uri="{BB962C8B-B14F-4D97-AF65-F5344CB8AC3E}">
        <p14:creationId xmlns:p14="http://schemas.microsoft.com/office/powerpoint/2010/main" val="3647615985"/>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7A7D-1086-458D-9AF8-EE1859CB36E2}"/>
              </a:ext>
            </a:extLst>
          </p:cNvPr>
          <p:cNvSpPr>
            <a:spLocks noGrp="1"/>
          </p:cNvSpPr>
          <p:nvPr>
            <p:ph type="ctrTitle"/>
          </p:nvPr>
        </p:nvSpPr>
        <p:spPr/>
        <p:txBody>
          <a:bodyPr/>
          <a:lstStyle/>
          <a:p>
            <a:r>
              <a:rPr lang="en-US" dirty="0"/>
              <a:t>Arlington Baptist Church</a:t>
            </a:r>
          </a:p>
        </p:txBody>
      </p:sp>
      <p:sp>
        <p:nvSpPr>
          <p:cNvPr id="3" name="Subtitle 2">
            <a:extLst>
              <a:ext uri="{FF2B5EF4-FFF2-40B4-BE49-F238E27FC236}">
                <a16:creationId xmlns:a16="http://schemas.microsoft.com/office/drawing/2014/main" id="{26C64DE2-6390-4BAC-A891-81B4EFCF56A3}"/>
              </a:ext>
            </a:extLst>
          </p:cNvPr>
          <p:cNvSpPr>
            <a:spLocks noGrp="1"/>
          </p:cNvSpPr>
          <p:nvPr>
            <p:ph type="subTitle" idx="1"/>
          </p:nvPr>
        </p:nvSpPr>
        <p:spPr/>
        <p:txBody>
          <a:bodyPr/>
          <a:lstStyle/>
          <a:p>
            <a:r>
              <a:rPr lang="en-US" dirty="0"/>
              <a:t>Small Group and Community Group Leaders Training</a:t>
            </a:r>
          </a:p>
        </p:txBody>
      </p:sp>
    </p:spTree>
    <p:extLst>
      <p:ext uri="{BB962C8B-B14F-4D97-AF65-F5344CB8AC3E}">
        <p14:creationId xmlns:p14="http://schemas.microsoft.com/office/powerpoint/2010/main" val="5136471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otalTime>0</TotalTime>
  <Words>1155</Words>
  <Application>Microsoft Office PowerPoint</Application>
  <PresentationFormat>Widescreen</PresentationFormat>
  <Paragraphs>162</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Corbel</vt:lpstr>
      <vt:lpstr>Wingdings</vt:lpstr>
      <vt:lpstr>Banded</vt:lpstr>
      <vt:lpstr>Arlington Baptist Church</vt:lpstr>
      <vt:lpstr>Introduction: Setting the Context</vt:lpstr>
      <vt:lpstr>Ordinary Means Ministry at ABC</vt:lpstr>
      <vt:lpstr>Ordinary Means Ministry at ABC</vt:lpstr>
      <vt:lpstr>Ordinary Means Ministry at ABC</vt:lpstr>
      <vt:lpstr>Ordinary Means Ministry at ABC</vt:lpstr>
      <vt:lpstr>Ordinary Means Ministry at ABC</vt:lpstr>
      <vt:lpstr>Locating Groups in the Life of ABC</vt:lpstr>
      <vt:lpstr>Locating Groups in the Life of ABC</vt:lpstr>
      <vt:lpstr>Goals for Groups at ABC</vt:lpstr>
      <vt:lpstr>Goals for Groups at ABC</vt:lpstr>
      <vt:lpstr>Goals for Groups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Group Practices at ABC</vt:lpstr>
      <vt:lpstr>Expectations of Group Leaders</vt:lpstr>
      <vt:lpstr>Questions &amp; Answers</vt:lpstr>
      <vt:lpstr>Arlington Baptist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Arlington Baptist Church</dc:title>
  <dc:creator>Mike Law Jr</dc:creator>
  <cp:lastModifiedBy>ABCAdmin</cp:lastModifiedBy>
  <cp:revision>1</cp:revision>
  <dcterms:created xsi:type="dcterms:W3CDTF">2019-08-16T20:24:41Z</dcterms:created>
  <dcterms:modified xsi:type="dcterms:W3CDTF">2019-09-10T02:15:21Z</dcterms:modified>
</cp:coreProperties>
</file>