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69" r:id="rId3"/>
    <p:sldId id="272" r:id="rId4"/>
    <p:sldId id="273" r:id="rId5"/>
    <p:sldId id="276" r:id="rId6"/>
    <p:sldId id="280" r:id="rId7"/>
    <p:sldId id="279" r:id="rId8"/>
    <p:sldId id="258" r:id="rId9"/>
    <p:sldId id="259" r:id="rId10"/>
    <p:sldId id="260" r:id="rId11"/>
    <p:sldId id="261" r:id="rId12"/>
    <p:sldId id="262" r:id="rId13"/>
    <p:sldId id="263" r:id="rId14"/>
    <p:sldId id="268" r:id="rId15"/>
    <p:sldId id="278" r:id="rId16"/>
    <p:sldId id="271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7342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3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7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8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8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07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1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1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4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39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38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5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1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9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77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6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1B6DD6-F32D-461C-83B7-51B9B967607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CF3127-2CF6-457D-9CEF-C503FE69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1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ipturememory.com/downloadables/andrewdavis.pdf" TargetMode="External"/><Relationship Id="rId2" Type="http://schemas.openxmlformats.org/officeDocument/2006/relationships/hyperlink" Target="https://www.mbts.edu/about/faculty/radu-gheorghita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Taking God’s Word to Heart</a:t>
            </a:r>
            <a:br>
              <a:rPr lang="en-US" dirty="0"/>
            </a:br>
            <a:r>
              <a:rPr lang="en-US" sz="2400" dirty="0"/>
              <a:t>The Spiritual Discipline of Scripture Memory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Tyler Bridges</a:t>
            </a:r>
          </a:p>
        </p:txBody>
      </p:sp>
    </p:spTree>
    <p:extLst>
      <p:ext uri="{BB962C8B-B14F-4D97-AF65-F5344CB8AC3E}">
        <p14:creationId xmlns:p14="http://schemas.microsoft.com/office/powerpoint/2010/main" val="1025591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F673-8C68-4092-BF1B-53C57EFE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B1BDB70B-F0E6-4867-818F-C582494FB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12" y="0"/>
            <a:ext cx="8351188" cy="6858000"/>
          </a:xfrm>
          <a:custGeom>
            <a:avLst/>
            <a:gdLst>
              <a:gd name="connsiteX0" fmla="*/ 7627977 w 11134917"/>
              <a:gd name="connsiteY0" fmla="*/ 0 h 6858000"/>
              <a:gd name="connsiteX1" fmla="*/ 8129873 w 11134917"/>
              <a:gd name="connsiteY1" fmla="*/ 0 h 6858000"/>
              <a:gd name="connsiteX2" fmla="*/ 11134917 w 11134917"/>
              <a:gd name="connsiteY2" fmla="*/ 0 h 6858000"/>
              <a:gd name="connsiteX3" fmla="*/ 11134917 w 11134917"/>
              <a:gd name="connsiteY3" fmla="*/ 6858000 h 6858000"/>
              <a:gd name="connsiteX4" fmla="*/ 8129873 w 11134917"/>
              <a:gd name="connsiteY4" fmla="*/ 6858000 h 6858000"/>
              <a:gd name="connsiteX5" fmla="*/ 7627977 w 11134917"/>
              <a:gd name="connsiteY5" fmla="*/ 6858000 h 6858000"/>
              <a:gd name="connsiteX6" fmla="*/ 7627977 w 11134917"/>
              <a:gd name="connsiteY6" fmla="*/ 6857419 h 6858000"/>
              <a:gd name="connsiteX7" fmla="*/ 1921931 w 11134917"/>
              <a:gd name="connsiteY7" fmla="*/ 6850814 h 6858000"/>
              <a:gd name="connsiteX8" fmla="*/ 0 w 11134917"/>
              <a:gd name="connsiteY8" fmla="*/ 5325357 h 6858000"/>
              <a:gd name="connsiteX9" fmla="*/ 838199 w 11134917"/>
              <a:gd name="connsiteY9" fmla="*/ 7331 h 6858000"/>
              <a:gd name="connsiteX10" fmla="*/ 7627977 w 11134917"/>
              <a:gd name="connsiteY10" fmla="*/ 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4917" h="6858000">
                <a:moveTo>
                  <a:pt x="7627977" y="0"/>
                </a:moveTo>
                <a:lnTo>
                  <a:pt x="8129873" y="0"/>
                </a:lnTo>
                <a:lnTo>
                  <a:pt x="11134917" y="0"/>
                </a:lnTo>
                <a:lnTo>
                  <a:pt x="11134917" y="6858000"/>
                </a:lnTo>
                <a:lnTo>
                  <a:pt x="8129873" y="6858000"/>
                </a:lnTo>
                <a:lnTo>
                  <a:pt x="7627977" y="6858000"/>
                </a:lnTo>
                <a:lnTo>
                  <a:pt x="7627977" y="6857419"/>
                </a:lnTo>
                <a:lnTo>
                  <a:pt x="1921931" y="6850814"/>
                </a:lnTo>
                <a:lnTo>
                  <a:pt x="0" y="5325357"/>
                </a:lnTo>
                <a:lnTo>
                  <a:pt x="838199" y="7331"/>
                </a:lnTo>
                <a:lnTo>
                  <a:pt x="7627977" y="5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52C707-F508-47B5-8864-8CC3EE0F0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9018" y="0"/>
            <a:ext cx="1827609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66B5DD9-1C9B-4957-AF7C-8E11C7E88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DF9D480-2CEE-4037-8C1B-638068630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BF6F7B8-E51D-495D-B944-B8E2E84C57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43BB0F7-F9F4-4CFA-9277-2B671DC70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51F18A6-D926-4462-B110-63097184F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D77B4F5-55D8-444A-9EFF-CAAA8CD69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9186" y="152400"/>
            <a:ext cx="6449993" cy="5943599"/>
          </a:xfrm>
        </p:spPr>
        <p:txBody>
          <a:bodyPr tIns="0" anchor="ctr">
            <a:normAutofit/>
          </a:bodyPr>
          <a:lstStyle/>
          <a:p>
            <a:pPr marL="0" indent="0">
              <a:buNone/>
            </a:pPr>
            <a:r>
              <a:rPr lang="en-US" sz="2800" b="1" i="1" dirty="0"/>
              <a:t>“Blessed is the man who walks not in the counsel of the ungodly, nor stands in the path of sinners, nor sits in the seat of the scornful; but his delight is in the law of the Lord, and in His law he meditates day and night. He shall be like a tree planted by the rivers of water, that brings forth its fruit in its season, whose leaf also shall not wither; and whatever he does shall prosper.” </a:t>
            </a:r>
            <a:r>
              <a:rPr lang="en-US" sz="2800" dirty="0"/>
              <a:t>(Psalm 1:1-3)</a:t>
            </a:r>
          </a:p>
        </p:txBody>
      </p:sp>
    </p:spTree>
    <p:extLst>
      <p:ext uri="{BB962C8B-B14F-4D97-AF65-F5344CB8AC3E}">
        <p14:creationId xmlns:p14="http://schemas.microsoft.com/office/powerpoint/2010/main" val="426370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F673-8C68-4092-BF1B-53C57EFE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B1BDB70B-F0E6-4867-818F-C582494FB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12" y="0"/>
            <a:ext cx="8351188" cy="6858000"/>
          </a:xfrm>
          <a:custGeom>
            <a:avLst/>
            <a:gdLst>
              <a:gd name="connsiteX0" fmla="*/ 7627977 w 11134917"/>
              <a:gd name="connsiteY0" fmla="*/ 0 h 6858000"/>
              <a:gd name="connsiteX1" fmla="*/ 8129873 w 11134917"/>
              <a:gd name="connsiteY1" fmla="*/ 0 h 6858000"/>
              <a:gd name="connsiteX2" fmla="*/ 11134917 w 11134917"/>
              <a:gd name="connsiteY2" fmla="*/ 0 h 6858000"/>
              <a:gd name="connsiteX3" fmla="*/ 11134917 w 11134917"/>
              <a:gd name="connsiteY3" fmla="*/ 6858000 h 6858000"/>
              <a:gd name="connsiteX4" fmla="*/ 8129873 w 11134917"/>
              <a:gd name="connsiteY4" fmla="*/ 6858000 h 6858000"/>
              <a:gd name="connsiteX5" fmla="*/ 7627977 w 11134917"/>
              <a:gd name="connsiteY5" fmla="*/ 6858000 h 6858000"/>
              <a:gd name="connsiteX6" fmla="*/ 7627977 w 11134917"/>
              <a:gd name="connsiteY6" fmla="*/ 6857419 h 6858000"/>
              <a:gd name="connsiteX7" fmla="*/ 1921931 w 11134917"/>
              <a:gd name="connsiteY7" fmla="*/ 6850814 h 6858000"/>
              <a:gd name="connsiteX8" fmla="*/ 0 w 11134917"/>
              <a:gd name="connsiteY8" fmla="*/ 5325357 h 6858000"/>
              <a:gd name="connsiteX9" fmla="*/ 838199 w 11134917"/>
              <a:gd name="connsiteY9" fmla="*/ 7331 h 6858000"/>
              <a:gd name="connsiteX10" fmla="*/ 7627977 w 11134917"/>
              <a:gd name="connsiteY10" fmla="*/ 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4917" h="6858000">
                <a:moveTo>
                  <a:pt x="7627977" y="0"/>
                </a:moveTo>
                <a:lnTo>
                  <a:pt x="8129873" y="0"/>
                </a:lnTo>
                <a:lnTo>
                  <a:pt x="11134917" y="0"/>
                </a:lnTo>
                <a:lnTo>
                  <a:pt x="11134917" y="6858000"/>
                </a:lnTo>
                <a:lnTo>
                  <a:pt x="8129873" y="6858000"/>
                </a:lnTo>
                <a:lnTo>
                  <a:pt x="7627977" y="6858000"/>
                </a:lnTo>
                <a:lnTo>
                  <a:pt x="7627977" y="6857419"/>
                </a:lnTo>
                <a:lnTo>
                  <a:pt x="1921931" y="6850814"/>
                </a:lnTo>
                <a:lnTo>
                  <a:pt x="0" y="5325357"/>
                </a:lnTo>
                <a:lnTo>
                  <a:pt x="838199" y="7331"/>
                </a:lnTo>
                <a:lnTo>
                  <a:pt x="7627977" y="5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52C707-F508-47B5-8864-8CC3EE0F0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9018" y="0"/>
            <a:ext cx="1827609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66B5DD9-1C9B-4957-AF7C-8E11C7E88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DF9D480-2CEE-4037-8C1B-638068630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BF6F7B8-E51D-495D-B944-B8E2E84C57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43BB0F7-F9F4-4CFA-9277-2B671DC70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51F18A6-D926-4462-B110-63097184F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D77B4F5-55D8-444A-9EFF-CAAA8CD69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BD622-0222-9EDE-E249-C2CADAF9E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4584" y="152400"/>
            <a:ext cx="7014595" cy="6095999"/>
          </a:xfrm>
        </p:spPr>
        <p:txBody>
          <a:bodyPr anchor="ctr">
            <a:normAutofit fontScale="92500"/>
          </a:bodyPr>
          <a:lstStyle/>
          <a:p>
            <a:r>
              <a:rPr lang="en-US" sz="2800" dirty="0"/>
              <a:t>Joshua 1:8:  “</a:t>
            </a:r>
            <a:r>
              <a:rPr lang="en-US" sz="2800" b="1" i="1" dirty="0"/>
              <a:t>This book of instruction must not depart from your mouth; you are to meditate on it day and night so that you may carefully observe everything written in it. For then you will prosper and succeed in whatever you do.”</a:t>
            </a:r>
          </a:p>
          <a:p>
            <a:r>
              <a:rPr lang="en-US" sz="2800" dirty="0"/>
              <a:t>Psalm 119:11: </a:t>
            </a:r>
            <a:r>
              <a:rPr lang="en-US" sz="2800" b="1" i="1" dirty="0"/>
              <a:t>“I have treasured your word in my heart so that I may not sin against you.”</a:t>
            </a:r>
          </a:p>
          <a:p>
            <a:r>
              <a:rPr lang="en-US" sz="2800" dirty="0"/>
              <a:t>Colossians 3:16: </a:t>
            </a:r>
            <a:r>
              <a:rPr lang="en-US" sz="2800" b="1" i="1" dirty="0"/>
              <a:t>“Let the word of Christ </a:t>
            </a:r>
            <a:r>
              <a:rPr lang="en-US" sz="2800" b="1" i="1" u="sng" dirty="0"/>
              <a:t>dwell in you</a:t>
            </a:r>
            <a:r>
              <a:rPr lang="en-US" sz="2800" b="1" i="1" dirty="0"/>
              <a:t> richly as you teach and admonish one another with all wisdom, and as you sing psalms, hymns, and spiritual songs with gratitude in your hearts to God.”</a:t>
            </a:r>
          </a:p>
        </p:txBody>
      </p:sp>
    </p:spTree>
    <p:extLst>
      <p:ext uri="{BB962C8B-B14F-4D97-AF65-F5344CB8AC3E}">
        <p14:creationId xmlns:p14="http://schemas.microsoft.com/office/powerpoint/2010/main" val="398389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B3202-82BD-0451-29E5-4346566A1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72" r="36245" b="-1"/>
          <a:stretch/>
        </p:blipFill>
        <p:spPr>
          <a:xfrm>
            <a:off x="5169693" y="10"/>
            <a:ext cx="397430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4570" y="0"/>
            <a:ext cx="1827609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EE71C8-FC6E-9E2C-7CEC-44B8CF59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060" y="685800"/>
            <a:ext cx="3945510" cy="175259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dirty="0"/>
              <a:t>Benefits of Scripture Memorization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D6BC8-E93C-C9AC-76D0-CC53B7F8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66999"/>
            <a:ext cx="3945510" cy="40386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Supplies spiritual power</a:t>
            </a:r>
          </a:p>
          <a:p>
            <a:r>
              <a:rPr lang="en-US" dirty="0"/>
              <a:t>Strengthens your faith</a:t>
            </a:r>
          </a:p>
          <a:p>
            <a:r>
              <a:rPr lang="en-US" dirty="0"/>
              <a:t>Provides a means of God’s guidance</a:t>
            </a:r>
          </a:p>
          <a:p>
            <a:r>
              <a:rPr lang="en-US" dirty="0"/>
              <a:t>Stimulates meditation</a:t>
            </a:r>
          </a:p>
          <a:p>
            <a:r>
              <a:rPr lang="en-US" dirty="0"/>
              <a:t>Transforms our worldview</a:t>
            </a:r>
          </a:p>
          <a:p>
            <a:r>
              <a:rPr lang="en-US" dirty="0"/>
              <a:t>Redeems the time wisely</a:t>
            </a:r>
          </a:p>
          <a:p>
            <a:r>
              <a:rPr lang="en-US" dirty="0"/>
              <a:t>Prepares us for witnessing and counseling</a:t>
            </a:r>
          </a:p>
        </p:txBody>
      </p:sp>
    </p:spTree>
    <p:extLst>
      <p:ext uri="{BB962C8B-B14F-4D97-AF65-F5344CB8AC3E}">
        <p14:creationId xmlns:p14="http://schemas.microsoft.com/office/powerpoint/2010/main" val="52204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A531D-976C-1A2D-B2FE-550D619FAB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48" r="35720"/>
          <a:stretch/>
        </p:blipFill>
        <p:spPr>
          <a:xfrm>
            <a:off x="5169693" y="10"/>
            <a:ext cx="397430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4570" y="0"/>
            <a:ext cx="1827609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060" y="209549"/>
            <a:ext cx="3945510" cy="175259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Common Objections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1" y="2171697"/>
            <a:ext cx="3945510" cy="4686303"/>
          </a:xfrm>
        </p:spPr>
        <p:txBody>
          <a:bodyPr>
            <a:normAutofit/>
          </a:bodyPr>
          <a:lstStyle/>
          <a:p>
            <a:r>
              <a:rPr lang="en-US" dirty="0"/>
              <a:t>Too much time</a:t>
            </a:r>
          </a:p>
          <a:p>
            <a:r>
              <a:rPr lang="en-US" dirty="0"/>
              <a:t>Weak memory</a:t>
            </a:r>
          </a:p>
          <a:p>
            <a:r>
              <a:rPr lang="en-US" dirty="0"/>
              <a:t>Too much effort for the results</a:t>
            </a:r>
          </a:p>
          <a:p>
            <a:r>
              <a:rPr lang="en-US" dirty="0"/>
              <a:t>Reading would be just as good</a:t>
            </a:r>
          </a:p>
          <a:p>
            <a:r>
              <a:rPr lang="en-US" dirty="0"/>
              <a:t>I’m too busy</a:t>
            </a:r>
          </a:p>
          <a:p>
            <a:r>
              <a:rPr lang="en-US" dirty="0"/>
              <a:t>I’m not very interested</a:t>
            </a:r>
          </a:p>
          <a:p>
            <a:r>
              <a:rPr lang="en-US" dirty="0"/>
              <a:t>I’ve tried before and it never really worked</a:t>
            </a:r>
          </a:p>
        </p:txBody>
      </p:sp>
    </p:spTree>
    <p:extLst>
      <p:ext uri="{BB962C8B-B14F-4D97-AF65-F5344CB8AC3E}">
        <p14:creationId xmlns:p14="http://schemas.microsoft.com/office/powerpoint/2010/main" val="152939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5AFE7-D3C4-0B50-2728-F754DCA3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Basic Principles</a:t>
            </a:r>
            <a:br>
              <a:rPr lang="en-US" dirty="0"/>
            </a:br>
            <a:r>
              <a:rPr lang="en-US" dirty="0"/>
              <a:t>of Scripture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E5F63-9042-55A9-6C2B-8F87A9EEB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Have a plan</a:t>
            </a:r>
          </a:p>
          <a:p>
            <a:r>
              <a:rPr lang="en-US" sz="3200" dirty="0"/>
              <a:t>Write out the verses</a:t>
            </a:r>
          </a:p>
          <a:p>
            <a:r>
              <a:rPr lang="en-US" sz="3200" dirty="0"/>
              <a:t>Draw picture reminders</a:t>
            </a:r>
          </a:p>
          <a:p>
            <a:r>
              <a:rPr lang="en-US" sz="3200" dirty="0"/>
              <a:t>Word-perfect memorization</a:t>
            </a:r>
          </a:p>
          <a:p>
            <a:r>
              <a:rPr lang="en-US" sz="3200" dirty="0"/>
              <a:t>Daily discipline</a:t>
            </a:r>
          </a:p>
        </p:txBody>
      </p:sp>
    </p:spTree>
    <p:extLst>
      <p:ext uri="{BB962C8B-B14F-4D97-AF65-F5344CB8AC3E}">
        <p14:creationId xmlns:p14="http://schemas.microsoft.com/office/powerpoint/2010/main" val="144648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9161D8-F800-65DC-D409-099323F16C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Extended Scripture Memorization</a:t>
            </a:r>
          </a:p>
        </p:txBody>
      </p:sp>
    </p:spTree>
    <p:extLst>
      <p:ext uri="{BB962C8B-B14F-4D97-AF65-F5344CB8AC3E}">
        <p14:creationId xmlns:p14="http://schemas.microsoft.com/office/powerpoint/2010/main" val="1079236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Zero: Preparation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PRAY!</a:t>
            </a:r>
          </a:p>
          <a:p>
            <a:r>
              <a:rPr lang="en-US" dirty="0"/>
              <a:t>Choose a translation</a:t>
            </a:r>
          </a:p>
          <a:p>
            <a:r>
              <a:rPr lang="en-US" dirty="0"/>
              <a:t>Choose the book</a:t>
            </a:r>
          </a:p>
          <a:p>
            <a:pPr marL="0" indent="0">
              <a:buNone/>
            </a:pPr>
            <a:r>
              <a:rPr lang="en-US" dirty="0"/>
              <a:t>	- Medium sized to start, 4-6 chapters</a:t>
            </a:r>
          </a:p>
          <a:p>
            <a:r>
              <a:rPr lang="en-US" dirty="0"/>
              <a:t>Diagram the book</a:t>
            </a:r>
          </a:p>
        </p:txBody>
      </p:sp>
    </p:spTree>
    <p:extLst>
      <p:ext uri="{BB962C8B-B14F-4D97-AF65-F5344CB8AC3E}">
        <p14:creationId xmlns:p14="http://schemas.microsoft.com/office/powerpoint/2010/main" val="36353919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52400"/>
            <a:ext cx="7704667" cy="1142999"/>
          </a:xfrm>
        </p:spPr>
        <p:txBody>
          <a:bodyPr/>
          <a:lstStyle/>
          <a:p>
            <a:r>
              <a:rPr lang="en-US" dirty="0"/>
              <a:t>Diagramming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533" y="1143000"/>
            <a:ext cx="7704667" cy="5257801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/>
              <a:t>No time frame, before first phase</a:t>
            </a:r>
          </a:p>
          <a:p>
            <a:r>
              <a:rPr lang="en-US" sz="3500" dirty="0"/>
              <a:t>Example: I Timothy 4:12</a:t>
            </a:r>
          </a:p>
          <a:p>
            <a:pPr marL="0" indent="0">
              <a:buNone/>
            </a:pPr>
            <a:r>
              <a:rPr lang="en-US" dirty="0"/>
              <a:t>12 Don’t let anyone look down on you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because</a:t>
            </a:r>
            <a:r>
              <a:rPr lang="en-US" dirty="0"/>
              <a:t> you are young,</a:t>
            </a:r>
          </a:p>
          <a:p>
            <a:pPr marL="0" indent="0">
              <a:buNone/>
            </a:pPr>
            <a:r>
              <a:rPr lang="en-US" b="1" dirty="0"/>
              <a:t>but</a:t>
            </a:r>
            <a:r>
              <a:rPr lang="en-US" dirty="0"/>
              <a:t> set an example</a:t>
            </a:r>
          </a:p>
          <a:p>
            <a:pPr marL="0" indent="0">
              <a:buNone/>
            </a:pPr>
            <a:r>
              <a:rPr lang="en-US" dirty="0"/>
              <a:t>	for the believers</a:t>
            </a:r>
          </a:p>
          <a:p>
            <a:pPr marL="0" indent="0">
              <a:buNone/>
            </a:pPr>
            <a:r>
              <a:rPr lang="en-US" dirty="0"/>
              <a:t>		in speech,</a:t>
            </a:r>
          </a:p>
          <a:p>
            <a:pPr marL="0" indent="0">
              <a:buNone/>
            </a:pPr>
            <a:r>
              <a:rPr lang="en-US" dirty="0"/>
              <a:t>		in conduct,</a:t>
            </a:r>
          </a:p>
          <a:p>
            <a:pPr marL="0" indent="0">
              <a:buNone/>
            </a:pPr>
            <a:r>
              <a:rPr lang="en-US" dirty="0"/>
              <a:t>		in love,</a:t>
            </a:r>
          </a:p>
          <a:p>
            <a:pPr marL="0" indent="0">
              <a:buNone/>
            </a:pPr>
            <a:r>
              <a:rPr lang="en-US" dirty="0"/>
              <a:t>		in faith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b="1" dirty="0"/>
              <a:t>and</a:t>
            </a:r>
            <a:r>
              <a:rPr lang="en-US" dirty="0"/>
              <a:t> in purity.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rPr lang="en-US" dirty="0"/>
              <a:t>Phase One: Acquisition</a:t>
            </a:r>
          </a:p>
        </p:txBody>
      </p:sp>
      <p:pic>
        <p:nvPicPr>
          <p:cNvPr id="5" name="Picture 4" descr="Blue coloured book">
            <a:extLst>
              <a:ext uri="{FF2B5EF4-FFF2-40B4-BE49-F238E27FC236}">
                <a16:creationId xmlns:a16="http://schemas.microsoft.com/office/drawing/2014/main" id="{FE6548EE-E4B5-9E31-12CF-D56F9812E7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15" r="39540" b="2"/>
          <a:stretch/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rPr lang="en-US" dirty="0"/>
              <a:t>Time: 2-3 weeks, 30-40 minutes daily</a:t>
            </a:r>
          </a:p>
          <a:p>
            <a:r>
              <a:rPr lang="en-US" dirty="0"/>
              <a:t>Goal: to be able to recite the book with the aid of the open text whenever help is needed</a:t>
            </a:r>
          </a:p>
          <a:p>
            <a:r>
              <a:rPr lang="en-US" dirty="0"/>
              <a:t>Activity: memorize 10-15 verses every day, review the previous verses</a:t>
            </a:r>
          </a:p>
        </p:txBody>
      </p:sp>
    </p:spTree>
    <p:extLst>
      <p:ext uri="{BB962C8B-B14F-4D97-AF65-F5344CB8AC3E}">
        <p14:creationId xmlns:p14="http://schemas.microsoft.com/office/powerpoint/2010/main" val="246561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rPr lang="en-US" dirty="0"/>
              <a:t>Phase Two: Consolidation</a:t>
            </a:r>
          </a:p>
        </p:txBody>
      </p:sp>
      <p:pic>
        <p:nvPicPr>
          <p:cNvPr id="5" name="Picture 4" descr="Blue coloured book">
            <a:extLst>
              <a:ext uri="{FF2B5EF4-FFF2-40B4-BE49-F238E27FC236}">
                <a16:creationId xmlns:a16="http://schemas.microsoft.com/office/drawing/2014/main" id="{DB22975F-7ABC-5563-EC09-3DF920BD0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15" r="39540" b="2"/>
          <a:stretch/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rPr lang="en-US" dirty="0"/>
              <a:t>Time: 4-5 weeks, 30-40 minutes daily</a:t>
            </a:r>
          </a:p>
          <a:p>
            <a:r>
              <a:rPr lang="en-US" dirty="0"/>
              <a:t>Goal: to be able to recite the book perfectly without any help</a:t>
            </a:r>
          </a:p>
          <a:p>
            <a:r>
              <a:rPr lang="en-US" dirty="0"/>
              <a:t>Activity: recite the book everyday in one sitting</a:t>
            </a:r>
          </a:p>
        </p:txBody>
      </p:sp>
    </p:spTree>
    <p:extLst>
      <p:ext uri="{BB962C8B-B14F-4D97-AF65-F5344CB8AC3E}">
        <p14:creationId xmlns:p14="http://schemas.microsoft.com/office/powerpoint/2010/main" val="25012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rPr lang="en-US" dirty="0"/>
              <a:t>Phase Three: Delight/Ecstasy/Elation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EFB546-E20A-C3F8-69AB-6077D91C15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39" r="36710" b="-1"/>
          <a:stretch/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rPr lang="en-US" dirty="0"/>
              <a:t>Time: 3-4 months, 30 minutes daily</a:t>
            </a:r>
          </a:p>
          <a:p>
            <a:r>
              <a:rPr lang="en-US" dirty="0"/>
              <a:t>Goal: Enjoy the benefits of a book thoroughly known; satiate the heart &amp; mind with God’s word</a:t>
            </a:r>
          </a:p>
          <a:p>
            <a:r>
              <a:rPr lang="en-US" dirty="0"/>
              <a:t>Activity: recite the book every day in one sitting; record your observations on the text</a:t>
            </a:r>
          </a:p>
        </p:txBody>
      </p:sp>
    </p:spTree>
    <p:extLst>
      <p:ext uri="{BB962C8B-B14F-4D97-AF65-F5344CB8AC3E}">
        <p14:creationId xmlns:p14="http://schemas.microsoft.com/office/powerpoint/2010/main" val="54355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rPr lang="en-US" dirty="0"/>
              <a:t>Phase Four: Hibernation</a:t>
            </a:r>
          </a:p>
        </p:txBody>
      </p:sp>
      <p:pic>
        <p:nvPicPr>
          <p:cNvPr id="5" name="Picture 4" descr="Blue coloured book">
            <a:extLst>
              <a:ext uri="{FF2B5EF4-FFF2-40B4-BE49-F238E27FC236}">
                <a16:creationId xmlns:a16="http://schemas.microsoft.com/office/drawing/2014/main" id="{A6F803C2-2DA2-A166-0BA1-BD55F8813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15" r="39540" b="2"/>
          <a:stretch/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rPr lang="en-US" dirty="0"/>
              <a:t>Time: Indefinite</a:t>
            </a:r>
          </a:p>
          <a:p>
            <a:r>
              <a:rPr lang="en-US" dirty="0"/>
              <a:t>Goal: Store the book safely for future use; move on to the next book</a:t>
            </a:r>
          </a:p>
          <a:p>
            <a:r>
              <a:rPr lang="en-US" dirty="0"/>
              <a:t>Activity: Recite the book once every six months</a:t>
            </a:r>
          </a:p>
        </p:txBody>
      </p:sp>
    </p:spTree>
    <p:extLst>
      <p:ext uri="{BB962C8B-B14F-4D97-AF65-F5344CB8AC3E}">
        <p14:creationId xmlns:p14="http://schemas.microsoft.com/office/powerpoint/2010/main" val="406423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Don’t be hard on yourself if you miss a day or two, keep at it.</a:t>
            </a:r>
          </a:p>
          <a:p>
            <a:r>
              <a:rPr lang="en-US" sz="3200" dirty="0"/>
              <a:t>Have someone to keep you accountable</a:t>
            </a:r>
          </a:p>
          <a:p>
            <a:r>
              <a:rPr lang="en-US" sz="3200" dirty="0"/>
              <a:t>Reward yourself (food, gift, activity, etc.) for each day or a big prize for finishing the whole book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9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541B2-C09B-5CFF-D929-35FBF2CE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Contributors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75C2E-29E3-77E4-AF6E-486A3E44A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</a:rPr>
              <a:t>Dr. Radu </a:t>
            </a:r>
            <a:r>
              <a:rPr lang="en-US" dirty="0" err="1">
                <a:solidFill>
                  <a:schemeClr val="tx1"/>
                </a:solidFill>
              </a:rPr>
              <a:t>Gheorghita</a:t>
            </a:r>
            <a:r>
              <a:rPr lang="en-US" dirty="0">
                <a:solidFill>
                  <a:schemeClr val="tx1"/>
                </a:solidFill>
              </a:rPr>
              <a:t>, Professor of Biblical Studies, Director of the Romanian Doctoral Progra</a:t>
            </a:r>
            <a:r>
              <a:rPr lang="en-US" dirty="0"/>
              <a:t>m;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https://www.mbts.edu/about/faculty/radu-gheorghita/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/>
              <a:t>Dr. Andrew Davis: </a:t>
            </a:r>
            <a:r>
              <a:rPr lang="en-US" i="1" dirty="0"/>
              <a:t>An Approach to Extended Memorization of Scripture; </a:t>
            </a:r>
            <a:r>
              <a:rPr lang="en-US" i="1" dirty="0">
                <a:hlinkClick r:id="rId3"/>
              </a:rPr>
              <a:t>https://scripturememory.com/downloadables/andrewdavis.pdf</a:t>
            </a:r>
            <a:endParaRPr lang="en-US" i="1" dirty="0"/>
          </a:p>
          <a:p>
            <a:r>
              <a:rPr lang="en-US" dirty="0"/>
              <a:t>Donald S. Whitney: Spiritual Disciplines for the Christian Life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847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1"/>
            <a:ext cx="7696201" cy="3488266"/>
          </a:xfrm>
        </p:spPr>
        <p:txBody>
          <a:bodyPr anchor="ctr"/>
          <a:lstStyle/>
          <a:p>
            <a:r>
              <a:rPr lang="en-US" dirty="0"/>
              <a:t>Taking God’s Word to Heart</a:t>
            </a:r>
            <a:br>
              <a:rPr lang="en-US" dirty="0"/>
            </a:br>
            <a:r>
              <a:rPr lang="en-US" sz="3200" b="1" i="1" dirty="0"/>
              <a:t>The Spiritual Discipline of Scripture Memory</a:t>
            </a: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Tyler Bridges</a:t>
            </a:r>
          </a:p>
        </p:txBody>
      </p:sp>
    </p:spTree>
    <p:extLst>
      <p:ext uri="{BB962C8B-B14F-4D97-AF65-F5344CB8AC3E}">
        <p14:creationId xmlns:p14="http://schemas.microsoft.com/office/powerpoint/2010/main" val="39784667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4731</TotalTime>
  <Words>684</Words>
  <Application>Microsoft Office PowerPoint</Application>
  <PresentationFormat>On-screen Show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Corbel</vt:lpstr>
      <vt:lpstr>Parallax</vt:lpstr>
      <vt:lpstr>Taking God’s Word to Heart The Spiritual Discipline of Scripture Memory</vt:lpstr>
      <vt:lpstr>PowerPoint Presentation</vt:lpstr>
      <vt:lpstr>PowerPoint Presentation</vt:lpstr>
      <vt:lpstr>Benefits of Scripture Memorization</vt:lpstr>
      <vt:lpstr>Common Objections</vt:lpstr>
      <vt:lpstr>Some Basic Principles of Scripture Memory</vt:lpstr>
      <vt:lpstr>Extended Scripture Memorization</vt:lpstr>
      <vt:lpstr>Phase Zero: Preparation</vt:lpstr>
      <vt:lpstr>Diagramming</vt:lpstr>
      <vt:lpstr>Phase One: Acquisition</vt:lpstr>
      <vt:lpstr>Phase Two: Consolidation</vt:lpstr>
      <vt:lpstr>Phase Three: Delight/Ecstasy/Elation</vt:lpstr>
      <vt:lpstr>Phase Four: Hibernation</vt:lpstr>
      <vt:lpstr>Helpful Advice</vt:lpstr>
      <vt:lpstr>Resources and Contributors</vt:lpstr>
      <vt:lpstr>Taking God’s Word to Heart The Spiritual Discipline of Scripture Memory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Scripture Memorization</dc:title>
  <dc:creator>Mario</dc:creator>
  <cp:lastModifiedBy>Tyler Bridges</cp:lastModifiedBy>
  <cp:revision>21</cp:revision>
  <cp:lastPrinted>2022-08-16T18:02:14Z</cp:lastPrinted>
  <dcterms:created xsi:type="dcterms:W3CDTF">2014-01-09T15:03:01Z</dcterms:created>
  <dcterms:modified xsi:type="dcterms:W3CDTF">2022-08-16T19:15:49Z</dcterms:modified>
</cp:coreProperties>
</file>