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8" r:id="rId3"/>
    <p:sldId id="279" r:id="rId4"/>
    <p:sldId id="280" r:id="rId5"/>
    <p:sldId id="281" r:id="rId6"/>
    <p:sldId id="261" r:id="rId7"/>
    <p:sldId id="263" r:id="rId8"/>
    <p:sldId id="257" r:id="rId9"/>
    <p:sldId id="262" r:id="rId10"/>
    <p:sldId id="294" r:id="rId11"/>
    <p:sldId id="265" r:id="rId12"/>
    <p:sldId id="283" r:id="rId13"/>
    <p:sldId id="284" r:id="rId14"/>
    <p:sldId id="285" r:id="rId15"/>
    <p:sldId id="287" r:id="rId16"/>
    <p:sldId id="288" r:id="rId17"/>
    <p:sldId id="289" r:id="rId18"/>
    <p:sldId id="290" r:id="rId19"/>
    <p:sldId id="291" r:id="rId20"/>
    <p:sldId id="292" r:id="rId21"/>
    <p:sldId id="293" r:id="rId22"/>
    <p:sldId id="286" r:id="rId23"/>
    <p:sldId id="272" r:id="rId24"/>
    <p:sldId id="273" r:id="rId25"/>
    <p:sldId id="274" r:id="rId26"/>
    <p:sldId id="275" r:id="rId27"/>
    <p:sldId id="276" r:id="rId28"/>
    <p:sldId id="277" r:id="rId29"/>
    <p:sldId id="278"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9" autoAdjust="0"/>
  </p:normalViewPr>
  <p:slideViewPr>
    <p:cSldViewPr>
      <p:cViewPr varScale="1">
        <p:scale>
          <a:sx n="72" d="100"/>
          <a:sy n="72" d="100"/>
        </p:scale>
        <p:origin x="150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44857A59-C7D6-4AC6-997A-E0E0D1AB7889}" type="datetimeFigureOut">
              <a:rPr lang="en-CA" smtClean="0"/>
              <a:t>2023-03-31</a:t>
            </a:fld>
            <a:endParaRPr lang="en-CA"/>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DE93A696-5834-41D1-BD90-45A81850E385}" type="slidenum">
              <a:rPr lang="en-CA" smtClean="0"/>
              <a:t>‹#›</a:t>
            </a:fld>
            <a:endParaRPr lang="en-CA"/>
          </a:p>
        </p:txBody>
      </p:sp>
    </p:spTree>
    <p:extLst>
      <p:ext uri="{BB962C8B-B14F-4D97-AF65-F5344CB8AC3E}">
        <p14:creationId xmlns:p14="http://schemas.microsoft.com/office/powerpoint/2010/main" val="168006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B126191B-7E97-4D43-8101-4E7AB71BB820}" type="datetime1">
              <a:rPr lang="en-CA" smtClean="0"/>
              <a:t>2023-03-31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11" name="Slide Number Placeholder 10"/>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009422-FDE8-49C5-9064-15F8AC17F530}" type="datetime1">
              <a:rPr lang="en-CA" smtClean="0"/>
              <a:t>2023-03-31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040960-8B90-402D-A547-356CA448EFC2}" type="datetime1">
              <a:rPr lang="en-CA" smtClean="0"/>
              <a:t>2023-03-31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06E592-E2EF-4FEA-BC9A-C629EE18FD4A}" type="datetime1">
              <a:rPr lang="en-CA" smtClean="0"/>
              <a:t>2023-03-31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12B4B1E-F020-41D0-A241-614C0A31F7A6}" type="datetime1">
              <a:rPr lang="en-CA" smtClean="0"/>
              <a:t>2023-03-31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F50CFE-4391-4E21-8F0A-81BB4BF095ED}" type="datetime1">
              <a:rPr lang="en-CA" smtClean="0"/>
              <a:t>2023-03-31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637E1F-4A11-4646-B34C-7B5C08CBD700}" type="datetime1">
              <a:rPr lang="en-CA" smtClean="0"/>
              <a:t>2023-03-31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7445A83-CF33-4709-8168-9BA003B8EE9F}" type="datetime1">
              <a:rPr lang="en-CA" smtClean="0"/>
              <a:t>2023-03-31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58BD139F-65FF-4095-AE16-1D936DBF75D2}" type="datetime1">
              <a:rPr lang="en-CA" smtClean="0"/>
              <a:t>2023-03-31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AC78E6-5077-4C4A-9355-90955356D6E3}" type="datetime1">
              <a:rPr lang="en-CA" smtClean="0"/>
              <a:t>2023-03-31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18709EF-1EF1-4F85-8650-E432C0FF3014}"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5320CB6-A797-497F-A6B4-EF99262C1A41}" type="datetime1">
              <a:rPr lang="en-CA" smtClean="0"/>
              <a:t>2023-03-31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18709EF-1EF1-4F85-8650-E432C0FF3014}" type="slidenum">
              <a:rPr lang="en-CA" smtClean="0"/>
              <a:t>‹#›</a:t>
            </a:fld>
            <a:endParaRPr lang="en-CA"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6987AE-5FEB-49DA-AC66-6D8E2B76ABD8}" type="datetime1">
              <a:rPr lang="en-CA" smtClean="0"/>
              <a:t>2023-03-31</a:t>
            </a:fld>
            <a:endParaRPr lang="en-CA"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CA"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8709EF-1EF1-4F85-8650-E432C0FF3014}"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7149" y="3861048"/>
            <a:ext cx="1117623" cy="993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lstStyle/>
          <a:p>
            <a:r>
              <a:rPr lang="en-CA" dirty="0"/>
              <a:t>Fire Safety Training</a:t>
            </a:r>
          </a:p>
        </p:txBody>
      </p:sp>
      <p:sp>
        <p:nvSpPr>
          <p:cNvPr id="3" name="Subtitle 2"/>
          <p:cNvSpPr>
            <a:spLocks noGrp="1"/>
          </p:cNvSpPr>
          <p:nvPr>
            <p:ph type="subTitle" idx="1"/>
          </p:nvPr>
        </p:nvSpPr>
        <p:spPr/>
        <p:txBody>
          <a:bodyPr/>
          <a:lstStyle/>
          <a:p>
            <a:r>
              <a:rPr lang="en-CA" dirty="0"/>
              <a:t>Richardson Fire Systems Inc.</a:t>
            </a:r>
          </a:p>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1</a:t>
            </a:fld>
            <a:endParaRPr lang="en-CA" dirty="0"/>
          </a:p>
        </p:txBody>
      </p:sp>
    </p:spTree>
    <p:extLst>
      <p:ext uri="{BB962C8B-B14F-4D97-AF65-F5344CB8AC3E}">
        <p14:creationId xmlns:p14="http://schemas.microsoft.com/office/powerpoint/2010/main" val="2329361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90936"/>
          </a:xfrm>
        </p:spPr>
        <p:txBody>
          <a:bodyPr>
            <a:normAutofit/>
          </a:bodyPr>
          <a:lstStyle/>
          <a:p>
            <a:pPr algn="ctr"/>
            <a:r>
              <a:rPr lang="en-US" sz="2000" dirty="0"/>
              <a:t>SUNDAY</a:t>
            </a:r>
          </a:p>
          <a:p>
            <a:r>
              <a:rPr lang="en-US" sz="2000" dirty="0" err="1"/>
              <a:t>Keyholder</a:t>
            </a:r>
            <a:r>
              <a:rPr lang="en-US" sz="2000" dirty="0"/>
              <a:t> of the day will be the chief fire warden (</a:t>
            </a:r>
            <a:r>
              <a:rPr lang="en-US" sz="2000" dirty="0" err="1"/>
              <a:t>c.f.w</a:t>
            </a:r>
            <a:r>
              <a:rPr lang="en-US" sz="2000" dirty="0"/>
              <a:t>); will stay at the front.</a:t>
            </a:r>
          </a:p>
          <a:p>
            <a:r>
              <a:rPr lang="en-US" sz="2000" dirty="0"/>
              <a:t>Usher 1 (hall monitor) goes to help the Sunday school rooms and nurseries. </a:t>
            </a:r>
          </a:p>
          <a:p>
            <a:r>
              <a:rPr lang="en-US" sz="2000" dirty="0"/>
              <a:t>Usher 2a (</a:t>
            </a:r>
            <a:r>
              <a:rPr lang="en-US" sz="2000" dirty="0" err="1"/>
              <a:t>f.w</a:t>
            </a:r>
            <a:r>
              <a:rPr lang="en-US" sz="2000" dirty="0"/>
              <a:t>) infant nursery and Sunday school rooms.</a:t>
            </a:r>
          </a:p>
          <a:p>
            <a:r>
              <a:rPr lang="en-US" sz="2000" dirty="0"/>
              <a:t>Usher 2b (</a:t>
            </a:r>
            <a:r>
              <a:rPr lang="en-US" sz="2000" dirty="0" err="1"/>
              <a:t>f.w</a:t>
            </a:r>
            <a:r>
              <a:rPr lang="en-US" sz="2000" dirty="0"/>
              <a:t>) toddler nursery and Sunday school rooms.</a:t>
            </a:r>
          </a:p>
          <a:p>
            <a:r>
              <a:rPr lang="en-US" sz="2000" dirty="0"/>
              <a:t>Usher 3 (</a:t>
            </a:r>
            <a:r>
              <a:rPr lang="en-US" sz="2000" dirty="0" err="1"/>
              <a:t>f.w</a:t>
            </a:r>
            <a:r>
              <a:rPr lang="en-US" sz="2000" dirty="0"/>
              <a:t>) out sanctuary door 4, piano </a:t>
            </a:r>
            <a:r>
              <a:rPr lang="en-US" sz="2000"/>
              <a:t>side double </a:t>
            </a:r>
            <a:r>
              <a:rPr lang="en-US" sz="2000" dirty="0"/>
              <a:t>door, and directs flow of traffic.</a:t>
            </a:r>
          </a:p>
          <a:p>
            <a:r>
              <a:rPr lang="en-US" sz="2000" dirty="0"/>
              <a:t>Deacon 4 (</a:t>
            </a:r>
            <a:r>
              <a:rPr lang="en-US" sz="2000" dirty="0" err="1"/>
              <a:t>f.w</a:t>
            </a:r>
            <a:r>
              <a:rPr lang="en-US" sz="2000" dirty="0"/>
              <a:t>) goes to the welcome </a:t>
            </a:r>
            <a:r>
              <a:rPr lang="en-US" sz="2000" dirty="0" err="1"/>
              <a:t>centre</a:t>
            </a:r>
            <a:r>
              <a:rPr lang="en-US" sz="2000" dirty="0"/>
              <a:t> and directs out doors 1 + 2.</a:t>
            </a:r>
          </a:p>
          <a:p>
            <a:r>
              <a:rPr lang="en-US" sz="2000" dirty="0"/>
              <a:t>Deacon 5 (</a:t>
            </a:r>
            <a:r>
              <a:rPr lang="en-US" sz="2000" dirty="0" err="1"/>
              <a:t>f.w</a:t>
            </a:r>
            <a:r>
              <a:rPr lang="en-US" sz="2000" dirty="0"/>
              <a:t>) goes to the existing washrooms and directs out door 9.</a:t>
            </a:r>
          </a:p>
          <a:p>
            <a:r>
              <a:rPr lang="en-US" sz="2000" dirty="0"/>
              <a:t>Pastor will read slide off the pulpit then follow the congregation out.</a:t>
            </a:r>
          </a:p>
          <a:p>
            <a:pPr marL="0" indent="0">
              <a:buNone/>
            </a:pPr>
            <a:endParaRPr lang="en-US" sz="2000" dirty="0"/>
          </a:p>
        </p:txBody>
      </p:sp>
      <p:sp>
        <p:nvSpPr>
          <p:cNvPr id="4" name="Slide Number Placeholder 3"/>
          <p:cNvSpPr>
            <a:spLocks noGrp="1"/>
          </p:cNvSpPr>
          <p:nvPr>
            <p:ph type="sldNum" sz="quarter" idx="12"/>
          </p:nvPr>
        </p:nvSpPr>
        <p:spPr/>
        <p:txBody>
          <a:bodyPr/>
          <a:lstStyle/>
          <a:p>
            <a:fld id="{D18709EF-1EF1-4F85-8650-E432C0FF3014}" type="slidenum">
              <a:rPr lang="en-CA" smtClean="0"/>
              <a:t>10</a:t>
            </a:fld>
            <a:endParaRPr lang="en-CA" dirty="0"/>
          </a:p>
        </p:txBody>
      </p:sp>
    </p:spTree>
    <p:extLst>
      <p:ext uri="{BB962C8B-B14F-4D97-AF65-F5344CB8AC3E}">
        <p14:creationId xmlns:p14="http://schemas.microsoft.com/office/powerpoint/2010/main" val="69293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lnSpcReduction="1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lvl="0" hangingPunct="0"/>
            <a:r>
              <a:rPr lang="en-GB" dirty="0">
                <a:solidFill>
                  <a:schemeClr val="tx1"/>
                </a:solidFill>
              </a:rPr>
              <a:t>Proceed to the main entrance with master keys (C.F.W./key holder).</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Acquire the list of Individuals Requiring Special Assistance from Fire Safety Plan binder (C.F.W/key holder)</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If safe to do so, send a fire warden (usher) try to find the cause the alarm (i.e. fire, false alarm, fire is extinguished, etc…) and report back conditions to C.F.W </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Call </a:t>
            </a:r>
            <a:r>
              <a:rPr lang="en-GB" b="1" u="sng" dirty="0">
                <a:solidFill>
                  <a:schemeClr val="tx1"/>
                </a:solidFill>
              </a:rPr>
              <a:t>9-1-1</a:t>
            </a:r>
            <a:r>
              <a:rPr lang="en-GB" b="1" dirty="0">
                <a:solidFill>
                  <a:schemeClr val="tx1"/>
                </a:solidFill>
              </a:rPr>
              <a:t> </a:t>
            </a:r>
            <a:r>
              <a:rPr lang="en-GB" dirty="0">
                <a:solidFill>
                  <a:schemeClr val="tx1"/>
                </a:solidFill>
              </a:rPr>
              <a:t>to report the fire alarm condition (C.F.W/key holder).</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If safe to do so, at least 2 fire wardens will check all rooms to confirm total evacuation. </a:t>
            </a:r>
            <a:endParaRPr lang="en-CA" dirty="0">
              <a:solidFill>
                <a:schemeClr val="tx1"/>
              </a:solidFill>
            </a:endParaRPr>
          </a:p>
          <a:p>
            <a:pPr hangingPunct="0"/>
            <a:r>
              <a:rPr lang="en-GB" dirty="0">
                <a:solidFill>
                  <a:schemeClr val="tx1"/>
                </a:solidFill>
              </a:rPr>
              <a:t>  </a:t>
            </a:r>
            <a:endParaRPr lang="en-CA" dirty="0">
              <a:solidFill>
                <a:schemeClr val="tx1"/>
              </a:solidFill>
            </a:endParaRPr>
          </a:p>
          <a:p>
            <a:r>
              <a:rPr lang="en-GB" dirty="0">
                <a:solidFill>
                  <a:schemeClr val="tx1"/>
                </a:solidFill>
              </a:rPr>
              <a:t>Meet the Fire Department at the main entrance to provide them with master keys, location of physically challenged persons, affected fire area and any pertinent information (C.F.W/key holder)</a:t>
            </a:r>
            <a:endParaRPr lang="en-CA" dirty="0">
              <a:solidFill>
                <a:schemeClr val="tx1"/>
              </a:solidFill>
            </a:endParaRPr>
          </a:p>
          <a:p>
            <a:endParaRPr lang="en-CA" dirty="0">
              <a:solidFill>
                <a:schemeClr val="tx1"/>
              </a:solidFill>
            </a:endParaRPr>
          </a:p>
          <a:p>
            <a:pPr lvl="0"/>
            <a:r>
              <a:rPr lang="en-GB" dirty="0">
                <a:solidFill>
                  <a:schemeClr val="tx1"/>
                </a:solidFill>
              </a:rPr>
              <a:t>Receive an evacuation report from the evacuation area Fire Warden.</a:t>
            </a:r>
            <a:endParaRPr lang="en-CA" dirty="0">
              <a:solidFill>
                <a:schemeClr val="tx1"/>
              </a:solidFill>
            </a:endParaRPr>
          </a:p>
          <a:p>
            <a:endParaRPr lang="en-CA" dirty="0"/>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Signal – Chief Fire 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11</a:t>
            </a:fld>
            <a:endParaRPr lang="en-CA" dirty="0"/>
          </a:p>
        </p:txBody>
      </p:sp>
    </p:spTree>
    <p:extLst>
      <p:ext uri="{BB962C8B-B14F-4D97-AF65-F5344CB8AC3E}">
        <p14:creationId xmlns:p14="http://schemas.microsoft.com/office/powerpoint/2010/main" val="1196417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676275" marR="168275" indent="-685800">
              <a:lnSpc>
                <a:spcPct val="101000"/>
              </a:lnSpc>
              <a:spcAft>
                <a:spcPts val="15"/>
              </a:spcAft>
            </a:pPr>
            <a:r>
              <a:rPr lang="en-US" b="1" dirty="0">
                <a:solidFill>
                  <a:schemeClr val="tx1"/>
                </a:solidFill>
                <a:ea typeface="Arial"/>
              </a:rPr>
              <a:t>Sunday School Teachers duties          </a:t>
            </a:r>
            <a:endParaRPr lang="en-CA" dirty="0">
              <a:solidFill>
                <a:schemeClr val="tx1"/>
              </a:solidFill>
              <a:ea typeface="Times New Roman"/>
            </a:endParaRPr>
          </a:p>
          <a:p>
            <a:pPr marL="342900" marR="168275" lvl="0" indent="-342900">
              <a:lnSpc>
                <a:spcPct val="101000"/>
              </a:lnSpc>
              <a:spcAft>
                <a:spcPts val="15"/>
              </a:spcAft>
              <a:buSzPts val="1000"/>
              <a:buFont typeface="Symbol"/>
              <a:buChar char=""/>
            </a:pPr>
            <a:r>
              <a:rPr lang="en-US" dirty="0">
                <a:solidFill>
                  <a:schemeClr val="tx1"/>
                </a:solidFill>
                <a:ea typeface="Arial"/>
              </a:rPr>
              <a:t>Take attendance each Sunday. </a:t>
            </a:r>
            <a:endParaRPr lang="en-CA" dirty="0">
              <a:solidFill>
                <a:schemeClr val="tx1"/>
              </a:solidFill>
              <a:ea typeface="Times New Roman"/>
            </a:endParaRPr>
          </a:p>
          <a:p>
            <a:pPr marL="342900" marR="168275" lvl="0" indent="-342900">
              <a:lnSpc>
                <a:spcPct val="101000"/>
              </a:lnSpc>
              <a:spcAft>
                <a:spcPts val="15"/>
              </a:spcAft>
              <a:buSzPts val="1000"/>
              <a:buFont typeface="Symbol"/>
              <a:buChar char=""/>
            </a:pPr>
            <a:r>
              <a:rPr lang="en-US" dirty="0">
                <a:solidFill>
                  <a:schemeClr val="tx1"/>
                </a:solidFill>
                <a:ea typeface="Arial"/>
              </a:rPr>
              <a:t>Upon hearing alarm, have children immediately line up at the door.</a:t>
            </a:r>
            <a:endParaRPr lang="en-CA" dirty="0">
              <a:solidFill>
                <a:schemeClr val="tx1"/>
              </a:solidFill>
              <a:ea typeface="Times New Roman"/>
            </a:endParaRPr>
          </a:p>
          <a:p>
            <a:pPr marL="1143000" marR="168275" indent="-685800">
              <a:lnSpc>
                <a:spcPct val="101000"/>
              </a:lnSpc>
              <a:spcAft>
                <a:spcPts val="15"/>
              </a:spcAft>
            </a:pPr>
            <a:r>
              <a:rPr lang="en-US" b="1" dirty="0">
                <a:solidFill>
                  <a:schemeClr val="tx1"/>
                </a:solidFill>
                <a:ea typeface="Arial"/>
              </a:rPr>
              <a:t>take clipboard with attendance </a:t>
            </a:r>
            <a:endParaRPr lang="en-CA" dirty="0">
              <a:solidFill>
                <a:schemeClr val="tx1"/>
              </a:solidFill>
              <a:ea typeface="Times New Roman"/>
            </a:endParaRPr>
          </a:p>
          <a:p>
            <a:pPr marL="891540" marR="168275" lvl="1" indent="-342900" fontAlgn="base">
              <a:lnSpc>
                <a:spcPct val="101000"/>
              </a:lnSpc>
              <a:spcAft>
                <a:spcPts val="15"/>
              </a:spcAft>
              <a:buClr>
                <a:srgbClr val="000000"/>
              </a:buClr>
              <a:buSzPts val="1200"/>
              <a:buFont typeface="Courier New"/>
              <a:buChar char="o"/>
            </a:pPr>
            <a:r>
              <a:rPr lang="en-US" dirty="0">
                <a:solidFill>
                  <a:schemeClr val="tx1"/>
                </a:solidFill>
                <a:uFill>
                  <a:solidFill>
                    <a:srgbClr val="000000"/>
                  </a:solidFill>
                </a:uFill>
                <a:ea typeface="Arial"/>
                <a:cs typeface="Courier New"/>
              </a:rPr>
              <a:t>Leave room if it is safe to do so. </a:t>
            </a:r>
            <a:endParaRPr lang="en-CA" dirty="0">
              <a:solidFill>
                <a:schemeClr val="tx1"/>
              </a:solidFill>
              <a:uFill>
                <a:solidFill>
                  <a:srgbClr val="000000"/>
                </a:solidFill>
              </a:uFill>
              <a:ea typeface="Courier New"/>
              <a:cs typeface="Courier New"/>
            </a:endParaRPr>
          </a:p>
          <a:p>
            <a:pPr marL="891540" marR="214630" lvl="1" indent="-342900" algn="just" fontAlgn="base">
              <a:lnSpc>
                <a:spcPct val="102000"/>
              </a:lnSpc>
              <a:spcAft>
                <a:spcPts val="25"/>
              </a:spcAft>
              <a:buClr>
                <a:srgbClr val="000000"/>
              </a:buClr>
              <a:buSzPts val="1200"/>
              <a:buFont typeface="Courier New"/>
              <a:buChar char="o"/>
            </a:pPr>
            <a:r>
              <a:rPr lang="en-US" dirty="0">
                <a:solidFill>
                  <a:schemeClr val="tx1"/>
                </a:solidFill>
                <a:uFill>
                  <a:solidFill>
                    <a:srgbClr val="000000"/>
                  </a:solidFill>
                </a:uFill>
                <a:ea typeface="Arial"/>
                <a:cs typeface="Courier New"/>
              </a:rPr>
              <a:t>Proceed to evacuation point and do roll call for your Sunday School children and any other minor’s. </a:t>
            </a:r>
            <a:endParaRPr lang="en-CA" dirty="0">
              <a:solidFill>
                <a:schemeClr val="tx1"/>
              </a:solidFill>
              <a:uFill>
                <a:solidFill>
                  <a:srgbClr val="000000"/>
                </a:solidFill>
              </a:uFill>
              <a:ea typeface="Courier New"/>
              <a:cs typeface="Courier New"/>
            </a:endParaRPr>
          </a:p>
          <a:p>
            <a:pPr marL="891540" marR="214630" lvl="1" indent="-342900" algn="just" fontAlgn="base">
              <a:lnSpc>
                <a:spcPct val="102000"/>
              </a:lnSpc>
              <a:spcAft>
                <a:spcPts val="25"/>
              </a:spcAft>
              <a:buClr>
                <a:srgbClr val="000000"/>
              </a:buClr>
              <a:buSzPts val="1200"/>
              <a:buFont typeface="Courier New"/>
              <a:buChar char="o"/>
            </a:pPr>
            <a:r>
              <a:rPr lang="en-US" b="1" dirty="0">
                <a:solidFill>
                  <a:schemeClr val="tx1"/>
                </a:solidFill>
                <a:uFill>
                  <a:solidFill>
                    <a:srgbClr val="000000"/>
                  </a:solidFill>
                </a:uFill>
                <a:ea typeface="Arial"/>
                <a:cs typeface="Courier New"/>
              </a:rPr>
              <a:t>Show appropriate emergency response card;</a:t>
            </a:r>
            <a:endParaRPr lang="en-CA" dirty="0">
              <a:solidFill>
                <a:schemeClr val="tx1"/>
              </a:solidFill>
              <a:uFill>
                <a:solidFill>
                  <a:srgbClr val="000000"/>
                </a:solidFill>
              </a:uFill>
              <a:ea typeface="Courier New"/>
              <a:cs typeface="Courier New"/>
            </a:endParaRPr>
          </a:p>
          <a:p>
            <a:pPr marL="1218438" marR="214630" lvl="3" indent="-285750" algn="just" fontAlgn="base">
              <a:lnSpc>
                <a:spcPct val="102000"/>
              </a:lnSpc>
              <a:spcAft>
                <a:spcPts val="25"/>
              </a:spcAft>
              <a:buClr>
                <a:srgbClr val="000000"/>
              </a:buClr>
              <a:buSzPts val="1200"/>
              <a:buFont typeface="Courier New"/>
              <a:buChar char="o"/>
            </a:pPr>
            <a:r>
              <a:rPr lang="en-US" b="1" dirty="0">
                <a:solidFill>
                  <a:schemeClr val="tx1"/>
                </a:solidFill>
                <a:highlight>
                  <a:srgbClr val="00FF00"/>
                </a:highlight>
                <a:uFill>
                  <a:solidFill>
                    <a:srgbClr val="000000"/>
                  </a:solidFill>
                </a:uFill>
                <a:ea typeface="Arial"/>
                <a:cs typeface="Courier New"/>
              </a:rPr>
              <a:t>green</a:t>
            </a:r>
            <a:r>
              <a:rPr lang="en-US" b="1" dirty="0">
                <a:solidFill>
                  <a:schemeClr val="tx1"/>
                </a:solidFill>
                <a:uFill>
                  <a:solidFill>
                    <a:srgbClr val="000000"/>
                  </a:solidFill>
                </a:uFill>
                <a:ea typeface="Arial"/>
                <a:cs typeface="Courier New"/>
              </a:rPr>
              <a:t> - all good </a:t>
            </a:r>
            <a:endParaRPr lang="en-CA" dirty="0">
              <a:solidFill>
                <a:schemeClr val="tx1"/>
              </a:solidFill>
              <a:uFill>
                <a:solidFill>
                  <a:srgbClr val="000000"/>
                </a:solidFill>
              </a:uFill>
              <a:ea typeface="Courier New"/>
              <a:cs typeface="Courier New"/>
            </a:endParaRPr>
          </a:p>
          <a:p>
            <a:pPr marL="1218438" marR="214630" lvl="3" indent="-285750" algn="just" fontAlgn="base">
              <a:lnSpc>
                <a:spcPct val="102000"/>
              </a:lnSpc>
              <a:spcAft>
                <a:spcPts val="25"/>
              </a:spcAft>
              <a:buClr>
                <a:srgbClr val="000000"/>
              </a:buClr>
              <a:buSzPts val="1200"/>
              <a:buFont typeface="Courier New"/>
              <a:buChar char="o"/>
            </a:pPr>
            <a:r>
              <a:rPr lang="en-US" b="1" dirty="0">
                <a:solidFill>
                  <a:schemeClr val="tx1"/>
                </a:solidFill>
                <a:highlight>
                  <a:srgbClr val="FF0000"/>
                </a:highlight>
                <a:uFill>
                  <a:solidFill>
                    <a:srgbClr val="000000"/>
                  </a:solidFill>
                </a:uFill>
                <a:ea typeface="Arial"/>
                <a:cs typeface="Courier New"/>
              </a:rPr>
              <a:t>red</a:t>
            </a:r>
            <a:r>
              <a:rPr lang="en-US" b="1" dirty="0">
                <a:solidFill>
                  <a:schemeClr val="tx1"/>
                </a:solidFill>
                <a:uFill>
                  <a:solidFill>
                    <a:srgbClr val="000000"/>
                  </a:solidFill>
                </a:uFill>
                <a:ea typeface="Arial"/>
                <a:cs typeface="Courier New"/>
              </a:rPr>
              <a:t> – need help</a:t>
            </a:r>
            <a:endParaRPr lang="en-CA" dirty="0">
              <a:solidFill>
                <a:schemeClr val="tx1"/>
              </a:solidFill>
              <a:uFill>
                <a:solidFill>
                  <a:srgbClr val="000000"/>
                </a:solidFill>
              </a:uFill>
              <a:ea typeface="Courier New"/>
              <a:cs typeface="Courier New"/>
            </a:endParaRPr>
          </a:p>
          <a:p>
            <a:pPr marL="891540" marR="214630" lvl="1" indent="-342900" algn="just" fontAlgn="base">
              <a:lnSpc>
                <a:spcPct val="102000"/>
              </a:lnSpc>
              <a:spcAft>
                <a:spcPts val="25"/>
              </a:spcAft>
              <a:buClr>
                <a:srgbClr val="000000"/>
              </a:buClr>
              <a:buSzPts val="1200"/>
              <a:buFont typeface="Courier New"/>
              <a:buChar char="o"/>
            </a:pPr>
            <a:r>
              <a:rPr lang="en-US" b="1" dirty="0">
                <a:solidFill>
                  <a:schemeClr val="tx1"/>
                </a:solidFill>
                <a:uFill>
                  <a:solidFill>
                    <a:srgbClr val="000000"/>
                  </a:solidFill>
                </a:uFill>
                <a:ea typeface="Arial"/>
                <a:cs typeface="Courier New"/>
              </a:rPr>
              <a:t>DO NOT LEAVE</a:t>
            </a:r>
            <a:r>
              <a:rPr lang="en-US" dirty="0">
                <a:solidFill>
                  <a:schemeClr val="tx1"/>
                </a:solidFill>
                <a:uFill>
                  <a:solidFill>
                    <a:srgbClr val="000000"/>
                  </a:solidFill>
                </a:uFill>
                <a:ea typeface="Arial"/>
                <a:cs typeface="Courier New"/>
              </a:rPr>
              <a:t> evacuation point or let parents take children from the area  </a:t>
            </a:r>
            <a:endParaRPr lang="en-CA" dirty="0">
              <a:solidFill>
                <a:schemeClr val="tx1"/>
              </a:solidFill>
              <a:uFill>
                <a:solidFill>
                  <a:srgbClr val="000000"/>
                </a:solidFill>
              </a:uFill>
              <a:ea typeface="Courier New"/>
              <a:cs typeface="Courier New"/>
            </a:endParaRPr>
          </a:p>
          <a:p>
            <a:pPr marL="891540" marR="214630" lvl="1" indent="-342900" algn="just" fontAlgn="base">
              <a:lnSpc>
                <a:spcPct val="102000"/>
              </a:lnSpc>
              <a:spcAft>
                <a:spcPts val="25"/>
              </a:spcAft>
              <a:buClr>
                <a:srgbClr val="000000"/>
              </a:buClr>
              <a:buSzPts val="1200"/>
              <a:buFont typeface="Courier New"/>
              <a:buChar char="o"/>
            </a:pPr>
            <a:r>
              <a:rPr lang="en-US" dirty="0">
                <a:solidFill>
                  <a:schemeClr val="tx1"/>
                </a:solidFill>
                <a:uFill>
                  <a:solidFill>
                    <a:srgbClr val="000000"/>
                  </a:solidFill>
                </a:uFill>
                <a:ea typeface="Arial"/>
                <a:cs typeface="Courier New"/>
              </a:rPr>
              <a:t>Follow usher’s and/or firefighter’s direction </a:t>
            </a:r>
            <a:endParaRPr lang="en-CA" dirty="0">
              <a:solidFill>
                <a:schemeClr val="tx1"/>
              </a:solidFill>
              <a:uFill>
                <a:solidFill>
                  <a:srgbClr val="000000"/>
                </a:solidFill>
              </a:uFill>
              <a:ea typeface="Courier New"/>
              <a:cs typeface="Courier New"/>
            </a:endParaRPr>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12</a:t>
            </a:fld>
            <a:endParaRPr lang="en-CA" dirty="0"/>
          </a:p>
        </p:txBody>
      </p:sp>
    </p:spTree>
    <p:extLst>
      <p:ext uri="{BB962C8B-B14F-4D97-AF65-F5344CB8AC3E}">
        <p14:creationId xmlns:p14="http://schemas.microsoft.com/office/powerpoint/2010/main" val="403497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fontScale="92500" lnSpcReduction="2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457200"/>
            <a:r>
              <a:rPr lang="en-US" sz="1900" b="1" dirty="0">
                <a:solidFill>
                  <a:schemeClr val="tx1"/>
                </a:solidFill>
                <a:ea typeface="Times New Roman"/>
              </a:rPr>
              <a:t>Infant Nursery Attendant duties </a:t>
            </a:r>
            <a:endParaRPr lang="en-CA" sz="1900" dirty="0">
              <a:solidFill>
                <a:schemeClr val="tx1"/>
              </a:solidFill>
              <a:ea typeface="Times New Roman"/>
            </a:endParaRPr>
          </a:p>
          <a:p>
            <a:pPr marL="742950" lvl="1" indent="-285750">
              <a:lnSpc>
                <a:spcPct val="115000"/>
              </a:lnSpc>
              <a:buFont typeface="Courier New"/>
              <a:buChar char="o"/>
            </a:pPr>
            <a:r>
              <a:rPr lang="en-US" dirty="0">
                <a:solidFill>
                  <a:schemeClr val="tx1"/>
                </a:solidFill>
                <a:latin typeface="Arial"/>
              </a:rPr>
              <a:t>Identify at the beginning of each service -  </a:t>
            </a:r>
            <a:r>
              <a:rPr lang="en-US" b="1" dirty="0">
                <a:solidFill>
                  <a:schemeClr val="tx1"/>
                </a:solidFill>
                <a:latin typeface="Arial"/>
              </a:rPr>
              <a:t>Nursery Attendant # 1</a:t>
            </a:r>
            <a:endParaRPr lang="en-CA" dirty="0">
              <a:solidFill>
                <a:schemeClr val="tx1"/>
              </a:solidFill>
            </a:endParaRPr>
          </a:p>
          <a:p>
            <a:pPr marL="742950" lvl="1" indent="-285750">
              <a:lnSpc>
                <a:spcPct val="115000"/>
              </a:lnSpc>
              <a:buFont typeface="Courier New"/>
              <a:buChar char="o"/>
            </a:pPr>
            <a:r>
              <a:rPr lang="en-US" dirty="0">
                <a:solidFill>
                  <a:schemeClr val="tx1"/>
                </a:solidFill>
                <a:latin typeface="Arial"/>
              </a:rPr>
              <a:t>Maintain accurate attendance record of nursery children each Sunday</a:t>
            </a:r>
            <a:endParaRPr lang="en-CA" dirty="0">
              <a:solidFill>
                <a:schemeClr val="tx1"/>
              </a:solidFill>
            </a:endParaRPr>
          </a:p>
          <a:p>
            <a:pPr marL="742950" lvl="1" indent="-285750">
              <a:lnSpc>
                <a:spcPct val="115000"/>
              </a:lnSpc>
              <a:buFont typeface="Courier New"/>
              <a:buChar char="o"/>
            </a:pPr>
            <a:r>
              <a:rPr lang="en-US" dirty="0">
                <a:solidFill>
                  <a:schemeClr val="tx1"/>
                </a:solidFill>
                <a:latin typeface="Arial"/>
              </a:rPr>
              <a:t>Upon hearing the alarm place children in emergency crib (do not take them out of car seats).  </a:t>
            </a:r>
            <a:r>
              <a:rPr lang="en-US" b="1" i="1" dirty="0">
                <a:solidFill>
                  <a:schemeClr val="tx1"/>
                </a:solidFill>
                <a:latin typeface="Arial"/>
              </a:rPr>
              <a:t>Advised to exit door 5 as there is a ramp.  If not accessible, use next closest exit.</a:t>
            </a:r>
            <a:endParaRPr lang="en-CA" dirty="0">
              <a:solidFill>
                <a:schemeClr val="tx1"/>
              </a:solidFill>
            </a:endParaRPr>
          </a:p>
          <a:p>
            <a:pPr marL="742950" lvl="1" indent="-285750">
              <a:lnSpc>
                <a:spcPct val="115000"/>
              </a:lnSpc>
              <a:buFont typeface="Courier New"/>
              <a:buChar char="o"/>
            </a:pPr>
            <a:r>
              <a:rPr lang="en-US" b="1" dirty="0">
                <a:solidFill>
                  <a:schemeClr val="tx1"/>
                </a:solidFill>
                <a:latin typeface="Arial"/>
              </a:rPr>
              <a:t>Nursery Attendant #1</a:t>
            </a:r>
            <a:r>
              <a:rPr lang="en-US" dirty="0">
                <a:solidFill>
                  <a:schemeClr val="tx1"/>
                </a:solidFill>
                <a:latin typeface="Arial"/>
              </a:rPr>
              <a:t> - collect clipboard and emergency bag.</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Leave room if it is safe to do so.</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Proceed to exit the building using the emergency crib</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Proceed to evacuation point #2 –front right upper parking lot by hill gym/kitchen side</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Take attendance of all Infants and other minors</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Show appropriate emergency response card;</a:t>
            </a:r>
            <a:endParaRPr lang="en-CA" dirty="0">
              <a:solidFill>
                <a:schemeClr val="tx1"/>
              </a:solidFill>
            </a:endParaRPr>
          </a:p>
          <a:p>
            <a:pPr marL="1143000" marR="214630" lvl="2" indent="-228600" algn="just" fontAlgn="base">
              <a:lnSpc>
                <a:spcPct val="102000"/>
              </a:lnSpc>
              <a:spcAft>
                <a:spcPts val="25"/>
              </a:spcAft>
              <a:buClr>
                <a:srgbClr val="000000"/>
              </a:buClr>
              <a:buSzPts val="1200"/>
              <a:buFont typeface="Symbol"/>
              <a:buChar char=""/>
            </a:pPr>
            <a:r>
              <a:rPr lang="en-US" b="1" dirty="0">
                <a:solidFill>
                  <a:schemeClr val="tx1"/>
                </a:solidFill>
                <a:highlight>
                  <a:srgbClr val="00FF00"/>
                </a:highlight>
                <a:uFill>
                  <a:solidFill>
                    <a:srgbClr val="000000"/>
                  </a:solidFill>
                </a:uFill>
                <a:latin typeface="Arial"/>
                <a:ea typeface="Arial"/>
              </a:rPr>
              <a:t>green</a:t>
            </a:r>
            <a:r>
              <a:rPr lang="en-US" b="1" dirty="0">
                <a:solidFill>
                  <a:schemeClr val="tx1"/>
                </a:solidFill>
                <a:uFill>
                  <a:solidFill>
                    <a:srgbClr val="000000"/>
                  </a:solidFill>
                </a:uFill>
                <a:latin typeface="Arial"/>
                <a:ea typeface="Arial"/>
              </a:rPr>
              <a:t> - all good </a:t>
            </a:r>
            <a:endParaRPr lang="en-CA" dirty="0">
              <a:solidFill>
                <a:schemeClr val="tx1"/>
              </a:solidFill>
              <a:uFill>
                <a:solidFill>
                  <a:srgbClr val="000000"/>
                </a:solidFill>
              </a:uFill>
              <a:latin typeface="Times New Roman"/>
              <a:ea typeface="Times New Roman"/>
            </a:endParaRPr>
          </a:p>
          <a:p>
            <a:pPr marL="1143000" marR="214630" lvl="2" indent="-228600" algn="just" fontAlgn="base">
              <a:lnSpc>
                <a:spcPct val="102000"/>
              </a:lnSpc>
              <a:spcAft>
                <a:spcPts val="25"/>
              </a:spcAft>
              <a:buClr>
                <a:srgbClr val="000000"/>
              </a:buClr>
              <a:buSzPts val="1200"/>
              <a:buFont typeface="Symbol"/>
              <a:buChar char=""/>
            </a:pPr>
            <a:r>
              <a:rPr lang="en-US" b="1" dirty="0">
                <a:solidFill>
                  <a:schemeClr val="tx1"/>
                </a:solidFill>
                <a:highlight>
                  <a:srgbClr val="FF0000"/>
                </a:highlight>
                <a:uFill>
                  <a:solidFill>
                    <a:srgbClr val="000000"/>
                  </a:solidFill>
                </a:uFill>
                <a:latin typeface="Arial"/>
                <a:ea typeface="Arial"/>
              </a:rPr>
              <a:t>red</a:t>
            </a:r>
            <a:r>
              <a:rPr lang="en-US" b="1" dirty="0">
                <a:solidFill>
                  <a:schemeClr val="tx1"/>
                </a:solidFill>
                <a:uFill>
                  <a:solidFill>
                    <a:srgbClr val="000000"/>
                  </a:solidFill>
                </a:uFill>
                <a:latin typeface="Arial"/>
                <a:ea typeface="Arial"/>
              </a:rPr>
              <a:t> – need help</a:t>
            </a:r>
            <a:endParaRPr lang="en-CA" dirty="0">
              <a:solidFill>
                <a:schemeClr val="tx1"/>
              </a:solidFill>
              <a:uFill>
                <a:solidFill>
                  <a:srgbClr val="000000"/>
                </a:solidFill>
              </a:uFill>
              <a:latin typeface="Times New Roman"/>
              <a:ea typeface="Times New Roman"/>
            </a:endParaRPr>
          </a:p>
          <a:p>
            <a:pPr marL="742950" lvl="1" indent="-285750">
              <a:lnSpc>
                <a:spcPct val="115000"/>
              </a:lnSpc>
              <a:buFont typeface="Courier New"/>
              <a:buChar char="o"/>
            </a:pPr>
            <a:r>
              <a:rPr lang="en-US" dirty="0">
                <a:solidFill>
                  <a:schemeClr val="tx1"/>
                </a:solidFill>
                <a:latin typeface="Arial"/>
              </a:rPr>
              <a:t>DO NOT LEAVE evacuation point or let parents take children from the area	</a:t>
            </a:r>
            <a:endParaRPr lang="en-CA" dirty="0">
              <a:solidFill>
                <a:schemeClr val="tx1"/>
              </a:solidFill>
            </a:endParaRPr>
          </a:p>
          <a:p>
            <a:pPr marL="742950" lvl="1" indent="-285750">
              <a:lnSpc>
                <a:spcPct val="115000"/>
              </a:lnSpc>
              <a:buFont typeface="Courier New"/>
              <a:buChar char="o"/>
            </a:pPr>
            <a:r>
              <a:rPr lang="en-US" dirty="0">
                <a:solidFill>
                  <a:schemeClr val="tx1"/>
                </a:solidFill>
                <a:latin typeface="Arial"/>
              </a:rPr>
              <a:t>Follow usher’s and/or firefighter’s direction </a:t>
            </a:r>
            <a:endParaRPr lang="en-CA" dirty="0">
              <a:solidFill>
                <a:schemeClr val="tx1"/>
              </a:solidFill>
            </a:endParaRPr>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13</a:t>
            </a:fld>
            <a:endParaRPr lang="en-CA" dirty="0"/>
          </a:p>
        </p:txBody>
      </p:sp>
    </p:spTree>
    <p:extLst>
      <p:ext uri="{BB962C8B-B14F-4D97-AF65-F5344CB8AC3E}">
        <p14:creationId xmlns:p14="http://schemas.microsoft.com/office/powerpoint/2010/main" val="2674672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fontScale="85000" lnSpcReduction="2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457200"/>
            <a:r>
              <a:rPr lang="en-US" b="1" dirty="0">
                <a:solidFill>
                  <a:schemeClr val="tx1"/>
                </a:solidFill>
                <a:latin typeface="Arial"/>
                <a:ea typeface="Times New Roman"/>
              </a:rPr>
              <a:t>Toddler and Preschool Attendant duties</a:t>
            </a:r>
            <a:endParaRPr lang="en-CA" dirty="0">
              <a:solidFill>
                <a:schemeClr val="tx1"/>
              </a:solidFill>
              <a:latin typeface="Times New Roman"/>
              <a:ea typeface="Times New Roman"/>
            </a:endParaRPr>
          </a:p>
          <a:p>
            <a:pPr marL="742950" lvl="1" indent="-285750">
              <a:lnSpc>
                <a:spcPct val="115000"/>
              </a:lnSpc>
              <a:buFont typeface="Courier New"/>
              <a:buChar char="o"/>
            </a:pPr>
            <a:r>
              <a:rPr lang="en-US" dirty="0">
                <a:solidFill>
                  <a:schemeClr val="tx1"/>
                </a:solidFill>
                <a:latin typeface="Arial"/>
              </a:rPr>
              <a:t>Identify at the beginning of every service – </a:t>
            </a:r>
            <a:r>
              <a:rPr lang="en-US" b="1" dirty="0">
                <a:solidFill>
                  <a:schemeClr val="tx1"/>
                </a:solidFill>
                <a:latin typeface="Arial"/>
              </a:rPr>
              <a:t>Toddler Attendant #1</a:t>
            </a:r>
            <a:endParaRPr lang="en-CA" dirty="0">
              <a:solidFill>
                <a:schemeClr val="tx1"/>
              </a:solidFill>
            </a:endParaRPr>
          </a:p>
          <a:p>
            <a:pPr marL="742950" lvl="1" indent="-285750">
              <a:lnSpc>
                <a:spcPct val="115000"/>
              </a:lnSpc>
              <a:buFont typeface="Courier New"/>
              <a:buChar char="o"/>
            </a:pPr>
            <a:r>
              <a:rPr lang="en-US" dirty="0">
                <a:solidFill>
                  <a:schemeClr val="tx1"/>
                </a:solidFill>
                <a:latin typeface="Arial"/>
              </a:rPr>
              <a:t>Maintain accurate attendance record of toddler and preschool children each Sunday</a:t>
            </a:r>
            <a:endParaRPr lang="en-CA" dirty="0">
              <a:solidFill>
                <a:schemeClr val="tx1"/>
              </a:solidFill>
            </a:endParaRPr>
          </a:p>
          <a:p>
            <a:pPr marL="742950" lvl="1" indent="-285750">
              <a:lnSpc>
                <a:spcPct val="115000"/>
              </a:lnSpc>
              <a:buFont typeface="Courier New"/>
              <a:buChar char="o"/>
            </a:pPr>
            <a:r>
              <a:rPr lang="en-US" b="1">
                <a:solidFill>
                  <a:schemeClr val="tx1"/>
                </a:solidFill>
                <a:latin typeface="Arial"/>
              </a:rPr>
              <a:t>Toddler Attendant </a:t>
            </a:r>
            <a:r>
              <a:rPr lang="en-US" b="1" dirty="0">
                <a:solidFill>
                  <a:schemeClr val="tx1"/>
                </a:solidFill>
                <a:latin typeface="Arial"/>
              </a:rPr>
              <a:t>#1</a:t>
            </a:r>
            <a:r>
              <a:rPr lang="en-US" dirty="0">
                <a:solidFill>
                  <a:schemeClr val="tx1"/>
                </a:solidFill>
                <a:latin typeface="Arial"/>
              </a:rPr>
              <a:t> - Upon hearing alarm collect clipboard</a:t>
            </a:r>
            <a:endParaRPr lang="en-CA" dirty="0">
              <a:solidFill>
                <a:schemeClr val="tx1"/>
              </a:solidFill>
            </a:endParaRPr>
          </a:p>
          <a:p>
            <a:pPr marL="1143000" lvl="2" indent="-228600">
              <a:lnSpc>
                <a:spcPct val="115000"/>
              </a:lnSpc>
              <a:buFont typeface="Wingdings"/>
              <a:buChar char=""/>
              <a:tabLst>
                <a:tab pos="1170305" algn="l"/>
              </a:tabLst>
            </a:pPr>
            <a:r>
              <a:rPr lang="en-US" dirty="0">
                <a:solidFill>
                  <a:schemeClr val="tx1"/>
                </a:solidFill>
                <a:latin typeface="Arial"/>
              </a:rPr>
              <a:t>Leave room if it is safe to do so</a:t>
            </a:r>
            <a:endParaRPr lang="en-CA" dirty="0">
              <a:solidFill>
                <a:schemeClr val="tx1"/>
              </a:solidFill>
            </a:endParaRPr>
          </a:p>
          <a:p>
            <a:pPr marL="1143000" lvl="2" indent="-228600">
              <a:lnSpc>
                <a:spcPct val="115000"/>
              </a:lnSpc>
              <a:buFont typeface="Wingdings"/>
              <a:buChar char=""/>
              <a:tabLst>
                <a:tab pos="1170305" algn="l"/>
              </a:tabLst>
            </a:pPr>
            <a:r>
              <a:rPr lang="en-US" dirty="0">
                <a:solidFill>
                  <a:schemeClr val="tx1"/>
                </a:solidFill>
                <a:latin typeface="Arial"/>
              </a:rPr>
              <a:t>Proceed to evacuation </a:t>
            </a:r>
            <a:r>
              <a:rPr lang="en-US" b="1" dirty="0">
                <a:solidFill>
                  <a:schemeClr val="tx1"/>
                </a:solidFill>
                <a:latin typeface="Arial"/>
              </a:rPr>
              <a:t>point #1</a:t>
            </a:r>
            <a:r>
              <a:rPr lang="en-US" dirty="0">
                <a:solidFill>
                  <a:schemeClr val="tx1"/>
                </a:solidFill>
                <a:latin typeface="Arial"/>
              </a:rPr>
              <a:t> front upper left parking lot by hill office side</a:t>
            </a:r>
            <a:endParaRPr lang="en-CA" dirty="0">
              <a:solidFill>
                <a:schemeClr val="tx1"/>
              </a:solidFill>
            </a:endParaRPr>
          </a:p>
          <a:p>
            <a:pPr marL="1143000" lvl="2" indent="-228600">
              <a:lnSpc>
                <a:spcPct val="115000"/>
              </a:lnSpc>
              <a:buFont typeface="Wingdings"/>
              <a:buChar char=""/>
              <a:tabLst>
                <a:tab pos="1170305" algn="l"/>
              </a:tabLst>
            </a:pPr>
            <a:r>
              <a:rPr lang="en-US" dirty="0">
                <a:solidFill>
                  <a:schemeClr val="tx1"/>
                </a:solidFill>
                <a:latin typeface="Arial"/>
              </a:rPr>
              <a:t>Take attendance of all Toddler and Preschool children and any other minor’s</a:t>
            </a:r>
            <a:endParaRPr lang="en-CA" dirty="0">
              <a:solidFill>
                <a:schemeClr val="tx1"/>
              </a:solidFill>
            </a:endParaRPr>
          </a:p>
          <a:p>
            <a:pPr marL="1143000" lvl="2" indent="-228600">
              <a:lnSpc>
                <a:spcPct val="115000"/>
              </a:lnSpc>
              <a:buFont typeface="Wingdings"/>
              <a:buChar char=""/>
              <a:tabLst>
                <a:tab pos="1143000" algn="l"/>
              </a:tabLst>
            </a:pPr>
            <a:r>
              <a:rPr lang="en-US" dirty="0">
                <a:solidFill>
                  <a:schemeClr val="tx1"/>
                </a:solidFill>
                <a:latin typeface="Arial"/>
              </a:rPr>
              <a:t>Show appropriate emergency response card;</a:t>
            </a:r>
            <a:endParaRPr lang="en-CA" dirty="0">
              <a:solidFill>
                <a:schemeClr val="tx1"/>
              </a:solidFill>
            </a:endParaRPr>
          </a:p>
          <a:p>
            <a:pPr marL="1143000" marR="214630" lvl="2" indent="-228600" fontAlgn="base">
              <a:lnSpc>
                <a:spcPct val="102000"/>
              </a:lnSpc>
              <a:spcAft>
                <a:spcPts val="25"/>
              </a:spcAft>
              <a:buClr>
                <a:srgbClr val="000000"/>
              </a:buClr>
              <a:buSzPts val="1200"/>
              <a:buFont typeface="Symbol"/>
              <a:buChar char=""/>
            </a:pPr>
            <a:r>
              <a:rPr lang="en-US" b="1" dirty="0">
                <a:solidFill>
                  <a:schemeClr val="tx1"/>
                </a:solidFill>
                <a:highlight>
                  <a:srgbClr val="00FF00"/>
                </a:highlight>
                <a:uFill>
                  <a:solidFill>
                    <a:srgbClr val="000000"/>
                  </a:solidFill>
                </a:uFill>
                <a:latin typeface="Arial"/>
                <a:ea typeface="Arial"/>
              </a:rPr>
              <a:t>green</a:t>
            </a:r>
            <a:r>
              <a:rPr lang="en-US" b="1" dirty="0">
                <a:solidFill>
                  <a:schemeClr val="tx1"/>
                </a:solidFill>
                <a:uFill>
                  <a:solidFill>
                    <a:srgbClr val="000000"/>
                  </a:solidFill>
                </a:uFill>
                <a:latin typeface="Arial"/>
                <a:ea typeface="Arial"/>
              </a:rPr>
              <a:t> - all good </a:t>
            </a:r>
            <a:endParaRPr lang="en-CA" dirty="0">
              <a:solidFill>
                <a:schemeClr val="tx1"/>
              </a:solidFill>
              <a:uFill>
                <a:solidFill>
                  <a:srgbClr val="000000"/>
                </a:solidFill>
              </a:uFill>
              <a:latin typeface="Times New Roman"/>
              <a:ea typeface="Times New Roman"/>
            </a:endParaRPr>
          </a:p>
          <a:p>
            <a:pPr marL="1143000" marR="214630" lvl="2" indent="-228600" fontAlgn="base">
              <a:lnSpc>
                <a:spcPct val="102000"/>
              </a:lnSpc>
              <a:spcAft>
                <a:spcPts val="25"/>
              </a:spcAft>
              <a:buClr>
                <a:srgbClr val="000000"/>
              </a:buClr>
              <a:buSzPts val="1200"/>
              <a:buFont typeface="Symbol"/>
              <a:buChar char=""/>
            </a:pPr>
            <a:r>
              <a:rPr lang="en-US" b="1" dirty="0">
                <a:solidFill>
                  <a:schemeClr val="tx1"/>
                </a:solidFill>
                <a:highlight>
                  <a:srgbClr val="FF0000"/>
                </a:highlight>
                <a:uFill>
                  <a:solidFill>
                    <a:srgbClr val="000000"/>
                  </a:solidFill>
                </a:uFill>
                <a:latin typeface="Arial"/>
                <a:ea typeface="Arial"/>
              </a:rPr>
              <a:t>red</a:t>
            </a:r>
            <a:r>
              <a:rPr lang="en-US" b="1" dirty="0">
                <a:solidFill>
                  <a:schemeClr val="tx1"/>
                </a:solidFill>
                <a:uFill>
                  <a:solidFill>
                    <a:srgbClr val="000000"/>
                  </a:solidFill>
                </a:uFill>
                <a:latin typeface="Arial"/>
                <a:ea typeface="Arial"/>
              </a:rPr>
              <a:t> – need help</a:t>
            </a:r>
            <a:endParaRPr lang="en-CA" dirty="0">
              <a:solidFill>
                <a:schemeClr val="tx1"/>
              </a:solidFill>
              <a:uFill>
                <a:solidFill>
                  <a:srgbClr val="000000"/>
                </a:solidFill>
              </a:uFill>
              <a:latin typeface="Times New Roman"/>
              <a:ea typeface="Times New Roman"/>
            </a:endParaRPr>
          </a:p>
          <a:p>
            <a:pPr marL="742950" lvl="1" indent="-285750">
              <a:lnSpc>
                <a:spcPct val="115000"/>
              </a:lnSpc>
              <a:buFont typeface="Courier New"/>
              <a:buChar char="o"/>
            </a:pPr>
            <a:r>
              <a:rPr lang="en-US" dirty="0">
                <a:solidFill>
                  <a:schemeClr val="tx1"/>
                </a:solidFill>
                <a:latin typeface="Arial"/>
              </a:rPr>
              <a:t>DO NOT LEAVE evacuation point or let parents take children from the area	</a:t>
            </a:r>
            <a:endParaRPr lang="en-CA" dirty="0">
              <a:solidFill>
                <a:schemeClr val="tx1"/>
              </a:solidFill>
            </a:endParaRPr>
          </a:p>
          <a:p>
            <a:pPr marL="742950" lvl="1" indent="-285750">
              <a:lnSpc>
                <a:spcPct val="115000"/>
              </a:lnSpc>
              <a:buFont typeface="Courier New"/>
              <a:buChar char="o"/>
            </a:pPr>
            <a:r>
              <a:rPr lang="en-US" dirty="0">
                <a:solidFill>
                  <a:schemeClr val="tx1"/>
                </a:solidFill>
                <a:latin typeface="Arial"/>
              </a:rPr>
              <a:t>Follow usher’s and/or firefighter’s direction </a:t>
            </a:r>
          </a:p>
          <a:p>
            <a:pPr marL="742950" lvl="1" indent="-285750">
              <a:lnSpc>
                <a:spcPct val="115000"/>
              </a:lnSpc>
              <a:buFont typeface="Courier New"/>
              <a:buChar char="o"/>
            </a:pPr>
            <a:endParaRPr lang="en-US" dirty="0">
              <a:solidFill>
                <a:schemeClr val="tx1"/>
              </a:solidFill>
              <a:latin typeface="Arial"/>
            </a:endParaRPr>
          </a:p>
          <a:p>
            <a:pPr lvl="0" hangingPunct="0"/>
            <a:r>
              <a:rPr lang="en-GB" dirty="0">
                <a:solidFill>
                  <a:schemeClr val="tx1"/>
                </a:solidFill>
              </a:rPr>
              <a:t>Calmly escort the occupants outside to the area of assembly. Ensuring that all students that require assistance to evacuate are assisted.</a:t>
            </a:r>
            <a:endParaRPr lang="en-CA" dirty="0">
              <a:solidFill>
                <a:schemeClr val="tx1"/>
              </a:solidFill>
            </a:endParaRPr>
          </a:p>
          <a:p>
            <a:pPr hangingPunct="0"/>
            <a:r>
              <a:rPr lang="en-GB" dirty="0">
                <a:solidFill>
                  <a:schemeClr val="tx1"/>
                </a:solidFill>
              </a:rPr>
              <a:t> </a:t>
            </a:r>
            <a:endParaRPr lang="en-CA" sz="3600" dirty="0">
              <a:solidFill>
                <a:schemeClr val="tx1"/>
              </a:solidFill>
            </a:endParaRPr>
          </a:p>
          <a:p>
            <a:pPr lvl="0" hangingPunct="0"/>
            <a:r>
              <a:rPr lang="en-GB" dirty="0">
                <a:solidFill>
                  <a:schemeClr val="tx1"/>
                </a:solidFill>
              </a:rPr>
              <a:t>Provide the assistance necessary to maintain a calm and orderly evacuation.</a:t>
            </a:r>
            <a:endParaRPr lang="en-CA" dirty="0">
              <a:solidFill>
                <a:schemeClr val="tx1"/>
              </a:solidFill>
            </a:endParaRPr>
          </a:p>
          <a:p>
            <a:pPr hangingPunct="0"/>
            <a:r>
              <a:rPr lang="en-GB" dirty="0">
                <a:solidFill>
                  <a:schemeClr val="tx1"/>
                </a:solidFill>
              </a:rPr>
              <a:t> </a:t>
            </a:r>
            <a:endParaRPr lang="en-CA" sz="3600" dirty="0">
              <a:solidFill>
                <a:schemeClr val="tx1"/>
              </a:solidFill>
            </a:endParaRPr>
          </a:p>
          <a:p>
            <a:pPr lvl="0" hangingPunct="0"/>
            <a:r>
              <a:rPr lang="en-GB" dirty="0">
                <a:solidFill>
                  <a:schemeClr val="tx1"/>
                </a:solidFill>
              </a:rPr>
              <a:t>Upon reaching the area of assembly; fire wardens will perform a head count and compare numbers with their attendance list if applicable.</a:t>
            </a:r>
            <a:endParaRPr lang="en-CA" dirty="0">
              <a:solidFill>
                <a:schemeClr val="tx1"/>
              </a:solidFill>
            </a:endParaRPr>
          </a:p>
          <a:p>
            <a:r>
              <a:rPr lang="en-GB" dirty="0">
                <a:solidFill>
                  <a:schemeClr val="tx1"/>
                </a:solidFill>
              </a:rPr>
              <a:t> </a:t>
            </a:r>
            <a:endParaRPr lang="en-CA" sz="3600" dirty="0">
              <a:solidFill>
                <a:schemeClr val="tx1"/>
              </a:solidFill>
            </a:endParaRPr>
          </a:p>
          <a:p>
            <a:pPr lvl="0" hangingPunct="0"/>
            <a:r>
              <a:rPr lang="en-GB" dirty="0">
                <a:solidFill>
                  <a:schemeClr val="tx1"/>
                </a:solidFill>
              </a:rPr>
              <a:t>Provide a total evacuation of area to the Chief Fire Warden.</a:t>
            </a:r>
            <a:endParaRPr lang="en-CA" dirty="0">
              <a:solidFill>
                <a:schemeClr val="tx1"/>
              </a:solidFill>
            </a:endParaRPr>
          </a:p>
          <a:p>
            <a:pPr marL="742950" lvl="1" indent="-285750">
              <a:lnSpc>
                <a:spcPct val="115000"/>
              </a:lnSpc>
              <a:buFont typeface="Courier New"/>
              <a:buChar char="o"/>
            </a:pPr>
            <a:endParaRPr lang="en-CA" dirty="0">
              <a:solidFill>
                <a:schemeClr val="tx1"/>
              </a:solidFill>
            </a:endParaRPr>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14</a:t>
            </a:fld>
            <a:endParaRPr lang="en-CA" dirty="0"/>
          </a:p>
        </p:txBody>
      </p:sp>
    </p:spTree>
    <p:extLst>
      <p:ext uri="{BB962C8B-B14F-4D97-AF65-F5344CB8AC3E}">
        <p14:creationId xmlns:p14="http://schemas.microsoft.com/office/powerpoint/2010/main" val="911107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fontScale="85000" lnSpcReduction="2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hangingPunct="0"/>
            <a:r>
              <a:rPr lang="en-GB" b="1" u="sng" dirty="0">
                <a:solidFill>
                  <a:schemeClr val="tx1"/>
                </a:solidFill>
              </a:rPr>
              <a:t>Fire Wardens</a:t>
            </a:r>
            <a:r>
              <a:rPr lang="en-GB" b="1" dirty="0">
                <a:solidFill>
                  <a:schemeClr val="tx1"/>
                </a:solidFill>
              </a:rPr>
              <a:t> - </a:t>
            </a:r>
            <a:r>
              <a:rPr lang="en-GB" b="1" i="1" dirty="0">
                <a:solidFill>
                  <a:schemeClr val="tx1"/>
                </a:solidFill>
              </a:rPr>
              <a:t>Weekdays</a:t>
            </a:r>
            <a:endParaRPr lang="en-CA" dirty="0">
              <a:solidFill>
                <a:schemeClr val="tx1"/>
              </a:solidFill>
            </a:endParaRPr>
          </a:p>
          <a:p>
            <a:pPr hangingPunct="0"/>
            <a:r>
              <a:rPr lang="en-GB" b="1" dirty="0">
                <a:solidFill>
                  <a:schemeClr val="tx1"/>
                </a:solidFill>
              </a:rPr>
              <a:t> </a:t>
            </a:r>
            <a:endParaRPr lang="en-CA" dirty="0">
              <a:solidFill>
                <a:schemeClr val="tx1"/>
              </a:solidFill>
            </a:endParaRPr>
          </a:p>
          <a:p>
            <a:pPr lvl="0" hangingPunct="0"/>
            <a:r>
              <a:rPr lang="en-GB" dirty="0">
                <a:solidFill>
                  <a:schemeClr val="tx1"/>
                </a:solidFill>
              </a:rPr>
              <a:t>Staff and Program Coordinators will;</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Acquire the day’s attendance list.</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Close all windows in the room.</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Exit the building to the area of assembly</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Close all doors you pass.</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Upon reaching the area of assembly; fire wardens will perform a head count and compare numbers with their attendance list if applicable.</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At least one Fire Warden will remain in the area of assembly.  Others, after exiting will report to the main entrance and will assist the Chief Fire Warden in looking for the cause of the alarm if safe to do so. (i.e. fire, false alarm, fire is extinguished, etc…)</a:t>
            </a:r>
            <a:endParaRPr lang="en-CA" dirty="0">
              <a:solidFill>
                <a:schemeClr val="tx1"/>
              </a:solidFill>
            </a:endParaRPr>
          </a:p>
          <a:p>
            <a:r>
              <a:rPr lang="en-GB" dirty="0">
                <a:solidFill>
                  <a:schemeClr val="tx1"/>
                </a:solidFill>
              </a:rPr>
              <a:t> </a:t>
            </a:r>
            <a:endParaRPr lang="en-CA" dirty="0">
              <a:solidFill>
                <a:schemeClr val="tx1"/>
              </a:solidFill>
            </a:endParaRPr>
          </a:p>
          <a:p>
            <a:pPr lvl="0" hangingPunct="0"/>
            <a:r>
              <a:rPr lang="en-GB" dirty="0">
                <a:solidFill>
                  <a:schemeClr val="tx1"/>
                </a:solidFill>
              </a:rPr>
              <a:t>Provide a total evacuation report to the Chief Fire Warden at the main parking lot entrance.</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b="1" dirty="0">
                <a:solidFill>
                  <a:schemeClr val="tx1"/>
                </a:solidFill>
              </a:rPr>
              <a:t>PREVENT PERSONS FROM ENTERING BUILDING</a:t>
            </a:r>
            <a:r>
              <a:rPr lang="en-GB" dirty="0">
                <a:solidFill>
                  <a:schemeClr val="tx1"/>
                </a:solidFill>
              </a:rPr>
              <a:t>.</a:t>
            </a:r>
            <a:endParaRPr lang="en-CA" dirty="0">
              <a:solidFill>
                <a:schemeClr val="tx1"/>
              </a:solidFill>
            </a:endParaRPr>
          </a:p>
          <a:p>
            <a:pPr hangingPunct="0"/>
            <a:r>
              <a:rPr lang="en-GB" dirty="0">
                <a:solidFill>
                  <a:schemeClr val="tx1"/>
                </a:solidFill>
              </a:rPr>
              <a:t> </a:t>
            </a:r>
            <a:endParaRPr lang="en-CA" dirty="0">
              <a:solidFill>
                <a:schemeClr val="tx1"/>
              </a:solidFill>
            </a:endParaRPr>
          </a:p>
          <a:p>
            <a:pPr lvl="0" hangingPunct="0"/>
            <a:r>
              <a:rPr lang="en-GB" dirty="0">
                <a:solidFill>
                  <a:schemeClr val="tx1"/>
                </a:solidFill>
              </a:rPr>
              <a:t>Follow the instructions of the Fire Department.</a:t>
            </a:r>
            <a:endParaRPr lang="en-CA" dirty="0">
              <a:solidFill>
                <a:schemeClr val="tx1"/>
              </a:solidFill>
            </a:endParaRPr>
          </a:p>
          <a:p>
            <a:endParaRPr lang="en-CA" dirty="0">
              <a:solidFill>
                <a:schemeClr val="tx1"/>
              </a:solidFill>
            </a:endParaRPr>
          </a:p>
          <a:p>
            <a:pPr marL="742950" lvl="1" indent="-285750">
              <a:lnSpc>
                <a:spcPct val="115000"/>
              </a:lnSpc>
              <a:buFont typeface="Courier New"/>
              <a:buChar char="o"/>
            </a:pPr>
            <a:endParaRPr lang="en-CA" dirty="0">
              <a:solidFill>
                <a:schemeClr val="tx1"/>
              </a:solidFill>
            </a:endParaRPr>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15</a:t>
            </a:fld>
            <a:endParaRPr lang="en-CA" dirty="0"/>
          </a:p>
        </p:txBody>
      </p:sp>
    </p:spTree>
    <p:extLst>
      <p:ext uri="{BB962C8B-B14F-4D97-AF65-F5344CB8AC3E}">
        <p14:creationId xmlns:p14="http://schemas.microsoft.com/office/powerpoint/2010/main" val="47972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en-US" sz="2800" b="1" u="sng" dirty="0">
                <a:solidFill>
                  <a:schemeClr val="tx1"/>
                </a:solidFill>
              </a:rPr>
              <a:t>Note:</a:t>
            </a:r>
            <a:r>
              <a:rPr lang="en-US" sz="2800" b="1" dirty="0">
                <a:solidFill>
                  <a:schemeClr val="tx1"/>
                </a:solidFill>
              </a:rPr>
              <a:t> </a:t>
            </a:r>
          </a:p>
          <a:p>
            <a:endParaRPr lang="en-US" sz="2800" b="1" dirty="0">
              <a:solidFill>
                <a:schemeClr val="tx1"/>
              </a:solidFill>
            </a:endParaRPr>
          </a:p>
          <a:p>
            <a:r>
              <a:rPr lang="en-US" sz="2800" b="1" dirty="0">
                <a:solidFill>
                  <a:schemeClr val="tx1"/>
                </a:solidFill>
              </a:rPr>
              <a:t>All groups will maintain and have immediate access to registration/attendance record for all minors/vulnerable persons as designated by Safe Church Policy</a:t>
            </a:r>
            <a:endParaRPr lang="en-CA" sz="2800" dirty="0">
              <a:solidFill>
                <a:schemeClr val="tx1"/>
              </a:solidFill>
            </a:endParaRPr>
          </a:p>
          <a:p>
            <a:endParaRPr lang="en-CA" dirty="0">
              <a:solidFill>
                <a:schemeClr val="tx1"/>
              </a:solidFill>
            </a:endParaRPr>
          </a:p>
          <a:p>
            <a:pPr marL="742950" lvl="1" indent="-285750">
              <a:lnSpc>
                <a:spcPct val="115000"/>
              </a:lnSpc>
              <a:buFont typeface="Courier New"/>
              <a:buChar char="o"/>
            </a:pPr>
            <a:endParaRPr lang="en-CA" dirty="0">
              <a:solidFill>
                <a:schemeClr val="tx1"/>
              </a:solidFill>
            </a:endParaRPr>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16</a:t>
            </a:fld>
            <a:endParaRPr lang="en-CA" dirty="0"/>
          </a:p>
        </p:txBody>
      </p:sp>
    </p:spTree>
    <p:extLst>
      <p:ext uri="{BB962C8B-B14F-4D97-AF65-F5344CB8AC3E}">
        <p14:creationId xmlns:p14="http://schemas.microsoft.com/office/powerpoint/2010/main" val="367217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fontScale="70000" lnSpcReduction="2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algn="just" hangingPunct="0"/>
            <a:r>
              <a:rPr lang="en-GB" sz="3200" b="1" u="sng" kern="1400" dirty="0">
                <a:solidFill>
                  <a:srgbClr val="000000"/>
                </a:solidFill>
                <a:latin typeface="Arial"/>
                <a:ea typeface="Times New Roman"/>
              </a:rPr>
              <a:t>The following staff will also;</a:t>
            </a:r>
            <a:endParaRPr lang="en-CA" sz="3200" dirty="0">
              <a:latin typeface="Times New Roman"/>
              <a:ea typeface="Times New Roman"/>
            </a:endParaRPr>
          </a:p>
          <a:p>
            <a:pPr algn="just" hangingPunct="0"/>
            <a:r>
              <a:rPr lang="en-GB" sz="3200" b="1" kern="1400" dirty="0">
                <a:solidFill>
                  <a:srgbClr val="000000"/>
                </a:solidFill>
                <a:latin typeface="Arial"/>
                <a:ea typeface="Times New Roman"/>
              </a:rPr>
              <a:t> </a:t>
            </a:r>
            <a:endParaRPr lang="en-CA" sz="3200" dirty="0">
              <a:latin typeface="Times New Roman"/>
              <a:ea typeface="Times New Roman"/>
            </a:endParaRPr>
          </a:p>
          <a:p>
            <a:pPr>
              <a:lnSpc>
                <a:spcPct val="105000"/>
              </a:lnSpc>
            </a:pPr>
            <a:r>
              <a:rPr lang="en-CA" sz="2800" b="1" dirty="0">
                <a:solidFill>
                  <a:schemeClr val="tx1"/>
                </a:solidFill>
                <a:latin typeface="Arial"/>
                <a:ea typeface="Times New Roman"/>
              </a:rPr>
              <a:t>Story Hour Leader</a:t>
            </a:r>
            <a:r>
              <a:rPr lang="en-CA" sz="2800" dirty="0">
                <a:solidFill>
                  <a:schemeClr val="tx1"/>
                </a:solidFill>
                <a:latin typeface="Arial"/>
                <a:ea typeface="Times New Roman"/>
              </a:rPr>
              <a:t> – (Little Lambs and Home School group)</a:t>
            </a:r>
            <a:endParaRPr lang="en-CA" sz="3200" dirty="0">
              <a:solidFill>
                <a:schemeClr val="tx1"/>
              </a:solidFill>
              <a:latin typeface="Times New Roman"/>
              <a:ea typeface="Times New Roman"/>
            </a:endParaRPr>
          </a:p>
          <a:p>
            <a:pPr marL="342900" lvl="0" indent="-342900">
              <a:lnSpc>
                <a:spcPct val="105000"/>
              </a:lnSpc>
              <a:buFont typeface="Courier New"/>
              <a:buChar char="o"/>
            </a:pPr>
            <a:r>
              <a:rPr lang="en-US" sz="2800" dirty="0">
                <a:solidFill>
                  <a:schemeClr val="tx1"/>
                </a:solidFill>
                <a:latin typeface="Arial"/>
              </a:rPr>
              <a:t>Know how many children you have every Story Hour, Little Lambs, and Home School Programs – take attendance </a:t>
            </a:r>
          </a:p>
          <a:p>
            <a:pPr marL="342900" lvl="0" indent="-342900">
              <a:lnSpc>
                <a:spcPct val="105000"/>
              </a:lnSpc>
              <a:buFont typeface="Courier New"/>
              <a:buChar char="o"/>
            </a:pP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Upon hearing alarm have children immediately line up at the door </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Take attendance clipboard and emergency bag.</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Leave room if it is safe to do so</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Close door</a:t>
            </a:r>
            <a:endParaRPr lang="en-CA" sz="2800" dirty="0">
              <a:solidFill>
                <a:schemeClr val="tx1"/>
              </a:solidFill>
            </a:endParaRPr>
          </a:p>
          <a:p>
            <a:pPr marL="342900" lvl="0" indent="-342900">
              <a:lnSpc>
                <a:spcPct val="105000"/>
              </a:lnSpc>
              <a:buFont typeface="Courier New"/>
              <a:buChar char="o"/>
            </a:pPr>
            <a:r>
              <a:rPr lang="en-CA" sz="2800" dirty="0">
                <a:solidFill>
                  <a:schemeClr val="tx1"/>
                </a:solidFill>
                <a:latin typeface="Arial"/>
              </a:rPr>
              <a:t>P</a:t>
            </a:r>
            <a:r>
              <a:rPr lang="en-US" sz="2800" dirty="0" err="1">
                <a:solidFill>
                  <a:schemeClr val="tx1"/>
                </a:solidFill>
                <a:latin typeface="Arial"/>
              </a:rPr>
              <a:t>roceed</a:t>
            </a:r>
            <a:r>
              <a:rPr lang="en-US" sz="2800" dirty="0">
                <a:solidFill>
                  <a:schemeClr val="tx1"/>
                </a:solidFill>
                <a:latin typeface="Arial"/>
              </a:rPr>
              <a:t> to evacuation point 2 – Front right upper parking lot by hill gym/kitchen side.</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Perform a roll call for your Sunday School children and any other minor’s</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DO NOT LEAVE evacuation point or let parents take children from the area</a:t>
            </a:r>
            <a:endParaRPr lang="en-CA" sz="2800" dirty="0">
              <a:solidFill>
                <a:schemeClr val="tx1"/>
              </a:solidFill>
            </a:endParaRPr>
          </a:p>
          <a:p>
            <a:pPr marL="342900" lvl="0" indent="-342900">
              <a:lnSpc>
                <a:spcPct val="105000"/>
              </a:lnSpc>
              <a:buFont typeface="Courier New"/>
              <a:buChar char="o"/>
            </a:pPr>
            <a:r>
              <a:rPr lang="en-US" sz="2800" dirty="0">
                <a:solidFill>
                  <a:schemeClr val="tx1"/>
                </a:solidFill>
                <a:latin typeface="Arial"/>
              </a:rPr>
              <a:t>Follow usher’s or firefighter’s direction</a:t>
            </a:r>
            <a:endParaRPr lang="en-CA" sz="2800" dirty="0">
              <a:solidFill>
                <a:schemeClr val="tx1"/>
              </a:solidFill>
            </a:endParaRPr>
          </a:p>
          <a:p>
            <a:endParaRPr lang="en-CA" dirty="0">
              <a:solidFill>
                <a:schemeClr val="tx1"/>
              </a:solidFill>
            </a:endParaRPr>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17</a:t>
            </a:fld>
            <a:endParaRPr lang="en-CA" dirty="0"/>
          </a:p>
        </p:txBody>
      </p:sp>
    </p:spTree>
    <p:extLst>
      <p:ext uri="{BB962C8B-B14F-4D97-AF65-F5344CB8AC3E}">
        <p14:creationId xmlns:p14="http://schemas.microsoft.com/office/powerpoint/2010/main" val="3043300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fontScale="77500" lnSpcReduction="20000"/>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en-US" sz="3200" b="1" dirty="0">
                <a:solidFill>
                  <a:schemeClr val="tx1"/>
                </a:solidFill>
                <a:latin typeface="Arial"/>
                <a:ea typeface="Times New Roman"/>
              </a:rPr>
              <a:t>Infant Nursery Attendant duties </a:t>
            </a:r>
            <a:endParaRPr lang="en-CA" sz="3600" dirty="0">
              <a:solidFill>
                <a:schemeClr val="tx1"/>
              </a:solidFill>
              <a:latin typeface="Times New Roman"/>
              <a:ea typeface="Times New Roman"/>
            </a:endParaRPr>
          </a:p>
          <a:p>
            <a:pPr marL="342900" lvl="0" indent="-342900">
              <a:lnSpc>
                <a:spcPct val="115000"/>
              </a:lnSpc>
              <a:buFont typeface="Courier New"/>
              <a:buChar char="o"/>
            </a:pPr>
            <a:r>
              <a:rPr lang="en-US" sz="2500" dirty="0">
                <a:solidFill>
                  <a:schemeClr val="tx1"/>
                </a:solidFill>
                <a:latin typeface="Arial"/>
              </a:rPr>
              <a:t>Maintain accurate attendance record of nursery children each Sunday</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Upon hearing the alarm place children in emergency crib (do not take them out of car seats)</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Nursery Attendant #1 - collect clipboard and emergency bag.</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Leave room if it is safe to do so.</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Shut door</a:t>
            </a:r>
            <a:endParaRPr lang="en-CA" sz="2500" dirty="0">
              <a:solidFill>
                <a:schemeClr val="tx1"/>
              </a:solidFill>
            </a:endParaRPr>
          </a:p>
          <a:p>
            <a:pPr marL="342900" indent="-342900">
              <a:lnSpc>
                <a:spcPct val="115000"/>
              </a:lnSpc>
              <a:buFont typeface="Courier New"/>
              <a:buChar char="o"/>
            </a:pPr>
            <a:r>
              <a:rPr lang="en-US" sz="2500" dirty="0">
                <a:solidFill>
                  <a:schemeClr val="tx1"/>
                </a:solidFill>
                <a:latin typeface="Arial"/>
              </a:rPr>
              <a:t>Proceed to exit the building using the emergency crib</a:t>
            </a:r>
            <a:r>
              <a:rPr lang="en-CA" sz="2500" dirty="0">
                <a:solidFill>
                  <a:schemeClr val="tx1"/>
                </a:solidFill>
              </a:rPr>
              <a:t>.  </a:t>
            </a:r>
            <a:r>
              <a:rPr lang="en-US" sz="2500" dirty="0">
                <a:solidFill>
                  <a:schemeClr val="tx1"/>
                </a:solidFill>
                <a:latin typeface="Arial"/>
              </a:rPr>
              <a:t>Advised to exit door 5 as there is a ramp.  If not accessible, use next closest exit</a:t>
            </a:r>
          </a:p>
          <a:p>
            <a:pPr marL="342900" lvl="0" indent="-342900">
              <a:lnSpc>
                <a:spcPct val="115000"/>
              </a:lnSpc>
              <a:buFont typeface="Courier New"/>
              <a:buChar char="o"/>
            </a:pPr>
            <a:r>
              <a:rPr lang="en-US" sz="2500" dirty="0">
                <a:solidFill>
                  <a:schemeClr val="tx1"/>
                </a:solidFill>
                <a:latin typeface="Arial"/>
              </a:rPr>
              <a:t>Proceed to evacuation </a:t>
            </a:r>
            <a:r>
              <a:rPr lang="en-US" sz="2500" b="1" dirty="0">
                <a:solidFill>
                  <a:schemeClr val="tx1"/>
                </a:solidFill>
                <a:latin typeface="Arial"/>
              </a:rPr>
              <a:t>point #2</a:t>
            </a:r>
            <a:r>
              <a:rPr lang="en-US" sz="2500" dirty="0">
                <a:solidFill>
                  <a:schemeClr val="tx1"/>
                </a:solidFill>
                <a:latin typeface="Arial"/>
              </a:rPr>
              <a:t> - front right upper parking lot by hill gym/kitchen side</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Take attendance of all Infants and other minors</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DO NOT LEAVE evacuation point or let parents take children from the area</a:t>
            </a:r>
            <a:endParaRPr lang="en-CA" sz="2500" dirty="0">
              <a:solidFill>
                <a:schemeClr val="tx1"/>
              </a:solidFill>
            </a:endParaRPr>
          </a:p>
          <a:p>
            <a:pPr marL="342900" lvl="0" indent="-342900">
              <a:lnSpc>
                <a:spcPct val="115000"/>
              </a:lnSpc>
              <a:buFont typeface="Courier New"/>
              <a:buChar char="o"/>
            </a:pPr>
            <a:r>
              <a:rPr lang="en-US" sz="2500" dirty="0">
                <a:solidFill>
                  <a:schemeClr val="tx1"/>
                </a:solidFill>
                <a:latin typeface="Arial"/>
              </a:rPr>
              <a:t>Follow usher’s or firefighter’s direction </a:t>
            </a:r>
            <a:endParaRPr lang="en-CA" sz="2500" dirty="0">
              <a:solidFill>
                <a:schemeClr val="tx1"/>
              </a:solidFill>
            </a:endParaRPr>
          </a:p>
          <a:p>
            <a:endParaRPr lang="en-CA" dirty="0">
              <a:solidFill>
                <a:schemeClr val="tx1"/>
              </a:solidFill>
            </a:endParaRPr>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18</a:t>
            </a:fld>
            <a:endParaRPr lang="en-CA" dirty="0"/>
          </a:p>
        </p:txBody>
      </p:sp>
    </p:spTree>
    <p:extLst>
      <p:ext uri="{BB962C8B-B14F-4D97-AF65-F5344CB8AC3E}">
        <p14:creationId xmlns:p14="http://schemas.microsoft.com/office/powerpoint/2010/main" val="1271884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457200"/>
            <a:r>
              <a:rPr lang="en-US" sz="2200" b="1" dirty="0">
                <a:solidFill>
                  <a:schemeClr val="tx1"/>
                </a:solidFill>
                <a:latin typeface="Arial"/>
                <a:ea typeface="Times New Roman"/>
              </a:rPr>
              <a:t>Toddler and Preschool Attendant duties</a:t>
            </a:r>
            <a:endParaRPr lang="en-CA" sz="2200" dirty="0">
              <a:solidFill>
                <a:schemeClr val="tx1"/>
              </a:solidFill>
              <a:latin typeface="Times New Roman"/>
              <a:ea typeface="Times New Roman"/>
            </a:endParaRPr>
          </a:p>
          <a:p>
            <a:pPr marL="342900" lvl="0" indent="-342900">
              <a:lnSpc>
                <a:spcPct val="115000"/>
              </a:lnSpc>
              <a:buFont typeface="Courier New"/>
              <a:buChar char="o"/>
            </a:pPr>
            <a:r>
              <a:rPr lang="en-US" sz="2200" dirty="0">
                <a:solidFill>
                  <a:schemeClr val="tx1"/>
                </a:solidFill>
                <a:latin typeface="Arial"/>
              </a:rPr>
              <a:t>Maintain accurate attendance record of toddler and preschool children</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Upon hearing alarm collect clipboard</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Leave room if it is safe to do so</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Close door</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Proceed to evacuation </a:t>
            </a:r>
            <a:r>
              <a:rPr lang="en-US" sz="2200" b="1" dirty="0">
                <a:solidFill>
                  <a:schemeClr val="tx1"/>
                </a:solidFill>
                <a:latin typeface="Arial"/>
              </a:rPr>
              <a:t>point #1</a:t>
            </a:r>
            <a:r>
              <a:rPr lang="en-US" sz="2200" dirty="0">
                <a:solidFill>
                  <a:schemeClr val="tx1"/>
                </a:solidFill>
                <a:latin typeface="Arial"/>
              </a:rPr>
              <a:t> front upper left parking lot Office side  </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Take attendance of all Toddler and Preschool children and any other minor’s</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DO NOT LEAVE evacuation point or let parents take children from the area	</a:t>
            </a:r>
            <a:endParaRPr lang="en-CA" sz="2200" dirty="0">
              <a:solidFill>
                <a:schemeClr val="tx1"/>
              </a:solidFill>
            </a:endParaRPr>
          </a:p>
          <a:p>
            <a:pPr marL="342900" lvl="0" indent="-342900">
              <a:lnSpc>
                <a:spcPct val="115000"/>
              </a:lnSpc>
              <a:buFont typeface="Courier New"/>
              <a:buChar char="o"/>
            </a:pPr>
            <a:r>
              <a:rPr lang="en-US" sz="2200" dirty="0">
                <a:solidFill>
                  <a:schemeClr val="tx1"/>
                </a:solidFill>
                <a:latin typeface="Arial"/>
              </a:rPr>
              <a:t>Follow usher’s and/or firefighter’s direction</a:t>
            </a:r>
            <a:endParaRPr lang="en-CA" sz="2200" dirty="0">
              <a:solidFill>
                <a:schemeClr val="tx1"/>
              </a:solidFill>
            </a:endParaRPr>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19</a:t>
            </a:fld>
            <a:endParaRPr lang="en-CA" dirty="0"/>
          </a:p>
        </p:txBody>
      </p:sp>
    </p:spTree>
    <p:extLst>
      <p:ext uri="{BB962C8B-B14F-4D97-AF65-F5344CB8AC3E}">
        <p14:creationId xmlns:p14="http://schemas.microsoft.com/office/powerpoint/2010/main" val="156316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effectLst/>
              </a:rPr>
              <a:t>Supervisory Staff</a:t>
            </a:r>
            <a:endParaRPr lang="en-CA" dirty="0"/>
          </a:p>
        </p:txBody>
      </p:sp>
      <p:sp>
        <p:nvSpPr>
          <p:cNvPr id="3" name="Content Placeholder 2"/>
          <p:cNvSpPr>
            <a:spLocks noGrp="1"/>
          </p:cNvSpPr>
          <p:nvPr>
            <p:ph idx="1"/>
          </p:nvPr>
        </p:nvSpPr>
        <p:spPr/>
        <p:txBody>
          <a:bodyPr/>
          <a:lstStyle/>
          <a:p>
            <a:pPr lvl="0" hangingPunct="0"/>
            <a:r>
              <a:rPr lang="en-GB" b="1" dirty="0">
                <a:solidFill>
                  <a:schemeClr val="accent1"/>
                </a:solidFill>
              </a:rPr>
              <a:t>Fire Safety Committee</a:t>
            </a:r>
          </a:p>
          <a:p>
            <a:pPr lvl="0" hangingPunct="0"/>
            <a:endParaRPr lang="en-CA" dirty="0">
              <a:solidFill>
                <a:schemeClr val="accent1"/>
              </a:solidFill>
            </a:endParaRPr>
          </a:p>
          <a:p>
            <a:pPr lvl="0" hangingPunct="0"/>
            <a:r>
              <a:rPr lang="en-GB" b="1" dirty="0">
                <a:solidFill>
                  <a:schemeClr val="accent1"/>
                </a:solidFill>
              </a:rPr>
              <a:t>Property Committee</a:t>
            </a:r>
            <a:endParaRPr lang="en-CA" dirty="0">
              <a:solidFill>
                <a:schemeClr val="accent1"/>
              </a:solidFill>
            </a:endParaRPr>
          </a:p>
          <a:p>
            <a:endParaRPr lang="en-GB" b="1" dirty="0">
              <a:solidFill>
                <a:schemeClr val="accent1"/>
              </a:solidFill>
            </a:endParaRPr>
          </a:p>
          <a:p>
            <a:r>
              <a:rPr lang="en-GB" b="1" dirty="0">
                <a:solidFill>
                  <a:schemeClr val="accent1"/>
                </a:solidFill>
              </a:rPr>
              <a:t>Custodian</a:t>
            </a:r>
            <a:endParaRPr lang="en-CA" dirty="0">
              <a:solidFill>
                <a:schemeClr val="accent1"/>
              </a:solidFill>
            </a:endParaRPr>
          </a:p>
        </p:txBody>
      </p:sp>
      <p:sp>
        <p:nvSpPr>
          <p:cNvPr id="5" name="Slide Number Placeholder 4"/>
          <p:cNvSpPr>
            <a:spLocks noGrp="1"/>
          </p:cNvSpPr>
          <p:nvPr>
            <p:ph type="sldNum" sz="quarter" idx="12"/>
          </p:nvPr>
        </p:nvSpPr>
        <p:spPr/>
        <p:txBody>
          <a:bodyPr/>
          <a:lstStyle/>
          <a:p>
            <a:fld id="{D18709EF-1EF1-4F85-8650-E432C0FF3014}" type="slidenum">
              <a:rPr lang="en-CA" smtClean="0"/>
              <a:t>2</a:t>
            </a:fld>
            <a:endParaRPr lang="en-CA" dirty="0"/>
          </a:p>
        </p:txBody>
      </p:sp>
    </p:spTree>
    <p:extLst>
      <p:ext uri="{BB962C8B-B14F-4D97-AF65-F5344CB8AC3E}">
        <p14:creationId xmlns:p14="http://schemas.microsoft.com/office/powerpoint/2010/main" val="3013814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457200"/>
            <a:endParaRPr lang="en-CA" sz="2200" dirty="0">
              <a:solidFill>
                <a:schemeClr val="tx1"/>
              </a:solidFill>
            </a:endParaRPr>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20</a:t>
            </a:fld>
            <a:endParaRPr lang="en-CA" dirty="0"/>
          </a:p>
        </p:txBody>
      </p:sp>
      <p:sp>
        <p:nvSpPr>
          <p:cNvPr id="5" name="Rectangle 4"/>
          <p:cNvSpPr/>
          <p:nvPr/>
        </p:nvSpPr>
        <p:spPr>
          <a:xfrm>
            <a:off x="502920" y="530352"/>
            <a:ext cx="8166856" cy="3550203"/>
          </a:xfrm>
          <a:prstGeom prst="rect">
            <a:avLst/>
          </a:prstGeom>
        </p:spPr>
        <p:txBody>
          <a:bodyPr wrap="square">
            <a:spAutoFit/>
          </a:bodyPr>
          <a:lstStyle/>
          <a:p>
            <a:pPr marL="457200">
              <a:spcAft>
                <a:spcPts val="0"/>
              </a:spcAft>
            </a:pPr>
            <a:r>
              <a:rPr lang="en-CA" sz="2000" b="1" u="sng" dirty="0">
                <a:latin typeface="Arial"/>
                <a:ea typeface="Times New Roman"/>
              </a:rPr>
              <a:t>Vacation Bible School Group Leaders </a:t>
            </a:r>
            <a:endParaRPr lang="en-CA" sz="2000" u="sng" dirty="0">
              <a:latin typeface="Times New Roman"/>
              <a:ea typeface="Times New Roman"/>
            </a:endParaRPr>
          </a:p>
          <a:p>
            <a:pPr marL="285750" indent="-285750">
              <a:lnSpc>
                <a:spcPct val="115000"/>
              </a:lnSpc>
              <a:buFont typeface="Courier New"/>
              <a:buChar char="o"/>
            </a:pPr>
            <a:r>
              <a:rPr lang="en-US" sz="2000" dirty="0">
                <a:latin typeface="Arial"/>
              </a:rPr>
              <a:t>Take attendance at the beginning of each day</a:t>
            </a:r>
            <a:endParaRPr lang="en-CA" sz="2000" dirty="0"/>
          </a:p>
          <a:p>
            <a:pPr marL="285750" indent="-285750">
              <a:lnSpc>
                <a:spcPct val="115000"/>
              </a:lnSpc>
              <a:buFont typeface="Courier New"/>
              <a:buChar char="o"/>
            </a:pPr>
            <a:r>
              <a:rPr lang="en-US" sz="2000" dirty="0">
                <a:latin typeface="Arial"/>
              </a:rPr>
              <a:t>Upon hearing alarm have children immediately line up </a:t>
            </a:r>
            <a:endParaRPr lang="en-CA" sz="2000" dirty="0"/>
          </a:p>
          <a:p>
            <a:pPr marL="285750" indent="-285750">
              <a:lnSpc>
                <a:spcPct val="115000"/>
              </a:lnSpc>
              <a:buFont typeface="Courier New"/>
              <a:buChar char="o"/>
            </a:pPr>
            <a:r>
              <a:rPr lang="en-US" sz="2000" dirty="0">
                <a:latin typeface="Arial"/>
              </a:rPr>
              <a:t>Leave area if it is safe to do so</a:t>
            </a:r>
            <a:endParaRPr lang="en-CA" sz="2000" dirty="0"/>
          </a:p>
          <a:p>
            <a:pPr marL="285750" indent="-285750">
              <a:lnSpc>
                <a:spcPct val="115000"/>
              </a:lnSpc>
              <a:buFont typeface="Courier New"/>
              <a:buChar char="o"/>
            </a:pPr>
            <a:r>
              <a:rPr lang="en-US" sz="2000" dirty="0">
                <a:latin typeface="Arial"/>
              </a:rPr>
              <a:t>Proceed to nearest evacuation point </a:t>
            </a:r>
            <a:endParaRPr lang="en-CA" sz="2000" dirty="0"/>
          </a:p>
          <a:p>
            <a:pPr marL="285750" indent="-285750">
              <a:lnSpc>
                <a:spcPct val="115000"/>
              </a:lnSpc>
              <a:buFont typeface="Courier New"/>
              <a:buChar char="o"/>
            </a:pPr>
            <a:r>
              <a:rPr lang="en-US" sz="2000" dirty="0">
                <a:latin typeface="Arial"/>
              </a:rPr>
              <a:t>Take attendance </a:t>
            </a:r>
            <a:endParaRPr lang="en-CA" sz="2000" dirty="0"/>
          </a:p>
          <a:p>
            <a:pPr marL="285750" indent="-285750">
              <a:lnSpc>
                <a:spcPct val="115000"/>
              </a:lnSpc>
              <a:buFont typeface="Courier New"/>
              <a:buChar char="o"/>
            </a:pPr>
            <a:r>
              <a:rPr lang="en-US" sz="2000" dirty="0">
                <a:latin typeface="Arial"/>
              </a:rPr>
              <a:t>DO NOT LEAVE evacuation point or let parents take children from the area</a:t>
            </a:r>
            <a:endParaRPr lang="en-CA" sz="2000" dirty="0"/>
          </a:p>
          <a:p>
            <a:pPr marL="285750" indent="-285750">
              <a:lnSpc>
                <a:spcPct val="115000"/>
              </a:lnSpc>
              <a:buFont typeface="Courier New"/>
              <a:buChar char="o"/>
            </a:pPr>
            <a:r>
              <a:rPr lang="en-US" sz="2000" dirty="0">
                <a:latin typeface="Arial"/>
              </a:rPr>
              <a:t>Follow VBS coordinators or firefighter’s direction </a:t>
            </a:r>
            <a:r>
              <a:rPr lang="en-US" dirty="0">
                <a:latin typeface="Arial"/>
              </a:rPr>
              <a:t>	</a:t>
            </a:r>
          </a:p>
          <a:p>
            <a:pPr marL="742950" lvl="1" indent="-285750">
              <a:lnSpc>
                <a:spcPct val="115000"/>
              </a:lnSpc>
              <a:buFont typeface="Courier New"/>
              <a:buChar char="o"/>
            </a:pPr>
            <a:endParaRPr lang="en-CA" dirty="0">
              <a:effectLst/>
            </a:endParaRPr>
          </a:p>
        </p:txBody>
      </p:sp>
    </p:spTree>
    <p:extLst>
      <p:ext uri="{BB962C8B-B14F-4D97-AF65-F5344CB8AC3E}">
        <p14:creationId xmlns:p14="http://schemas.microsoft.com/office/powerpoint/2010/main" val="175322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457200"/>
            <a:endParaRPr lang="en-CA" sz="2200" dirty="0">
              <a:solidFill>
                <a:schemeClr val="tx1"/>
              </a:solidFill>
            </a:endParaRPr>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Hear a Fire Alarm </a:t>
            </a:r>
            <a:r>
              <a:rPr lang="en-CA">
                <a:solidFill>
                  <a:schemeClr val="bg1">
                    <a:lumMod val="50000"/>
                  </a:schemeClr>
                </a:solidFill>
              </a:rPr>
              <a:t>Signal – Fire </a:t>
            </a:r>
            <a:r>
              <a:rPr lang="en-CA" dirty="0">
                <a:solidFill>
                  <a:schemeClr val="bg1">
                    <a:lumMod val="50000"/>
                  </a:schemeClr>
                </a:solidFill>
              </a:rPr>
              <a:t>Warden</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21</a:t>
            </a:fld>
            <a:endParaRPr lang="en-CA" dirty="0"/>
          </a:p>
        </p:txBody>
      </p:sp>
      <p:sp>
        <p:nvSpPr>
          <p:cNvPr id="5" name="Rectangle 4"/>
          <p:cNvSpPr/>
          <p:nvPr/>
        </p:nvSpPr>
        <p:spPr>
          <a:xfrm>
            <a:off x="502920" y="530352"/>
            <a:ext cx="8166856" cy="5083956"/>
          </a:xfrm>
          <a:prstGeom prst="rect">
            <a:avLst/>
          </a:prstGeom>
        </p:spPr>
        <p:txBody>
          <a:bodyPr wrap="square">
            <a:spAutoFit/>
          </a:bodyPr>
          <a:lstStyle/>
          <a:p>
            <a:pPr>
              <a:lnSpc>
                <a:spcPct val="110000"/>
              </a:lnSpc>
              <a:spcAft>
                <a:spcPts val="135"/>
              </a:spcAft>
            </a:pPr>
            <a:r>
              <a:rPr lang="en-US" b="1" u="sng" dirty="0">
                <a:latin typeface="Arial"/>
                <a:ea typeface="Times New Roman"/>
              </a:rPr>
              <a:t>Vacation Bible School Coordinators/Registrar </a:t>
            </a:r>
            <a:endParaRPr lang="en-CA" sz="2000" u="sng" dirty="0">
              <a:latin typeface="Times New Roman"/>
              <a:ea typeface="Times New Roman"/>
            </a:endParaRPr>
          </a:p>
          <a:p>
            <a:pPr marL="342900" lvl="0" indent="-342900" fontAlgn="base">
              <a:lnSpc>
                <a:spcPct val="110000"/>
              </a:lnSpc>
              <a:spcAft>
                <a:spcPts val="135"/>
              </a:spcAft>
              <a:buClr>
                <a:srgbClr val="000000"/>
              </a:buClr>
              <a:buSzPts val="1100"/>
              <a:buFont typeface="Courier New"/>
              <a:buChar char="o"/>
            </a:pPr>
            <a:r>
              <a:rPr lang="en-US" dirty="0">
                <a:uFill>
                  <a:solidFill>
                    <a:srgbClr val="000000"/>
                  </a:solidFill>
                </a:uFill>
                <a:latin typeface="Arial"/>
                <a:ea typeface="Courier New"/>
                <a:cs typeface="Courier New"/>
              </a:rPr>
              <a:t>Maintain accurate attendance/registration forms</a:t>
            </a:r>
            <a:endParaRPr lang="en-CA" dirty="0">
              <a:uFill>
                <a:solidFill>
                  <a:srgbClr val="000000"/>
                </a:solidFill>
              </a:uFill>
              <a:latin typeface="Courier New"/>
              <a:ea typeface="Courier New"/>
              <a:cs typeface="Courier New"/>
            </a:endParaRPr>
          </a:p>
          <a:p>
            <a:pPr marL="342900" lvl="0" indent="-342900" fontAlgn="base">
              <a:lnSpc>
                <a:spcPct val="110000"/>
              </a:lnSpc>
              <a:spcAft>
                <a:spcPts val="135"/>
              </a:spcAft>
              <a:buClr>
                <a:srgbClr val="000000"/>
              </a:buClr>
              <a:buSzPts val="1100"/>
              <a:buFont typeface="Courier New"/>
              <a:buChar char="o"/>
            </a:pPr>
            <a:r>
              <a:rPr lang="en-US" dirty="0">
                <a:uFill>
                  <a:solidFill>
                    <a:srgbClr val="000000"/>
                  </a:solidFill>
                </a:uFill>
                <a:latin typeface="Arial"/>
                <a:ea typeface="Courier New"/>
                <a:cs typeface="Courier New"/>
              </a:rPr>
              <a:t>Have emergency bag at registration table</a:t>
            </a:r>
            <a:endParaRPr lang="en-CA" dirty="0">
              <a:uFill>
                <a:solidFill>
                  <a:srgbClr val="000000"/>
                </a:solidFill>
              </a:uFill>
              <a:latin typeface="Courier New"/>
              <a:ea typeface="Courier New"/>
              <a:cs typeface="Courier New"/>
            </a:endParaRPr>
          </a:p>
          <a:p>
            <a:pPr marL="342900" lvl="0" indent="-342900" fontAlgn="base">
              <a:lnSpc>
                <a:spcPct val="110000"/>
              </a:lnSpc>
              <a:spcAft>
                <a:spcPts val="135"/>
              </a:spcAft>
              <a:buClr>
                <a:srgbClr val="000000"/>
              </a:buClr>
              <a:buSzPts val="1100"/>
              <a:buFont typeface="Courier New"/>
              <a:buChar char="o"/>
            </a:pPr>
            <a:r>
              <a:rPr lang="en-US" dirty="0">
                <a:uFill>
                  <a:solidFill>
                    <a:srgbClr val="000000"/>
                  </a:solidFill>
                </a:uFill>
                <a:latin typeface="Arial"/>
                <a:ea typeface="Courier New"/>
                <a:cs typeface="Courier New"/>
              </a:rPr>
              <a:t>Registrar is responsible for collecting all registrations forms and emergency bag and to proceed to appropriate evacuation point </a:t>
            </a:r>
            <a:endParaRPr lang="en-CA" dirty="0">
              <a:uFill>
                <a:solidFill>
                  <a:srgbClr val="000000"/>
                </a:solidFill>
              </a:uFill>
              <a:latin typeface="Courier New"/>
              <a:ea typeface="Courier New"/>
              <a:cs typeface="Courier New"/>
            </a:endParaRPr>
          </a:p>
          <a:p>
            <a:pPr marL="342900" lvl="0" indent="-342900" fontAlgn="base">
              <a:lnSpc>
                <a:spcPct val="110000"/>
              </a:lnSpc>
              <a:spcAft>
                <a:spcPts val="135"/>
              </a:spcAft>
              <a:buClr>
                <a:srgbClr val="000000"/>
              </a:buClr>
              <a:buSzPts val="1100"/>
              <a:buFont typeface="Courier New"/>
              <a:buChar char="o"/>
            </a:pPr>
            <a:r>
              <a:rPr lang="en-US" dirty="0">
                <a:uFill>
                  <a:solidFill>
                    <a:srgbClr val="000000"/>
                  </a:solidFill>
                </a:uFill>
                <a:latin typeface="Arial"/>
                <a:ea typeface="Courier New"/>
                <a:cs typeface="Courier New"/>
              </a:rPr>
              <a:t>Coordinators will take on the role of fire warden</a:t>
            </a:r>
          </a:p>
          <a:p>
            <a:pPr marL="342900" lvl="0" indent="-342900" fontAlgn="base">
              <a:lnSpc>
                <a:spcPct val="110000"/>
              </a:lnSpc>
              <a:spcAft>
                <a:spcPts val="135"/>
              </a:spcAft>
              <a:buClr>
                <a:srgbClr val="000000"/>
              </a:buClr>
              <a:buSzPts val="1100"/>
              <a:buFont typeface="Courier New"/>
              <a:buChar char="o"/>
            </a:pPr>
            <a:endParaRPr lang="en-US" b="1" dirty="0">
              <a:uFill>
                <a:solidFill>
                  <a:srgbClr val="000000"/>
                </a:solidFill>
              </a:uFill>
              <a:latin typeface="Arial"/>
              <a:ea typeface="Times New Roman"/>
              <a:cs typeface="Courier New"/>
            </a:endParaRPr>
          </a:p>
          <a:p>
            <a:pPr lvl="0" fontAlgn="base">
              <a:lnSpc>
                <a:spcPct val="110000"/>
              </a:lnSpc>
              <a:spcAft>
                <a:spcPts val="135"/>
              </a:spcAft>
              <a:buClr>
                <a:srgbClr val="000000"/>
              </a:buClr>
              <a:buSzPts val="1100"/>
            </a:pPr>
            <a:r>
              <a:rPr lang="en-CA" b="1" u="sng" dirty="0">
                <a:latin typeface="Arial" pitchFamily="34" charset="0"/>
                <a:ea typeface="Times New Roman"/>
                <a:cs typeface="Arial" pitchFamily="34" charset="0"/>
              </a:rPr>
              <a:t>Vacation Bible School Activity Leaders </a:t>
            </a:r>
            <a:endParaRPr lang="en-CA" u="sng" dirty="0">
              <a:latin typeface="Arial" pitchFamily="34" charset="0"/>
              <a:ea typeface="Times New Roman"/>
              <a:cs typeface="Arial" pitchFamily="34" charset="0"/>
            </a:endParaRPr>
          </a:p>
          <a:p>
            <a:pPr marL="285750" indent="-285750">
              <a:lnSpc>
                <a:spcPct val="115000"/>
              </a:lnSpc>
              <a:buFont typeface="Courier New"/>
              <a:buChar char="o"/>
            </a:pPr>
            <a:r>
              <a:rPr lang="en-US" dirty="0">
                <a:latin typeface="Arial" pitchFamily="34" charset="0"/>
                <a:cs typeface="Arial" pitchFamily="34" charset="0"/>
              </a:rPr>
              <a:t>Will lead in evacuating their area to the nearest evacuation point as assigned at the beginning of VBS week</a:t>
            </a:r>
            <a:endParaRPr lang="en-CA" dirty="0">
              <a:latin typeface="Arial" pitchFamily="34" charset="0"/>
              <a:cs typeface="Arial" pitchFamily="34" charset="0"/>
            </a:endParaRPr>
          </a:p>
          <a:p>
            <a:pPr marL="285750" indent="-285750">
              <a:buFont typeface="Courier New"/>
              <a:buChar char="o"/>
            </a:pPr>
            <a:r>
              <a:rPr lang="en-CA" dirty="0">
                <a:latin typeface="Arial" pitchFamily="34" charset="0"/>
                <a:ea typeface="Times New Roman"/>
                <a:cs typeface="Arial" pitchFamily="34" charset="0"/>
              </a:rPr>
              <a:t>will check areas around them (washrooms and classrooms) as assigned at the beginning of VBS week </a:t>
            </a:r>
          </a:p>
          <a:p>
            <a:pPr marL="285750" indent="-285750">
              <a:lnSpc>
                <a:spcPct val="115000"/>
              </a:lnSpc>
              <a:buFont typeface="Courier New"/>
              <a:buChar char="o"/>
            </a:pPr>
            <a:r>
              <a:rPr lang="en-US" dirty="0">
                <a:latin typeface="Arial" pitchFamily="34" charset="0"/>
                <a:cs typeface="Arial" pitchFamily="34" charset="0"/>
              </a:rPr>
              <a:t>DO NOT LEAVE evacuation point or let parents take children from the area</a:t>
            </a:r>
            <a:endParaRPr lang="en-CA" dirty="0">
              <a:latin typeface="Arial" pitchFamily="34" charset="0"/>
              <a:cs typeface="Arial" pitchFamily="34" charset="0"/>
            </a:endParaRPr>
          </a:p>
          <a:p>
            <a:pPr marL="285750" indent="-285750">
              <a:lnSpc>
                <a:spcPct val="115000"/>
              </a:lnSpc>
              <a:buFont typeface="Courier New"/>
              <a:buChar char="o"/>
            </a:pPr>
            <a:r>
              <a:rPr lang="en-US" dirty="0">
                <a:latin typeface="Arial" pitchFamily="34" charset="0"/>
                <a:cs typeface="Arial" pitchFamily="34" charset="0"/>
              </a:rPr>
              <a:t>Follow VBS coordinators or firefighter’s direction </a:t>
            </a:r>
            <a:r>
              <a:rPr lang="en-US" dirty="0"/>
              <a:t>	</a:t>
            </a:r>
            <a:endParaRPr lang="en-CA" dirty="0"/>
          </a:p>
          <a:p>
            <a:pPr marL="342900" lvl="0" indent="-342900" fontAlgn="base">
              <a:lnSpc>
                <a:spcPct val="110000"/>
              </a:lnSpc>
              <a:spcAft>
                <a:spcPts val="135"/>
              </a:spcAft>
              <a:buClr>
                <a:srgbClr val="000000"/>
              </a:buClr>
              <a:buSzPts val="1100"/>
              <a:buFont typeface="Courier New"/>
              <a:buChar char="o"/>
            </a:pPr>
            <a:endParaRPr lang="en-CA" dirty="0">
              <a:uFill>
                <a:solidFill>
                  <a:srgbClr val="000000"/>
                </a:solidFill>
              </a:uFill>
              <a:latin typeface="Courier New"/>
              <a:ea typeface="Courier New"/>
              <a:cs typeface="Courier New"/>
            </a:endParaRPr>
          </a:p>
          <a:p>
            <a:pPr marL="742950" lvl="1" indent="-285750">
              <a:lnSpc>
                <a:spcPct val="115000"/>
              </a:lnSpc>
              <a:buFont typeface="Courier New"/>
              <a:buChar char="o"/>
            </a:pPr>
            <a:endParaRPr lang="en-CA" dirty="0">
              <a:effectLst/>
            </a:endParaRPr>
          </a:p>
        </p:txBody>
      </p:sp>
    </p:spTree>
    <p:extLst>
      <p:ext uri="{BB962C8B-B14F-4D97-AF65-F5344CB8AC3E}">
        <p14:creationId xmlns:p14="http://schemas.microsoft.com/office/powerpoint/2010/main" val="3735851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to use a Fire Extinguisher</a:t>
            </a:r>
          </a:p>
        </p:txBody>
      </p:sp>
      <p:sp>
        <p:nvSpPr>
          <p:cNvPr id="3" name="Content Placeholder 2"/>
          <p:cNvSpPr>
            <a:spLocks noGrp="1"/>
          </p:cNvSpPr>
          <p:nvPr>
            <p:ph idx="1"/>
          </p:nvPr>
        </p:nvSpPr>
        <p:spPr>
          <a:xfrm>
            <a:off x="502920" y="530352"/>
            <a:ext cx="8183880" cy="4986880"/>
          </a:xfrm>
        </p:spPr>
        <p:txBody>
          <a:bodyPr>
            <a:normAutofit fontScale="77500" lnSpcReduction="20000"/>
          </a:bodyPr>
          <a:lstStyle/>
          <a:p>
            <a:r>
              <a:rPr lang="en-GB" dirty="0">
                <a:solidFill>
                  <a:schemeClr val="accent1">
                    <a:lumMod val="75000"/>
                  </a:schemeClr>
                </a:solidFill>
              </a:rPr>
              <a:t>The production of toxic fumes in buildings makes fire fighting potentially dangerous</a:t>
            </a:r>
          </a:p>
          <a:p>
            <a:endParaRPr lang="en-GB" dirty="0">
              <a:solidFill>
                <a:schemeClr val="accent1">
                  <a:lumMod val="75000"/>
                </a:schemeClr>
              </a:solidFill>
            </a:endParaRPr>
          </a:p>
          <a:p>
            <a:r>
              <a:rPr lang="en-GB" dirty="0">
                <a:solidFill>
                  <a:schemeClr val="accent1">
                    <a:lumMod val="75000"/>
                  </a:schemeClr>
                </a:solidFill>
              </a:rPr>
              <a:t>Only after ensuring that the alarm has been raised and the Fire Department has been notified, </a:t>
            </a:r>
            <a:r>
              <a:rPr lang="en-GB" b="1" dirty="0">
                <a:solidFill>
                  <a:schemeClr val="accent1">
                    <a:lumMod val="75000"/>
                  </a:schemeClr>
                </a:solidFill>
              </a:rPr>
              <a:t>a small fire can be extinguished by experienced person(s) </a:t>
            </a:r>
            <a:r>
              <a:rPr lang="en-GB" dirty="0">
                <a:solidFill>
                  <a:schemeClr val="accent1">
                    <a:lumMod val="75000"/>
                  </a:schemeClr>
                </a:solidFill>
              </a:rPr>
              <a:t>familiar with extinguisher operation.</a:t>
            </a:r>
          </a:p>
          <a:p>
            <a:endParaRPr lang="en-CA" dirty="0">
              <a:solidFill>
                <a:schemeClr val="accent1">
                  <a:lumMod val="75000"/>
                </a:schemeClr>
              </a:solidFill>
            </a:endParaRPr>
          </a:p>
          <a:p>
            <a:r>
              <a:rPr lang="en-GB" b="1" dirty="0">
                <a:solidFill>
                  <a:schemeClr val="accent1">
                    <a:lumMod val="75000"/>
                  </a:schemeClr>
                </a:solidFill>
              </a:rPr>
              <a:t>Fire fighting is a voluntary act.  </a:t>
            </a:r>
          </a:p>
          <a:p>
            <a:endParaRPr lang="en-GB" b="1" dirty="0">
              <a:solidFill>
                <a:schemeClr val="accent1">
                  <a:lumMod val="75000"/>
                </a:schemeClr>
              </a:solidFill>
            </a:endParaRPr>
          </a:p>
          <a:p>
            <a:r>
              <a:rPr lang="en-GB" dirty="0">
                <a:solidFill>
                  <a:schemeClr val="accent1">
                    <a:lumMod val="75000"/>
                  </a:schemeClr>
                </a:solidFill>
              </a:rPr>
              <a:t>Use a portable fire extinguisher if the fire is small, your exit is unobstructed, and you have been trained to use one. </a:t>
            </a:r>
          </a:p>
          <a:p>
            <a:endParaRPr lang="en-GB" dirty="0">
              <a:solidFill>
                <a:schemeClr val="accent1">
                  <a:lumMod val="75000"/>
                </a:schemeClr>
              </a:solidFill>
            </a:endParaRPr>
          </a:p>
          <a:p>
            <a:r>
              <a:rPr lang="en-GB" dirty="0">
                <a:solidFill>
                  <a:schemeClr val="accent1">
                    <a:lumMod val="75000"/>
                  </a:schemeClr>
                </a:solidFill>
              </a:rPr>
              <a:t>If it cannot be easily extinguished, leave the area and confine the fire by closing the door.</a:t>
            </a:r>
            <a:endParaRPr lang="en-CA"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18709EF-1EF1-4F85-8650-E432C0FF3014}" type="slidenum">
              <a:rPr lang="en-CA" smtClean="0"/>
              <a:t>22</a:t>
            </a:fld>
            <a:endParaRPr lang="en-CA" dirty="0"/>
          </a:p>
        </p:txBody>
      </p:sp>
    </p:spTree>
    <p:extLst>
      <p:ext uri="{BB962C8B-B14F-4D97-AF65-F5344CB8AC3E}">
        <p14:creationId xmlns:p14="http://schemas.microsoft.com/office/powerpoint/2010/main" val="64018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to use a Fire Extinguisher</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448485"/>
            <a:ext cx="5472607" cy="497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D18709EF-1EF1-4F85-8650-E432C0FF3014}" type="slidenum">
              <a:rPr lang="en-CA" smtClean="0"/>
              <a:t>23</a:t>
            </a:fld>
            <a:endParaRPr lang="en-CA" dirty="0"/>
          </a:p>
        </p:txBody>
      </p:sp>
    </p:spTree>
    <p:extLst>
      <p:ext uri="{BB962C8B-B14F-4D97-AF65-F5344CB8AC3E}">
        <p14:creationId xmlns:p14="http://schemas.microsoft.com/office/powerpoint/2010/main" val="3482606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Fire Drills</a:t>
            </a:r>
          </a:p>
        </p:txBody>
      </p:sp>
      <p:sp>
        <p:nvSpPr>
          <p:cNvPr id="3" name="Content Placeholder 2"/>
          <p:cNvSpPr>
            <a:spLocks noGrp="1"/>
          </p:cNvSpPr>
          <p:nvPr>
            <p:ph idx="1"/>
          </p:nvPr>
        </p:nvSpPr>
        <p:spPr/>
        <p:txBody>
          <a:bodyPr>
            <a:normAutofit/>
          </a:bodyPr>
          <a:lstStyle/>
          <a:p>
            <a:r>
              <a:rPr lang="en-GB" dirty="0">
                <a:solidFill>
                  <a:schemeClr val="accent1">
                    <a:lumMod val="75000"/>
                  </a:schemeClr>
                </a:solidFill>
              </a:rPr>
              <a:t>The purpose of a fire drill is to ensure that all members of the FIRE SAFETY COMMITTEE are totally familiar with emergency evacuation procedures, resulting in orderly evacuation with efficient use of exit facilities.</a:t>
            </a:r>
          </a:p>
          <a:p>
            <a:endParaRPr lang="en-GB" dirty="0">
              <a:solidFill>
                <a:schemeClr val="accent1">
                  <a:lumMod val="75000"/>
                </a:schemeClr>
              </a:solidFill>
            </a:endParaRPr>
          </a:p>
          <a:p>
            <a:r>
              <a:rPr lang="en-GB" dirty="0">
                <a:solidFill>
                  <a:schemeClr val="accent1">
                    <a:lumMod val="75000"/>
                  </a:schemeClr>
                </a:solidFill>
              </a:rPr>
              <a:t>Fire drills for all Supervisory Staff members are held at least</a:t>
            </a:r>
            <a:r>
              <a:rPr lang="en-GB" b="1" dirty="0">
                <a:solidFill>
                  <a:schemeClr val="accent1">
                    <a:lumMod val="75000"/>
                  </a:schemeClr>
                </a:solidFill>
              </a:rPr>
              <a:t> </a:t>
            </a:r>
            <a:r>
              <a:rPr lang="en-GB" b="1" u="sng" dirty="0">
                <a:solidFill>
                  <a:schemeClr val="accent1">
                    <a:lumMod val="75000"/>
                  </a:schemeClr>
                </a:solidFill>
              </a:rPr>
              <a:t>12 months</a:t>
            </a:r>
            <a:r>
              <a:rPr lang="en-GB" dirty="0">
                <a:solidFill>
                  <a:schemeClr val="accent1">
                    <a:lumMod val="75000"/>
                  </a:schemeClr>
                </a:solidFill>
              </a:rPr>
              <a:t>.</a:t>
            </a:r>
            <a:endParaRPr lang="en-CA"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18709EF-1EF1-4F85-8650-E432C0FF3014}" type="slidenum">
              <a:rPr lang="en-CA" smtClean="0"/>
              <a:t>24</a:t>
            </a:fld>
            <a:endParaRPr lang="en-CA" dirty="0"/>
          </a:p>
        </p:txBody>
      </p:sp>
    </p:spTree>
    <p:extLst>
      <p:ext uri="{BB962C8B-B14F-4D97-AF65-F5344CB8AC3E}">
        <p14:creationId xmlns:p14="http://schemas.microsoft.com/office/powerpoint/2010/main" val="67160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Fire Drills</a:t>
            </a:r>
          </a:p>
        </p:txBody>
      </p:sp>
      <p:sp>
        <p:nvSpPr>
          <p:cNvPr id="3" name="Content Placeholder 2"/>
          <p:cNvSpPr>
            <a:spLocks noGrp="1"/>
          </p:cNvSpPr>
          <p:nvPr>
            <p:ph idx="1"/>
          </p:nvPr>
        </p:nvSpPr>
        <p:spPr>
          <a:xfrm>
            <a:off x="502920" y="530352"/>
            <a:ext cx="8183880" cy="4914872"/>
          </a:xfrm>
        </p:spPr>
        <p:txBody>
          <a:bodyPr>
            <a:normAutofit fontScale="70000" lnSpcReduction="20000"/>
          </a:bodyPr>
          <a:lstStyle/>
          <a:p>
            <a:pPr lvl="0"/>
            <a:r>
              <a:rPr lang="en-GB" dirty="0">
                <a:solidFill>
                  <a:schemeClr val="accent1">
                    <a:lumMod val="75000"/>
                  </a:schemeClr>
                </a:solidFill>
              </a:rPr>
              <a:t>The Supervisory Staff members are to be notified of the time and date at least 24 hours in advance of the drill. </a:t>
            </a:r>
            <a:endParaRPr lang="en-CA" dirty="0">
              <a:solidFill>
                <a:schemeClr val="accent1">
                  <a:lumMod val="75000"/>
                </a:schemeClr>
              </a:solidFill>
            </a:endParaRPr>
          </a:p>
          <a:p>
            <a:endParaRPr lang="en-CA" dirty="0">
              <a:solidFill>
                <a:schemeClr val="accent1">
                  <a:lumMod val="75000"/>
                </a:schemeClr>
              </a:solidFill>
            </a:endParaRPr>
          </a:p>
          <a:p>
            <a:pPr lvl="0"/>
            <a:r>
              <a:rPr lang="en-GB" dirty="0">
                <a:solidFill>
                  <a:schemeClr val="accent1">
                    <a:lumMod val="75000"/>
                  </a:schemeClr>
                </a:solidFill>
              </a:rPr>
              <a:t>Notify the fire department of the drill by calling </a:t>
            </a:r>
            <a:r>
              <a:rPr lang="en-GB" b="1" u="sng" dirty="0">
                <a:solidFill>
                  <a:schemeClr val="accent1">
                    <a:lumMod val="75000"/>
                  </a:schemeClr>
                </a:solidFill>
              </a:rPr>
              <a:t>519-741-2494</a:t>
            </a:r>
            <a:r>
              <a:rPr lang="en-GB" dirty="0">
                <a:solidFill>
                  <a:schemeClr val="accent1">
                    <a:lumMod val="75000"/>
                  </a:schemeClr>
                </a:solidFill>
              </a:rPr>
              <a:t>.  “I am conducting a fire drill at 1275 Bleams Road.  I will call back when our drill is complete.”</a:t>
            </a:r>
          </a:p>
          <a:p>
            <a:pPr lvl="0"/>
            <a:endParaRPr lang="en-GB" dirty="0">
              <a:solidFill>
                <a:schemeClr val="accent1">
                  <a:lumMod val="75000"/>
                </a:schemeClr>
              </a:solidFill>
            </a:endParaRPr>
          </a:p>
          <a:p>
            <a:pPr lvl="0"/>
            <a:r>
              <a:rPr lang="en-GB" dirty="0">
                <a:solidFill>
                  <a:schemeClr val="accent1">
                    <a:lumMod val="75000"/>
                  </a:schemeClr>
                </a:solidFill>
              </a:rPr>
              <a:t>The monitoring company shall be notified as well.</a:t>
            </a:r>
          </a:p>
          <a:p>
            <a:pPr lvl="0"/>
            <a:endParaRPr lang="en-GB" dirty="0">
              <a:solidFill>
                <a:schemeClr val="accent1">
                  <a:lumMod val="75000"/>
                </a:schemeClr>
              </a:solidFill>
            </a:endParaRPr>
          </a:p>
          <a:p>
            <a:pPr lvl="0"/>
            <a:r>
              <a:rPr lang="en-US" dirty="0">
                <a:solidFill>
                  <a:schemeClr val="accent1">
                    <a:lumMod val="75000"/>
                  </a:schemeClr>
                </a:solidFill>
              </a:rPr>
              <a:t>Activate one of the pull stations or use the drill feature of the fire alarm control panel.</a:t>
            </a:r>
          </a:p>
          <a:p>
            <a:pPr lvl="0"/>
            <a:endParaRPr lang="en-US" dirty="0">
              <a:solidFill>
                <a:schemeClr val="accent1">
                  <a:lumMod val="75000"/>
                </a:schemeClr>
              </a:solidFill>
            </a:endParaRPr>
          </a:p>
          <a:p>
            <a:r>
              <a:rPr lang="en-GB" dirty="0">
                <a:solidFill>
                  <a:schemeClr val="accent1">
                    <a:lumMod val="75000"/>
                  </a:schemeClr>
                </a:solidFill>
              </a:rPr>
              <a:t>Once the drill is underway and the fire alarm has been activated, the Supervisory Staff will go through their emergency procedures, as described in the “Emergency Procedures” section of this plan.  </a:t>
            </a:r>
            <a:endParaRPr lang="en-GB" dirty="0"/>
          </a:p>
          <a:p>
            <a:pPr lvl="0"/>
            <a:endParaRPr lang="en-GB" dirty="0"/>
          </a:p>
          <a:p>
            <a:pPr lvl="0"/>
            <a:endParaRPr lang="en-CA" dirty="0"/>
          </a:p>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25</a:t>
            </a:fld>
            <a:endParaRPr lang="en-CA" dirty="0"/>
          </a:p>
        </p:txBody>
      </p:sp>
    </p:spTree>
    <p:extLst>
      <p:ext uri="{BB962C8B-B14F-4D97-AF65-F5344CB8AC3E}">
        <p14:creationId xmlns:p14="http://schemas.microsoft.com/office/powerpoint/2010/main" val="197207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Fire Drills</a:t>
            </a:r>
          </a:p>
        </p:txBody>
      </p:sp>
      <p:sp>
        <p:nvSpPr>
          <p:cNvPr id="3" name="Content Placeholder 2"/>
          <p:cNvSpPr>
            <a:spLocks noGrp="1"/>
          </p:cNvSpPr>
          <p:nvPr>
            <p:ph idx="1"/>
          </p:nvPr>
        </p:nvSpPr>
        <p:spPr>
          <a:xfrm>
            <a:off x="502920" y="530352"/>
            <a:ext cx="8183880" cy="4914872"/>
          </a:xfrm>
        </p:spPr>
        <p:txBody>
          <a:bodyPr>
            <a:normAutofit fontScale="70000" lnSpcReduction="20000"/>
          </a:bodyPr>
          <a:lstStyle/>
          <a:p>
            <a:pPr lvl="0" hangingPunct="0"/>
            <a:r>
              <a:rPr lang="en-GB" dirty="0">
                <a:solidFill>
                  <a:schemeClr val="accent1">
                    <a:lumMod val="75000"/>
                  </a:schemeClr>
                </a:solidFill>
              </a:rPr>
              <a:t>After the fire drill has been conducted, one member of the Supervisory Staff will reset the fire alarm control panel and contact the Fire Department and the monitoring station.</a:t>
            </a:r>
            <a:endParaRPr lang="en-CA" dirty="0">
              <a:solidFill>
                <a:schemeClr val="accent1">
                  <a:lumMod val="75000"/>
                </a:schemeClr>
              </a:solidFill>
            </a:endParaRPr>
          </a:p>
          <a:p>
            <a:pPr hangingPunct="0"/>
            <a:endParaRPr lang="en-CA" dirty="0">
              <a:solidFill>
                <a:schemeClr val="accent1">
                  <a:lumMod val="75000"/>
                </a:schemeClr>
              </a:solidFill>
            </a:endParaRPr>
          </a:p>
          <a:p>
            <a:pPr lvl="0" hangingPunct="0"/>
            <a:r>
              <a:rPr lang="en-GB" dirty="0">
                <a:solidFill>
                  <a:schemeClr val="accent1">
                    <a:lumMod val="75000"/>
                  </a:schemeClr>
                </a:solidFill>
              </a:rPr>
              <a:t>A short debriefing session with all Supervisory Staff members will then take place at which time all questions should be raised regarding emergency procedures. A Fire Drill Report will be filled out with comments made as necessary.</a:t>
            </a:r>
            <a:endParaRPr lang="en-CA" dirty="0">
              <a:solidFill>
                <a:schemeClr val="accent1">
                  <a:lumMod val="75000"/>
                </a:schemeClr>
              </a:solidFill>
            </a:endParaRPr>
          </a:p>
          <a:p>
            <a:pPr hangingPunct="0"/>
            <a:endParaRPr lang="en-CA" dirty="0">
              <a:solidFill>
                <a:schemeClr val="accent1">
                  <a:lumMod val="75000"/>
                </a:schemeClr>
              </a:solidFill>
            </a:endParaRPr>
          </a:p>
          <a:p>
            <a:pPr lvl="0" hangingPunct="0"/>
            <a:r>
              <a:rPr lang="en-GB" dirty="0">
                <a:solidFill>
                  <a:schemeClr val="accent1">
                    <a:lumMod val="75000"/>
                  </a:schemeClr>
                </a:solidFill>
              </a:rPr>
              <a:t>Records of all such drills for a </a:t>
            </a:r>
            <a:r>
              <a:rPr lang="en-GB" u="sng" dirty="0">
                <a:solidFill>
                  <a:schemeClr val="accent1">
                    <a:lumMod val="75000"/>
                  </a:schemeClr>
                </a:solidFill>
              </a:rPr>
              <a:t>minimum of 1 year</a:t>
            </a:r>
            <a:r>
              <a:rPr lang="en-GB" dirty="0">
                <a:solidFill>
                  <a:schemeClr val="accent1">
                    <a:lumMod val="75000"/>
                  </a:schemeClr>
                </a:solidFill>
              </a:rPr>
              <a:t>. Emphasis will be placed on an orderly evacuation and the training of the Supervisory Staff.</a:t>
            </a:r>
            <a:endParaRPr lang="en-CA" dirty="0">
              <a:solidFill>
                <a:schemeClr val="accent1">
                  <a:lumMod val="75000"/>
                </a:schemeClr>
              </a:solidFill>
            </a:endParaRPr>
          </a:p>
          <a:p>
            <a:pPr hangingPunct="0"/>
            <a:endParaRPr lang="en-CA" dirty="0">
              <a:solidFill>
                <a:schemeClr val="accent1">
                  <a:lumMod val="75000"/>
                </a:schemeClr>
              </a:solidFill>
            </a:endParaRPr>
          </a:p>
          <a:p>
            <a:pPr lvl="0"/>
            <a:r>
              <a:rPr lang="en-GB" dirty="0">
                <a:solidFill>
                  <a:schemeClr val="accent1">
                    <a:lumMod val="75000"/>
                  </a:schemeClr>
                </a:solidFill>
              </a:rPr>
              <a:t>Occupants will be requested to advise the supervisory staff if they experienced difficulty hearing the alarm.</a:t>
            </a:r>
            <a:endParaRPr lang="en-CA" dirty="0">
              <a:solidFill>
                <a:schemeClr val="accent1">
                  <a:lumMod val="75000"/>
                </a:schemeClr>
              </a:solidFill>
            </a:endParaRPr>
          </a:p>
          <a:p>
            <a:pPr lvl="0"/>
            <a:endParaRPr lang="en-GB" dirty="0"/>
          </a:p>
          <a:p>
            <a:pPr lvl="0"/>
            <a:endParaRPr lang="en-GB" dirty="0"/>
          </a:p>
          <a:p>
            <a:pPr lvl="0"/>
            <a:endParaRPr lang="en-CA" dirty="0"/>
          </a:p>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26</a:t>
            </a:fld>
            <a:endParaRPr lang="en-CA" dirty="0"/>
          </a:p>
        </p:txBody>
      </p:sp>
    </p:spTree>
    <p:extLst>
      <p:ext uri="{BB962C8B-B14F-4D97-AF65-F5344CB8AC3E}">
        <p14:creationId xmlns:p14="http://schemas.microsoft.com/office/powerpoint/2010/main" val="3062937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Maintenance Procedures</a:t>
            </a:r>
          </a:p>
        </p:txBody>
      </p:sp>
      <p:sp>
        <p:nvSpPr>
          <p:cNvPr id="3" name="Content Placeholder 2"/>
          <p:cNvSpPr>
            <a:spLocks noGrp="1"/>
          </p:cNvSpPr>
          <p:nvPr>
            <p:ph idx="1"/>
          </p:nvPr>
        </p:nvSpPr>
        <p:spPr>
          <a:xfrm>
            <a:off x="502920" y="530352"/>
            <a:ext cx="8183880" cy="4914872"/>
          </a:xfrm>
        </p:spPr>
        <p:txBody>
          <a:bodyPr>
            <a:normAutofit lnSpcReduction="10000"/>
          </a:bodyPr>
          <a:lstStyle/>
          <a:p>
            <a:pPr lvl="0"/>
            <a:r>
              <a:rPr lang="en-GB" dirty="0">
                <a:solidFill>
                  <a:schemeClr val="accent1">
                    <a:lumMod val="75000"/>
                  </a:schemeClr>
                </a:solidFill>
              </a:rPr>
              <a:t>Must be done Daily, Monthly, Annually</a:t>
            </a:r>
          </a:p>
          <a:p>
            <a:pPr lvl="0"/>
            <a:endParaRPr lang="en-GB" dirty="0">
              <a:solidFill>
                <a:schemeClr val="accent1">
                  <a:lumMod val="75000"/>
                </a:schemeClr>
              </a:solidFill>
            </a:endParaRPr>
          </a:p>
          <a:p>
            <a:pPr lvl="0"/>
            <a:r>
              <a:rPr lang="en-GB" dirty="0">
                <a:solidFill>
                  <a:schemeClr val="accent1">
                    <a:lumMod val="75000"/>
                  </a:schemeClr>
                </a:solidFill>
              </a:rPr>
              <a:t>Completed by On-site staff (or designate) or a contractor</a:t>
            </a:r>
          </a:p>
          <a:p>
            <a:pPr lvl="0"/>
            <a:endParaRPr lang="en-GB" dirty="0">
              <a:solidFill>
                <a:schemeClr val="accent1">
                  <a:lumMod val="75000"/>
                </a:schemeClr>
              </a:solidFill>
            </a:endParaRPr>
          </a:p>
          <a:p>
            <a:pPr lvl="0"/>
            <a:r>
              <a:rPr lang="en-GB" dirty="0">
                <a:solidFill>
                  <a:schemeClr val="accent1">
                    <a:lumMod val="75000"/>
                  </a:schemeClr>
                </a:solidFill>
              </a:rPr>
              <a:t>Checking Fire Alarm Panel, Fire Extinguishers, Emergency Lighting, Fire Safety Plan, batteries monthly.</a:t>
            </a:r>
          </a:p>
          <a:p>
            <a:pPr lvl="0"/>
            <a:endParaRPr lang="en-GB" dirty="0">
              <a:solidFill>
                <a:schemeClr val="accent1">
                  <a:lumMod val="75000"/>
                </a:schemeClr>
              </a:solidFill>
            </a:endParaRPr>
          </a:p>
          <a:p>
            <a:pPr lvl="0"/>
            <a:r>
              <a:rPr lang="en-GB" dirty="0">
                <a:solidFill>
                  <a:schemeClr val="accent1">
                    <a:lumMod val="75000"/>
                  </a:schemeClr>
                </a:solidFill>
              </a:rPr>
              <a:t>Please refer to 38-39 in the Fire Safety Plan</a:t>
            </a:r>
          </a:p>
          <a:p>
            <a:pPr lvl="0"/>
            <a:endParaRPr lang="en-GB" dirty="0"/>
          </a:p>
          <a:p>
            <a:pPr lvl="0"/>
            <a:endParaRPr lang="en-GB" dirty="0"/>
          </a:p>
          <a:p>
            <a:pPr lvl="0"/>
            <a:endParaRPr lang="en-GB" dirty="0"/>
          </a:p>
          <a:p>
            <a:pPr lvl="0"/>
            <a:endParaRPr lang="en-CA" dirty="0"/>
          </a:p>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27</a:t>
            </a:fld>
            <a:endParaRPr lang="en-CA" dirty="0"/>
          </a:p>
        </p:txBody>
      </p:sp>
    </p:spTree>
    <p:extLst>
      <p:ext uri="{BB962C8B-B14F-4D97-AF65-F5344CB8AC3E}">
        <p14:creationId xmlns:p14="http://schemas.microsoft.com/office/powerpoint/2010/main" val="3445585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How to use the fire alarm panel</a:t>
            </a:r>
          </a:p>
        </p:txBody>
      </p:sp>
      <p:sp>
        <p:nvSpPr>
          <p:cNvPr id="3" name="Content Placeholder 2"/>
          <p:cNvSpPr>
            <a:spLocks noGrp="1"/>
          </p:cNvSpPr>
          <p:nvPr>
            <p:ph idx="1"/>
          </p:nvPr>
        </p:nvSpPr>
        <p:spPr>
          <a:xfrm>
            <a:off x="502920" y="530352"/>
            <a:ext cx="8183880" cy="4338808"/>
          </a:xfrm>
        </p:spPr>
        <p:txBody>
          <a:bodyPr>
            <a:normAutofit/>
          </a:bodyPr>
          <a:lstStyle/>
          <a:p>
            <a:pPr lvl="0"/>
            <a:r>
              <a:rPr lang="en-GB" dirty="0">
                <a:solidFill>
                  <a:schemeClr val="accent1">
                    <a:lumMod val="75000"/>
                  </a:schemeClr>
                </a:solidFill>
              </a:rPr>
              <a:t>Alarm Silence</a:t>
            </a:r>
          </a:p>
          <a:p>
            <a:pPr lvl="0"/>
            <a:endParaRPr lang="en-GB" dirty="0">
              <a:solidFill>
                <a:schemeClr val="accent1">
                  <a:lumMod val="75000"/>
                </a:schemeClr>
              </a:solidFill>
            </a:endParaRPr>
          </a:p>
          <a:p>
            <a:pPr lvl="0"/>
            <a:r>
              <a:rPr lang="en-GB" dirty="0">
                <a:solidFill>
                  <a:schemeClr val="accent1">
                    <a:lumMod val="75000"/>
                  </a:schemeClr>
                </a:solidFill>
              </a:rPr>
              <a:t>Panel</a:t>
            </a:r>
          </a:p>
          <a:p>
            <a:pPr lvl="0"/>
            <a:endParaRPr lang="en-GB" dirty="0">
              <a:solidFill>
                <a:schemeClr val="accent1">
                  <a:lumMod val="75000"/>
                </a:schemeClr>
              </a:solidFill>
            </a:endParaRPr>
          </a:p>
          <a:p>
            <a:pPr lvl="0"/>
            <a:r>
              <a:rPr lang="en-GB" dirty="0">
                <a:solidFill>
                  <a:schemeClr val="accent1">
                    <a:lumMod val="75000"/>
                  </a:schemeClr>
                </a:solidFill>
              </a:rPr>
              <a:t>Reset</a:t>
            </a:r>
          </a:p>
          <a:p>
            <a:pPr lvl="0"/>
            <a:endParaRPr lang="en-GB" dirty="0">
              <a:solidFill>
                <a:schemeClr val="accent1">
                  <a:lumMod val="75000"/>
                </a:schemeClr>
              </a:solidFill>
            </a:endParaRPr>
          </a:p>
          <a:p>
            <a:pPr lvl="0"/>
            <a:r>
              <a:rPr lang="en-GB" dirty="0">
                <a:solidFill>
                  <a:schemeClr val="accent1">
                    <a:lumMod val="75000"/>
                  </a:schemeClr>
                </a:solidFill>
              </a:rPr>
              <a:t>Fire Drill</a:t>
            </a:r>
          </a:p>
          <a:p>
            <a:pPr lvl="0"/>
            <a:endParaRPr lang="en-GB" dirty="0">
              <a:solidFill>
                <a:schemeClr val="accent1">
                  <a:lumMod val="75000"/>
                </a:schemeClr>
              </a:solidFill>
            </a:endParaRPr>
          </a:p>
          <a:p>
            <a:pPr lvl="0"/>
            <a:r>
              <a:rPr lang="en-GB" dirty="0">
                <a:solidFill>
                  <a:schemeClr val="accent1">
                    <a:lumMod val="75000"/>
                  </a:schemeClr>
                </a:solidFill>
              </a:rPr>
              <a:t>Resetting a pull station</a:t>
            </a:r>
          </a:p>
          <a:p>
            <a:pPr lvl="0"/>
            <a:endParaRPr lang="en-GB" dirty="0"/>
          </a:p>
          <a:p>
            <a:pPr lvl="0"/>
            <a:endParaRPr lang="en-GB" dirty="0"/>
          </a:p>
          <a:p>
            <a:pPr lvl="0"/>
            <a:endParaRPr lang="en-CA" dirty="0"/>
          </a:p>
          <a:p>
            <a:endParaRPr lang="en-CA" dirty="0"/>
          </a:p>
        </p:txBody>
      </p:sp>
      <p:sp>
        <p:nvSpPr>
          <p:cNvPr id="4" name="Slide Number Placeholder 3"/>
          <p:cNvSpPr>
            <a:spLocks noGrp="1"/>
          </p:cNvSpPr>
          <p:nvPr>
            <p:ph type="sldNum" sz="quarter" idx="12"/>
          </p:nvPr>
        </p:nvSpPr>
        <p:spPr/>
        <p:txBody>
          <a:bodyPr/>
          <a:lstStyle/>
          <a:p>
            <a:fld id="{D18709EF-1EF1-4F85-8650-E432C0FF3014}" type="slidenum">
              <a:rPr lang="en-CA" smtClean="0"/>
              <a:t>28</a:t>
            </a:fld>
            <a:endParaRPr lang="en-CA" dirty="0"/>
          </a:p>
        </p:txBody>
      </p:sp>
    </p:spTree>
    <p:extLst>
      <p:ext uri="{BB962C8B-B14F-4D97-AF65-F5344CB8AC3E}">
        <p14:creationId xmlns:p14="http://schemas.microsoft.com/office/powerpoint/2010/main" val="2469416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Questions? Talk to </a:t>
            </a:r>
            <a:r>
              <a:rPr lang="en-CA" dirty="0" err="1"/>
              <a:t>Danae</a:t>
            </a:r>
            <a:r>
              <a:rPr lang="en-CA" dirty="0"/>
              <a:t> </a:t>
            </a:r>
            <a:r>
              <a:rPr lang="en-CA" dirty="0" err="1"/>
              <a:t>Piersma</a:t>
            </a:r>
            <a:r>
              <a:rPr lang="en-CA" dirty="0"/>
              <a:t> (</a:t>
            </a:r>
            <a:r>
              <a:rPr lang="pl-PL" dirty="0" err="1"/>
              <a:t>piersma</a:t>
            </a:r>
            <a:r>
              <a:rPr lang="en-US" dirty="0"/>
              <a:t>.</a:t>
            </a:r>
            <a:r>
              <a:rPr lang="en-US" dirty="0" err="1"/>
              <a:t>danae@gmail.com</a:t>
            </a:r>
            <a:r>
              <a:rPr lang="en-US" dirty="0"/>
              <a:t>)</a:t>
            </a:r>
            <a:r>
              <a:rPr lang="en-CA" dirty="0"/>
              <a:t>, Chris de Lange, John </a:t>
            </a:r>
            <a:r>
              <a:rPr lang="en-CA" dirty="0" err="1"/>
              <a:t>Vandervelde</a:t>
            </a:r>
            <a:r>
              <a:rPr lang="en-CA" dirty="0"/>
              <a:t>, or </a:t>
            </a:r>
            <a:r>
              <a:rPr lang="en-CA" dirty="0" err="1"/>
              <a:t>Coby</a:t>
            </a:r>
            <a:r>
              <a:rPr lang="en-CA" dirty="0"/>
              <a:t> </a:t>
            </a:r>
            <a:r>
              <a:rPr lang="en-CA" dirty="0" err="1"/>
              <a:t>Kooistra</a:t>
            </a:r>
            <a:r>
              <a:rPr lang="en-CA" dirty="0"/>
              <a:t>. </a:t>
            </a:r>
          </a:p>
        </p:txBody>
      </p:sp>
      <p:sp>
        <p:nvSpPr>
          <p:cNvPr id="3" name="Content Placeholder 2"/>
          <p:cNvSpPr>
            <a:spLocks noGrp="1"/>
          </p:cNvSpPr>
          <p:nvPr>
            <p:ph idx="1"/>
          </p:nvPr>
        </p:nvSpPr>
        <p:spPr>
          <a:xfrm>
            <a:off x="502920" y="530352"/>
            <a:ext cx="8183880" cy="4338808"/>
          </a:xfrm>
        </p:spPr>
        <p:txBody>
          <a:bodyPr>
            <a:normAutofit/>
          </a:bodyPr>
          <a:lstStyle/>
          <a:p>
            <a:pPr lvl="0"/>
            <a:endParaRPr lang="en-GB" dirty="0"/>
          </a:p>
          <a:p>
            <a:pPr lvl="0"/>
            <a:endParaRPr lang="en-GB" dirty="0"/>
          </a:p>
          <a:p>
            <a:pPr lvl="0"/>
            <a:endParaRPr lang="en-CA" dirty="0"/>
          </a:p>
          <a:p>
            <a:endParaRPr lang="en-CA" dirty="0"/>
          </a:p>
        </p:txBody>
      </p:sp>
      <p:sp>
        <p:nvSpPr>
          <p:cNvPr id="4" name="Rectangle 3"/>
          <p:cNvSpPr/>
          <p:nvPr/>
        </p:nvSpPr>
        <p:spPr>
          <a:xfrm>
            <a:off x="3572473" y="1234168"/>
            <a:ext cx="1962397" cy="3477875"/>
          </a:xfrm>
          <a:prstGeom prst="rect">
            <a:avLst/>
          </a:prstGeom>
          <a:noFill/>
        </p:spPr>
        <p:txBody>
          <a:bodyPr wrap="none" lIns="91440" tIns="45720" rIns="91440" bIns="45720">
            <a:spAutoFit/>
          </a:bodyPr>
          <a:lstStyle/>
          <a:p>
            <a:pPr algn="ctr"/>
            <a:r>
              <a:rPr lang="en-US" sz="2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p:txBody>
      </p:sp>
      <p:sp>
        <p:nvSpPr>
          <p:cNvPr id="5" name="Slide Number Placeholder 4"/>
          <p:cNvSpPr>
            <a:spLocks noGrp="1"/>
          </p:cNvSpPr>
          <p:nvPr>
            <p:ph type="sldNum" sz="quarter" idx="12"/>
          </p:nvPr>
        </p:nvSpPr>
        <p:spPr/>
        <p:txBody>
          <a:bodyPr/>
          <a:lstStyle/>
          <a:p>
            <a:fld id="{D18709EF-1EF1-4F85-8650-E432C0FF3014}" type="slidenum">
              <a:rPr lang="en-CA" smtClean="0"/>
              <a:t>29</a:t>
            </a:fld>
            <a:endParaRPr lang="en-CA" dirty="0"/>
          </a:p>
        </p:txBody>
      </p:sp>
    </p:spTree>
    <p:extLst>
      <p:ext uri="{BB962C8B-B14F-4D97-AF65-F5344CB8AC3E}">
        <p14:creationId xmlns:p14="http://schemas.microsoft.com/office/powerpoint/2010/main" val="362582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effectLst/>
              </a:rPr>
              <a:t>Supervisory Staff</a:t>
            </a:r>
            <a:endParaRPr lang="en-CA" dirty="0"/>
          </a:p>
        </p:txBody>
      </p:sp>
      <p:sp>
        <p:nvSpPr>
          <p:cNvPr id="3" name="Content Placeholder 2"/>
          <p:cNvSpPr>
            <a:spLocks noGrp="1"/>
          </p:cNvSpPr>
          <p:nvPr>
            <p:ph idx="1"/>
          </p:nvPr>
        </p:nvSpPr>
        <p:spPr/>
        <p:txBody>
          <a:bodyPr/>
          <a:lstStyle/>
          <a:p>
            <a:pPr lvl="8" hangingPunct="0"/>
            <a:endParaRPr lang="en-CA" dirty="0">
              <a:solidFill>
                <a:schemeClr val="accent1"/>
              </a:solidFill>
            </a:endParaRPr>
          </a:p>
        </p:txBody>
      </p:sp>
      <p:sp>
        <p:nvSpPr>
          <p:cNvPr id="5" name="Slide Number Placeholder 4"/>
          <p:cNvSpPr>
            <a:spLocks noGrp="1"/>
          </p:cNvSpPr>
          <p:nvPr>
            <p:ph type="sldNum" sz="quarter" idx="12"/>
          </p:nvPr>
        </p:nvSpPr>
        <p:spPr/>
        <p:txBody>
          <a:bodyPr/>
          <a:lstStyle/>
          <a:p>
            <a:fld id="{D18709EF-1EF1-4F85-8650-E432C0FF3014}" type="slidenum">
              <a:rPr lang="en-CA" smtClean="0"/>
              <a:t>3</a:t>
            </a:fld>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676563529"/>
              </p:ext>
            </p:extLst>
          </p:nvPr>
        </p:nvGraphicFramePr>
        <p:xfrm>
          <a:off x="683568" y="620685"/>
          <a:ext cx="7920880" cy="3774501"/>
        </p:xfrm>
        <a:graphic>
          <a:graphicData uri="http://schemas.openxmlformats.org/drawingml/2006/table">
            <a:tbl>
              <a:tblPr firstRow="1" firstCol="1" bandRow="1">
                <a:tableStyleId>{5C22544A-7EE6-4342-B048-85BDC9FD1C3A}</a:tableStyleId>
              </a:tblPr>
              <a:tblGrid>
                <a:gridCol w="3024336">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tblGrid>
              <a:tr h="360043">
                <a:tc>
                  <a:txBody>
                    <a:bodyPr/>
                    <a:lstStyle/>
                    <a:p>
                      <a:pPr algn="just" hangingPunct="0">
                        <a:spcAft>
                          <a:spcPts val="0"/>
                        </a:spcAft>
                      </a:pPr>
                      <a:r>
                        <a:rPr lang="en-GB" sz="1400" u="sng" kern="1400" dirty="0">
                          <a:effectLst/>
                        </a:rPr>
                        <a:t>CHIEF FIRE WARDEN</a:t>
                      </a:r>
                      <a:endParaRPr lang="en-CA" sz="1400" dirty="0">
                        <a:effectLst/>
                        <a:latin typeface="Times New Roman"/>
                        <a:ea typeface="Times New Roman"/>
                      </a:endParaRPr>
                    </a:p>
                  </a:txBody>
                  <a:tcPr marL="68580" marR="68580" marT="0" marB="0"/>
                </a:tc>
                <a:tc>
                  <a:txBody>
                    <a:bodyPr/>
                    <a:lstStyle/>
                    <a:p>
                      <a:pPr algn="just" hangingPunct="0">
                        <a:spcAft>
                          <a:spcPts val="0"/>
                        </a:spcAft>
                      </a:pPr>
                      <a:r>
                        <a:rPr lang="en-GB" sz="1200" kern="1400" dirty="0">
                          <a:effectLst/>
                        </a:rPr>
                        <a:t> </a:t>
                      </a:r>
                      <a:endParaRPr lang="en-CA" sz="12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25198">
                <a:tc>
                  <a:txBody>
                    <a:bodyPr/>
                    <a:lstStyle/>
                    <a:p>
                      <a:pPr marL="342900" lvl="0" indent="-342900" hangingPunct="0">
                        <a:spcAft>
                          <a:spcPts val="0"/>
                        </a:spcAft>
                        <a:buFont typeface="Symbol"/>
                        <a:buChar char=""/>
                      </a:pPr>
                      <a:r>
                        <a:rPr lang="en-GB" sz="1400" kern="1400" dirty="0">
                          <a:effectLst/>
                        </a:rPr>
                        <a:t>Day time hours </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dirty="0">
                          <a:effectLst/>
                        </a:rPr>
                        <a:t>Custodian</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1"/>
                  </a:ext>
                </a:extLst>
              </a:tr>
              <a:tr h="325198">
                <a:tc>
                  <a:txBody>
                    <a:bodyPr/>
                    <a:lstStyle/>
                    <a:p>
                      <a:pPr marL="181610" hangingPunct="0">
                        <a:spcAft>
                          <a:spcPts val="0"/>
                        </a:spcAft>
                      </a:pPr>
                      <a:r>
                        <a:rPr lang="en-GB" sz="1400" kern="1400" dirty="0">
                          <a:effectLst/>
                        </a:rPr>
                        <a:t> </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dirty="0">
                          <a:effectLst/>
                        </a:rPr>
                        <a:t>Administrative Staff</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25198">
                <a:tc>
                  <a:txBody>
                    <a:bodyPr/>
                    <a:lstStyle/>
                    <a:p>
                      <a:pPr marL="342900" lvl="0" indent="-342900" hangingPunct="0">
                        <a:spcAft>
                          <a:spcPts val="0"/>
                        </a:spcAft>
                        <a:buFont typeface="Symbol"/>
                        <a:buChar char=""/>
                      </a:pPr>
                      <a:r>
                        <a:rPr lang="en-GB" sz="1400" kern="1400" dirty="0">
                          <a:effectLst/>
                        </a:rPr>
                        <a:t>Evening Hours</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dirty="0">
                          <a:effectLst/>
                        </a:rPr>
                        <a:t>Administrative Staff – if present at a meeting	</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r h="650395">
                <a:tc>
                  <a:txBody>
                    <a:bodyPr/>
                    <a:lstStyle/>
                    <a:p>
                      <a:pPr marL="181610" indent="-180340" hangingPunct="0">
                        <a:spcAft>
                          <a:spcPts val="0"/>
                        </a:spcAft>
                      </a:pPr>
                      <a:r>
                        <a:rPr lang="en-GB" sz="1400" kern="1400" dirty="0">
                          <a:effectLst/>
                        </a:rPr>
                        <a:t> </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a:effectLst/>
                        </a:rPr>
                        <a:t>Program Coordinator – Cadets, Friendship, Youth Group, GEMS</a:t>
                      </a:r>
                      <a:endParaRPr lang="en-CA" sz="16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25198">
                <a:tc>
                  <a:txBody>
                    <a:bodyPr/>
                    <a:lstStyle/>
                    <a:p>
                      <a:pPr marL="181610" indent="-180340" hangingPunct="0">
                        <a:spcAft>
                          <a:spcPts val="0"/>
                        </a:spcAft>
                      </a:pPr>
                      <a:r>
                        <a:rPr lang="en-GB" sz="1400" kern="1400" dirty="0">
                          <a:effectLst/>
                        </a:rPr>
                        <a:t> </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a:effectLst/>
                        </a:rPr>
                        <a:t> </a:t>
                      </a:r>
                      <a:endParaRPr lang="en-CA" sz="16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1300789">
                <a:tc>
                  <a:txBody>
                    <a:bodyPr/>
                    <a:lstStyle/>
                    <a:p>
                      <a:pPr marL="342900" lvl="0" indent="-342900" hangingPunct="0">
                        <a:spcAft>
                          <a:spcPts val="0"/>
                        </a:spcAft>
                        <a:buFont typeface="Symbol"/>
                        <a:buChar char=""/>
                      </a:pPr>
                      <a:r>
                        <a:rPr lang="en-GB" sz="1400" kern="1400" dirty="0">
                          <a:effectLst/>
                        </a:rPr>
                        <a:t>All Hours when a large congregational group is present</a:t>
                      </a:r>
                      <a:endParaRPr lang="en-CA" sz="1400" dirty="0">
                        <a:effectLst/>
                        <a:latin typeface="Times New Roman"/>
                        <a:ea typeface="Times New Roman"/>
                      </a:endParaRPr>
                    </a:p>
                  </a:txBody>
                  <a:tcPr marL="68580" marR="68580" marT="0" marB="0"/>
                </a:tc>
                <a:tc>
                  <a:txBody>
                    <a:bodyPr/>
                    <a:lstStyle/>
                    <a:p>
                      <a:pPr hangingPunct="0">
                        <a:spcAft>
                          <a:spcPts val="0"/>
                        </a:spcAft>
                      </a:pPr>
                      <a:r>
                        <a:rPr lang="en-GB" sz="1600" kern="1400" dirty="0">
                          <a:effectLst/>
                        </a:rPr>
                        <a:t>Sunday Services – key</a:t>
                      </a:r>
                      <a:r>
                        <a:rPr lang="en-GB" sz="1600" kern="1400" baseline="0" dirty="0">
                          <a:effectLst/>
                        </a:rPr>
                        <a:t> holder of the day</a:t>
                      </a:r>
                      <a:endParaRPr lang="en-CA" sz="1600" dirty="0">
                        <a:effectLst/>
                      </a:endParaRPr>
                    </a:p>
                    <a:p>
                      <a:pPr hangingPunct="0">
                        <a:spcAft>
                          <a:spcPts val="0"/>
                        </a:spcAft>
                      </a:pPr>
                      <a:r>
                        <a:rPr lang="en-GB" sz="1600" kern="1400" dirty="0">
                          <a:effectLst/>
                        </a:rPr>
                        <a:t> </a:t>
                      </a:r>
                      <a:endParaRPr lang="en-CA" sz="1600" dirty="0">
                        <a:effectLst/>
                      </a:endParaRPr>
                    </a:p>
                    <a:p>
                      <a:pPr hangingPunct="0">
                        <a:spcAft>
                          <a:spcPts val="0"/>
                        </a:spcAft>
                      </a:pPr>
                      <a:r>
                        <a:rPr lang="en-GB" sz="1600" kern="1400" dirty="0">
                          <a:effectLst/>
                        </a:rPr>
                        <a:t>Congregational Gatherings/Meetings – whomever coordinated the event or designate.</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5791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effectLst/>
              </a:rPr>
              <a:t>Supervisory Staff</a:t>
            </a:r>
            <a:endParaRPr lang="en-CA" dirty="0"/>
          </a:p>
        </p:txBody>
      </p:sp>
      <p:sp>
        <p:nvSpPr>
          <p:cNvPr id="3" name="Content Placeholder 2"/>
          <p:cNvSpPr>
            <a:spLocks noGrp="1"/>
          </p:cNvSpPr>
          <p:nvPr>
            <p:ph idx="1"/>
          </p:nvPr>
        </p:nvSpPr>
        <p:spPr/>
        <p:txBody>
          <a:bodyPr/>
          <a:lstStyle/>
          <a:p>
            <a:pPr lvl="8" hangingPunct="0"/>
            <a:endParaRPr lang="en-CA" dirty="0">
              <a:solidFill>
                <a:schemeClr val="accent1"/>
              </a:solidFill>
            </a:endParaRPr>
          </a:p>
        </p:txBody>
      </p:sp>
      <p:sp>
        <p:nvSpPr>
          <p:cNvPr id="5" name="Slide Number Placeholder 4"/>
          <p:cNvSpPr>
            <a:spLocks noGrp="1"/>
          </p:cNvSpPr>
          <p:nvPr>
            <p:ph type="sldNum" sz="quarter" idx="12"/>
          </p:nvPr>
        </p:nvSpPr>
        <p:spPr/>
        <p:txBody>
          <a:bodyPr/>
          <a:lstStyle/>
          <a:p>
            <a:fld id="{D18709EF-1EF1-4F85-8650-E432C0FF3014}" type="slidenum">
              <a:rPr lang="en-CA" smtClean="0"/>
              <a:t>4</a:t>
            </a:fld>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4135599040"/>
              </p:ext>
            </p:extLst>
          </p:nvPr>
        </p:nvGraphicFramePr>
        <p:xfrm>
          <a:off x="611560" y="620684"/>
          <a:ext cx="7992888" cy="4818638"/>
        </p:xfrm>
        <a:graphic>
          <a:graphicData uri="http://schemas.openxmlformats.org/drawingml/2006/table">
            <a:tbl>
              <a:tblPr firstRow="1" firstCol="1" bandRow="1">
                <a:tableStyleId>{5C22544A-7EE6-4342-B048-85BDC9FD1C3A}</a:tableStyleId>
              </a:tblPr>
              <a:tblGrid>
                <a:gridCol w="2376264">
                  <a:extLst>
                    <a:ext uri="{9D8B030D-6E8A-4147-A177-3AD203B41FA5}">
                      <a16:colId xmlns:a16="http://schemas.microsoft.com/office/drawing/2014/main" val="20000"/>
                    </a:ext>
                  </a:extLst>
                </a:gridCol>
                <a:gridCol w="5616624">
                  <a:extLst>
                    <a:ext uri="{9D8B030D-6E8A-4147-A177-3AD203B41FA5}">
                      <a16:colId xmlns:a16="http://schemas.microsoft.com/office/drawing/2014/main" val="20001"/>
                    </a:ext>
                  </a:extLst>
                </a:gridCol>
              </a:tblGrid>
              <a:tr h="216028">
                <a:tc>
                  <a:txBody>
                    <a:bodyPr/>
                    <a:lstStyle/>
                    <a:p>
                      <a:pPr algn="just" hangingPunct="0">
                        <a:spcAft>
                          <a:spcPts val="0"/>
                        </a:spcAft>
                      </a:pPr>
                      <a:r>
                        <a:rPr lang="en-GB" sz="1400" u="sng" kern="1400" dirty="0">
                          <a:effectLst/>
                        </a:rPr>
                        <a:t>FIRE WARDEN</a:t>
                      </a:r>
                      <a:endParaRPr lang="en-CA" sz="1400" dirty="0">
                        <a:effectLst/>
                        <a:latin typeface="Times New Roman"/>
                        <a:ea typeface="Times New Roman"/>
                      </a:endParaRPr>
                    </a:p>
                  </a:txBody>
                  <a:tcPr marL="68580" marR="68580" marT="0" marB="0"/>
                </a:tc>
                <a:tc>
                  <a:txBody>
                    <a:bodyPr/>
                    <a:lstStyle/>
                    <a:p>
                      <a:pPr algn="just" hangingPunct="0">
                        <a:spcAft>
                          <a:spcPts val="0"/>
                        </a:spcAft>
                      </a:pPr>
                      <a:r>
                        <a:rPr lang="en-GB" sz="1200" kern="1400" dirty="0">
                          <a:effectLst/>
                        </a:rPr>
                        <a:t> </a:t>
                      </a:r>
                      <a:endParaRPr lang="en-CA" sz="12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90960">
                <a:tc>
                  <a:txBody>
                    <a:bodyPr/>
                    <a:lstStyle/>
                    <a:p>
                      <a:pPr marL="0" lvl="0" indent="0" algn="just" hangingPunct="0">
                        <a:spcAft>
                          <a:spcPts val="0"/>
                        </a:spcAft>
                        <a:buFont typeface="Symbol"/>
                        <a:buNone/>
                      </a:pPr>
                      <a:r>
                        <a:rPr lang="en-GB" sz="1600" b="1" kern="1400" dirty="0">
                          <a:solidFill>
                            <a:srgbClr val="000000"/>
                          </a:solidFill>
                          <a:effectLst/>
                          <a:latin typeface="Arial"/>
                          <a:ea typeface="Times New Roman"/>
                        </a:rPr>
                        <a:t>On Sundays</a:t>
                      </a:r>
                      <a:endParaRPr lang="en-CA" sz="1600" dirty="0">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On duty Ushers, deacon #4+5,</a:t>
                      </a:r>
                      <a:r>
                        <a:rPr lang="en-GB" sz="1600" b="1" kern="1400" baseline="0" dirty="0">
                          <a:solidFill>
                            <a:srgbClr val="000000"/>
                          </a:solidFill>
                          <a:effectLst/>
                          <a:latin typeface="Arial"/>
                          <a:ea typeface="Times New Roman"/>
                        </a:rPr>
                        <a:t> hall monitor</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1"/>
                  </a:ext>
                </a:extLst>
              </a:tr>
              <a:tr h="298399">
                <a:tc>
                  <a:txBody>
                    <a:bodyPr/>
                    <a:lstStyle/>
                    <a:p>
                      <a:pPr marL="0" lvl="0" indent="0" algn="just" hangingPunct="0">
                        <a:spcAft>
                          <a:spcPts val="0"/>
                        </a:spcAft>
                        <a:buFont typeface="Symbol"/>
                        <a:buNone/>
                      </a:pPr>
                      <a:r>
                        <a:rPr lang="en-GB" sz="1600" b="1" kern="1400" dirty="0">
                          <a:solidFill>
                            <a:srgbClr val="000000"/>
                          </a:solidFill>
                          <a:effectLst/>
                          <a:latin typeface="Arial"/>
                          <a:ea typeface="Times New Roman"/>
                        </a:rPr>
                        <a:t>Weekdays</a:t>
                      </a:r>
                      <a:endParaRPr lang="en-CA" sz="1600" dirty="0">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 </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90960">
                <a:tc>
                  <a:txBody>
                    <a:bodyPr/>
                    <a:lstStyle/>
                    <a:p>
                      <a:pPr marL="0" lvl="0" indent="0" algn="just" hangingPunct="0">
                        <a:spcAft>
                          <a:spcPts val="0"/>
                        </a:spcAft>
                        <a:buFont typeface="Wingdings"/>
                        <a:buNone/>
                      </a:pPr>
                      <a:r>
                        <a:rPr lang="en-GB" sz="1600" b="1" kern="1400" dirty="0">
                          <a:solidFill>
                            <a:srgbClr val="000000"/>
                          </a:solidFill>
                          <a:effectLst/>
                          <a:latin typeface="Arial"/>
                          <a:ea typeface="Times New Roman"/>
                        </a:rPr>
                        <a:t>Mornings</a:t>
                      </a:r>
                      <a:endParaRPr lang="en-CA" sz="1600" dirty="0">
                        <a:solidFill>
                          <a:srgbClr val="000000"/>
                        </a:solidFill>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Along with Administrative Staff</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r h="1758896">
                <a:tc>
                  <a:txBody>
                    <a:bodyPr/>
                    <a:lstStyle/>
                    <a:p>
                      <a:pPr algn="just" hangingPunct="0">
                        <a:spcAft>
                          <a:spcPts val="0"/>
                        </a:spcAft>
                      </a:pPr>
                      <a:r>
                        <a:rPr lang="en-GB" sz="1600" b="1" kern="1400" dirty="0">
                          <a:solidFill>
                            <a:srgbClr val="000000"/>
                          </a:solidFill>
                          <a:effectLst/>
                          <a:latin typeface="Arial"/>
                          <a:ea typeface="Times New Roman"/>
                        </a:rPr>
                        <a:t> </a:t>
                      </a:r>
                      <a:endParaRPr lang="en-CA" sz="1600" dirty="0">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 LAFF – Coordinators</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Office – Secretary</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Coffee Break – Coordinator</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Nursery Attendant, </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Story Hour Leader – (Little Lambs and Home School group)</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4"/>
                  </a:ext>
                </a:extLst>
              </a:tr>
              <a:tr h="1758896">
                <a:tc>
                  <a:txBody>
                    <a:bodyPr/>
                    <a:lstStyle/>
                    <a:p>
                      <a:pPr marL="0" lvl="0" indent="0" algn="just" hangingPunct="0">
                        <a:spcAft>
                          <a:spcPts val="0"/>
                        </a:spcAft>
                        <a:buFont typeface="Wingdings"/>
                        <a:buNone/>
                      </a:pPr>
                      <a:r>
                        <a:rPr lang="en-GB" sz="1600" b="1" kern="1400" dirty="0">
                          <a:solidFill>
                            <a:srgbClr val="000000"/>
                          </a:solidFill>
                          <a:effectLst/>
                          <a:latin typeface="Arial"/>
                          <a:ea typeface="Times New Roman"/>
                        </a:rPr>
                        <a:t>Evenings</a:t>
                      </a:r>
                      <a:endParaRPr lang="en-CA" sz="1600" dirty="0">
                        <a:solidFill>
                          <a:srgbClr val="000000"/>
                        </a:solidFill>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Coordinators of each program or their designate  </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Cadets</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GEMS</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Friendship</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Youth Group</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Worship Teams</a:t>
                      </a:r>
                      <a:endParaRPr lang="en-CA" sz="1600" dirty="0">
                        <a:effectLst/>
                        <a:latin typeface="Times New Roman"/>
                        <a:ea typeface="Times New Roman"/>
                      </a:endParaRPr>
                    </a:p>
                    <a:p>
                      <a:pPr>
                        <a:lnSpc>
                          <a:spcPct val="105000"/>
                        </a:lnSpc>
                        <a:spcAft>
                          <a:spcPts val="0"/>
                        </a:spcAft>
                      </a:pPr>
                      <a:r>
                        <a:rPr lang="en-CA" sz="1600" b="1" dirty="0">
                          <a:effectLst/>
                          <a:latin typeface="Arial"/>
                          <a:ea typeface="Times New Roman"/>
                        </a:rPr>
                        <a:t>- Church meetings – Administration or designate</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883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dirty="0">
                <a:effectLst/>
              </a:rPr>
              <a:t>Supervisory Staff</a:t>
            </a:r>
            <a:endParaRPr lang="en-CA" dirty="0"/>
          </a:p>
        </p:txBody>
      </p:sp>
      <p:sp>
        <p:nvSpPr>
          <p:cNvPr id="3" name="Content Placeholder 2"/>
          <p:cNvSpPr>
            <a:spLocks noGrp="1"/>
          </p:cNvSpPr>
          <p:nvPr>
            <p:ph idx="1"/>
          </p:nvPr>
        </p:nvSpPr>
        <p:spPr/>
        <p:txBody>
          <a:bodyPr/>
          <a:lstStyle/>
          <a:p>
            <a:pPr lvl="8" hangingPunct="0"/>
            <a:endParaRPr lang="en-CA" dirty="0">
              <a:solidFill>
                <a:schemeClr val="accent1"/>
              </a:solidFill>
            </a:endParaRPr>
          </a:p>
        </p:txBody>
      </p:sp>
      <p:sp>
        <p:nvSpPr>
          <p:cNvPr id="5" name="Slide Number Placeholder 4"/>
          <p:cNvSpPr>
            <a:spLocks noGrp="1"/>
          </p:cNvSpPr>
          <p:nvPr>
            <p:ph type="sldNum" sz="quarter" idx="12"/>
          </p:nvPr>
        </p:nvSpPr>
        <p:spPr/>
        <p:txBody>
          <a:bodyPr/>
          <a:lstStyle/>
          <a:p>
            <a:fld id="{D18709EF-1EF1-4F85-8650-E432C0FF3014}" type="slidenum">
              <a:rPr lang="en-CA" smtClean="0"/>
              <a:t>5</a:t>
            </a:fld>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102218981"/>
              </p:ext>
            </p:extLst>
          </p:nvPr>
        </p:nvGraphicFramePr>
        <p:xfrm>
          <a:off x="611560" y="620684"/>
          <a:ext cx="7992888" cy="1371600"/>
        </p:xfrm>
        <a:graphic>
          <a:graphicData uri="http://schemas.openxmlformats.org/drawingml/2006/table">
            <a:tbl>
              <a:tblPr firstRow="1" firstCol="1" bandRow="1">
                <a:tableStyleId>{5C22544A-7EE6-4342-B048-85BDC9FD1C3A}</a:tableStyleId>
              </a:tblPr>
              <a:tblGrid>
                <a:gridCol w="2376264">
                  <a:extLst>
                    <a:ext uri="{9D8B030D-6E8A-4147-A177-3AD203B41FA5}">
                      <a16:colId xmlns:a16="http://schemas.microsoft.com/office/drawing/2014/main" val="20000"/>
                    </a:ext>
                  </a:extLst>
                </a:gridCol>
                <a:gridCol w="5616624">
                  <a:extLst>
                    <a:ext uri="{9D8B030D-6E8A-4147-A177-3AD203B41FA5}">
                      <a16:colId xmlns:a16="http://schemas.microsoft.com/office/drawing/2014/main" val="20001"/>
                    </a:ext>
                  </a:extLst>
                </a:gridCol>
              </a:tblGrid>
              <a:tr h="216028">
                <a:tc gridSpan="2">
                  <a:txBody>
                    <a:bodyPr/>
                    <a:lstStyle/>
                    <a:p>
                      <a:pPr algn="just" hangingPunct="0">
                        <a:spcAft>
                          <a:spcPts val="0"/>
                        </a:spcAft>
                      </a:pPr>
                      <a:r>
                        <a:rPr lang="en-GB" sz="1400" u="sng" kern="1400" dirty="0">
                          <a:effectLst/>
                        </a:rPr>
                        <a:t>ASSISTANT FIRE WARDEN</a:t>
                      </a:r>
                      <a:endParaRPr lang="en-CA" sz="1400" dirty="0">
                        <a:effectLst/>
                        <a:latin typeface="Times New Roman"/>
                        <a:ea typeface="Times New Roman"/>
                      </a:endParaRPr>
                    </a:p>
                    <a:p>
                      <a:pPr algn="just" hangingPunct="0">
                        <a:spcAft>
                          <a:spcPts val="0"/>
                        </a:spcAft>
                      </a:pPr>
                      <a:r>
                        <a:rPr lang="en-GB" sz="1200" kern="1400" dirty="0">
                          <a:effectLst/>
                        </a:rPr>
                        <a:t> </a:t>
                      </a:r>
                      <a:endParaRPr lang="en-CA" sz="1200" dirty="0">
                        <a:effectLst/>
                        <a:latin typeface="Times New Roman"/>
                        <a:ea typeface="Times New Roman"/>
                      </a:endParaRPr>
                    </a:p>
                  </a:txBody>
                  <a:tcPr marL="68580" marR="68580" marT="0" marB="0"/>
                </a:tc>
                <a:tc hMerge="1">
                  <a:txBody>
                    <a:bodyPr/>
                    <a:lstStyle/>
                    <a:p>
                      <a:pPr algn="just" hangingPunct="0">
                        <a:spcAft>
                          <a:spcPts val="0"/>
                        </a:spcAft>
                      </a:pPr>
                      <a:endParaRPr lang="en-CA" sz="12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90960">
                <a:tc>
                  <a:txBody>
                    <a:bodyPr/>
                    <a:lstStyle/>
                    <a:p>
                      <a:pPr marL="0" lvl="0" indent="0" algn="just" hangingPunct="0">
                        <a:spcAft>
                          <a:spcPts val="0"/>
                        </a:spcAft>
                        <a:buFont typeface="Symbol"/>
                        <a:buNone/>
                      </a:pPr>
                      <a:r>
                        <a:rPr lang="en-GB" sz="1600" b="1" kern="1400" dirty="0">
                          <a:solidFill>
                            <a:srgbClr val="000000"/>
                          </a:solidFill>
                          <a:effectLst/>
                          <a:latin typeface="Arial"/>
                          <a:ea typeface="Times New Roman"/>
                        </a:rPr>
                        <a:t>On Sundays</a:t>
                      </a:r>
                      <a:endParaRPr lang="en-CA" sz="1600" dirty="0">
                        <a:effectLst/>
                        <a:latin typeface="Times New Roman"/>
                        <a:ea typeface="Times New Roman"/>
                      </a:endParaRPr>
                    </a:p>
                  </a:txBody>
                  <a:tcPr marL="68580" marR="68580" marT="0" marB="0"/>
                </a:tc>
                <a:tc>
                  <a:txBody>
                    <a:bodyPr/>
                    <a:lstStyle/>
                    <a:p>
                      <a:pPr algn="just" hangingPunct="0">
                        <a:spcAft>
                          <a:spcPts val="0"/>
                        </a:spcAft>
                      </a:pPr>
                      <a:r>
                        <a:rPr lang="en-GB" sz="1600" b="1" kern="1400" dirty="0">
                          <a:solidFill>
                            <a:srgbClr val="000000"/>
                          </a:solidFill>
                          <a:effectLst/>
                          <a:latin typeface="Arial"/>
                          <a:ea typeface="Times New Roman"/>
                        </a:rPr>
                        <a:t>-  Nursery Attendants, </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Sunday School Teachers</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Sound Booth technicians</a:t>
                      </a:r>
                      <a:endParaRPr lang="en-CA" sz="1600" dirty="0">
                        <a:effectLst/>
                        <a:latin typeface="Times New Roman"/>
                        <a:ea typeface="Times New Roman"/>
                      </a:endParaRPr>
                    </a:p>
                    <a:p>
                      <a:pPr algn="just" hangingPunct="0">
                        <a:spcAft>
                          <a:spcPts val="0"/>
                        </a:spcAft>
                      </a:pPr>
                      <a:r>
                        <a:rPr lang="en-GB" sz="1600" b="1" kern="1400" dirty="0">
                          <a:solidFill>
                            <a:srgbClr val="000000"/>
                          </a:solidFill>
                          <a:effectLst/>
                          <a:latin typeface="Arial"/>
                          <a:ea typeface="Times New Roman"/>
                        </a:rPr>
                        <a:t>-  Worship Team       </a:t>
                      </a:r>
                      <a:endParaRPr lang="en-CA" sz="1600" dirty="0">
                        <a:effectLst/>
                        <a:latin typeface="Times New Roman"/>
                        <a:ea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8279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en-CA" dirty="0"/>
              <a:t>Implementation of Fire Safety Plan – Create Supervisory Staff, Posting of Emergency Procedures, </a:t>
            </a:r>
          </a:p>
          <a:p>
            <a:endParaRPr lang="en-CA" dirty="0"/>
          </a:p>
          <a:p>
            <a:r>
              <a:rPr lang="en-CA" dirty="0"/>
              <a:t>Maintain List of Non-Ambulatory Persons (Staff members)</a:t>
            </a:r>
          </a:p>
          <a:p>
            <a:endParaRPr lang="en-CA" dirty="0"/>
          </a:p>
          <a:p>
            <a:r>
              <a:rPr lang="en-CA" dirty="0"/>
              <a:t>Maintain records of all training of Supervisory Staff.</a:t>
            </a:r>
          </a:p>
          <a:p>
            <a:endParaRPr lang="en-CA" dirty="0"/>
          </a:p>
          <a:p>
            <a:r>
              <a:rPr lang="en-CA" dirty="0"/>
              <a:t>Maintain records of all Fire Drills</a:t>
            </a:r>
          </a:p>
          <a:p>
            <a:endParaRPr lang="en-CA" dirty="0"/>
          </a:p>
          <a:p>
            <a:r>
              <a:rPr lang="en-CA" dirty="0"/>
              <a:t>Review and ensure Kitchener Fire Department has updated FSP</a:t>
            </a:r>
          </a:p>
          <a:p>
            <a:endParaRPr lang="en-CA" dirty="0"/>
          </a:p>
          <a:p>
            <a:r>
              <a:rPr lang="en-CA" dirty="0"/>
              <a:t>Ensure all maintenance of Fire Protection equipment is completed as per Ontario Fire Code.</a:t>
            </a:r>
          </a:p>
          <a:p>
            <a:endParaRPr lang="en-CA" dirty="0"/>
          </a:p>
          <a:p>
            <a:r>
              <a:rPr lang="en-CA" dirty="0"/>
              <a:t>Ensure Fire Alarm panel is not silenced or reset until KFD has arrived.</a:t>
            </a:r>
          </a:p>
          <a:p>
            <a:endParaRPr lang="en-CA" dirty="0"/>
          </a:p>
          <a:p>
            <a:endParaRPr lang="en-CA" dirty="0"/>
          </a:p>
          <a:p>
            <a:endParaRPr lang="en-CA" dirty="0"/>
          </a:p>
          <a:p>
            <a:endParaRPr lang="en-CA" dirty="0"/>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t> </a:t>
            </a:r>
            <a:r>
              <a:rPr lang="en-CA" dirty="0">
                <a:solidFill>
                  <a:schemeClr val="bg1">
                    <a:lumMod val="50000"/>
                  </a:schemeClr>
                </a:solidFill>
              </a:rPr>
              <a:t>Supervisory Staff – FIRE SAFETY COMMITTEE</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Duties</a:t>
            </a:r>
          </a:p>
        </p:txBody>
      </p:sp>
      <p:sp>
        <p:nvSpPr>
          <p:cNvPr id="9" name="Title 8"/>
          <p:cNvSpPr>
            <a:spLocks noGrp="1"/>
          </p:cNvSpPr>
          <p:nvPr>
            <p:ph type="title"/>
          </p:nvPr>
        </p:nvSpPr>
        <p:spPr>
          <a:xfrm>
            <a:off x="1259632" y="7245424"/>
            <a:ext cx="8183880" cy="516058"/>
          </a:xfrm>
        </p:spPr>
        <p:txBody>
          <a:bodyPr>
            <a:normAutofit fontScale="90000"/>
          </a:bodyPr>
          <a:lstStyle/>
          <a:p>
            <a:endParaRPr lang="en-CA" dirty="0"/>
          </a:p>
        </p:txBody>
      </p:sp>
      <p:sp>
        <p:nvSpPr>
          <p:cNvPr id="10" name="Slide Number Placeholder 9"/>
          <p:cNvSpPr>
            <a:spLocks noGrp="1"/>
          </p:cNvSpPr>
          <p:nvPr>
            <p:ph type="sldNum" sz="quarter" idx="12"/>
          </p:nvPr>
        </p:nvSpPr>
        <p:spPr/>
        <p:txBody>
          <a:bodyPr/>
          <a:lstStyle/>
          <a:p>
            <a:fld id="{D18709EF-1EF1-4F85-8650-E432C0FF3014}" type="slidenum">
              <a:rPr lang="en-CA" smtClean="0"/>
              <a:t>6</a:t>
            </a:fld>
            <a:endParaRPr lang="en-CA" dirty="0"/>
          </a:p>
        </p:txBody>
      </p:sp>
    </p:spTree>
    <p:extLst>
      <p:ext uri="{BB962C8B-B14F-4D97-AF65-F5344CB8AC3E}">
        <p14:creationId xmlns:p14="http://schemas.microsoft.com/office/powerpoint/2010/main" val="1258711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en-CA" dirty="0"/>
              <a:t>Know and understand the Fire Safety Plan</a:t>
            </a:r>
          </a:p>
          <a:p>
            <a:endParaRPr lang="en-CA" dirty="0"/>
          </a:p>
          <a:p>
            <a:r>
              <a:rPr lang="en-CA" dirty="0"/>
              <a:t>Be familiar with your floor area, fire protection equipment and Exits</a:t>
            </a:r>
          </a:p>
          <a:p>
            <a:endParaRPr lang="en-CA" dirty="0"/>
          </a:p>
          <a:p>
            <a:r>
              <a:rPr lang="en-CA" dirty="0"/>
              <a:t>Participate in all fire drills</a:t>
            </a:r>
          </a:p>
          <a:p>
            <a:endParaRPr lang="en-CA" dirty="0"/>
          </a:p>
          <a:p>
            <a:r>
              <a:rPr lang="en-CA" dirty="0"/>
              <a:t>Assist in fire prevention by notifying the Property Committee of any hazards</a:t>
            </a:r>
          </a:p>
          <a:p>
            <a:endParaRPr lang="en-CA" dirty="0"/>
          </a:p>
          <a:p>
            <a:r>
              <a:rPr lang="en-CA" dirty="0"/>
              <a:t>Ensure Fire Alarm panel is not silenced or reset until KFD has arrived.</a:t>
            </a:r>
          </a:p>
          <a:p>
            <a:endParaRPr lang="en-CA" dirty="0"/>
          </a:p>
          <a:p>
            <a:r>
              <a:rPr lang="en-CA" dirty="0"/>
              <a:t>Assist in keeping the Non-Ambulatory List up-to-date</a:t>
            </a:r>
          </a:p>
          <a:p>
            <a:endParaRPr lang="en-CA" dirty="0"/>
          </a:p>
          <a:p>
            <a:endParaRPr lang="en-CA" dirty="0"/>
          </a:p>
          <a:p>
            <a:endParaRPr lang="en-CA" dirty="0"/>
          </a:p>
          <a:p>
            <a:endParaRPr lang="en-CA" dirty="0"/>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00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Supervisory Staff – CHIEF FIRE WARDEN / FIRE WARDENS</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Duties</a:t>
            </a:r>
          </a:p>
        </p:txBody>
      </p:sp>
      <p:sp>
        <p:nvSpPr>
          <p:cNvPr id="3" name="Slide Number Placeholder 2"/>
          <p:cNvSpPr>
            <a:spLocks noGrp="1"/>
          </p:cNvSpPr>
          <p:nvPr>
            <p:ph type="sldNum" sz="quarter" idx="12"/>
          </p:nvPr>
        </p:nvSpPr>
        <p:spPr/>
        <p:txBody>
          <a:bodyPr/>
          <a:lstStyle/>
          <a:p>
            <a:fld id="{D18709EF-1EF1-4F85-8650-E432C0FF3014}" type="slidenum">
              <a:rPr lang="en-CA" smtClean="0"/>
              <a:t>7</a:t>
            </a:fld>
            <a:endParaRPr lang="en-CA" dirty="0"/>
          </a:p>
        </p:txBody>
      </p:sp>
      <p:sp>
        <p:nvSpPr>
          <p:cNvPr id="5" name="Title 4"/>
          <p:cNvSpPr>
            <a:spLocks noGrp="1"/>
          </p:cNvSpPr>
          <p:nvPr>
            <p:ph type="title"/>
          </p:nvPr>
        </p:nvSpPr>
        <p:spPr/>
        <p:txBody>
          <a:bodyPr/>
          <a:lstStyle/>
          <a:p>
            <a:endParaRPr lang="en-CA"/>
          </a:p>
        </p:txBody>
      </p:sp>
    </p:spTree>
    <p:extLst>
      <p:ext uri="{BB962C8B-B14F-4D97-AF65-F5344CB8AC3E}">
        <p14:creationId xmlns:p14="http://schemas.microsoft.com/office/powerpoint/2010/main" val="945159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Emergency Procedures</a:t>
            </a:r>
          </a:p>
        </p:txBody>
      </p:sp>
      <p:sp>
        <p:nvSpPr>
          <p:cNvPr id="6" name="Slide Number Placeholder 5"/>
          <p:cNvSpPr>
            <a:spLocks noGrp="1"/>
          </p:cNvSpPr>
          <p:nvPr>
            <p:ph type="sldNum" sz="quarter" idx="12"/>
          </p:nvPr>
        </p:nvSpPr>
        <p:spPr/>
        <p:txBody>
          <a:bodyPr/>
          <a:lstStyle/>
          <a:p>
            <a:fld id="{D18709EF-1EF1-4F85-8650-E432C0FF3014}" type="slidenum">
              <a:rPr lang="en-CA" smtClean="0"/>
              <a:t>8</a:t>
            </a:fld>
            <a:endParaRPr lang="en-CA" dirty="0"/>
          </a:p>
        </p:txBody>
      </p:sp>
      <p:pic>
        <p:nvPicPr>
          <p:cNvPr id="2050" name="Picture 2" descr="EmergProcedure"/>
          <p:cNvPicPr>
            <a:picLocks noChangeAspect="1" noChangeArrowheads="1"/>
          </p:cNvPicPr>
          <p:nvPr/>
        </p:nvPicPr>
        <p:blipFill rotWithShape="1">
          <a:blip r:embed="rId2">
            <a:extLst>
              <a:ext uri="{28A0092B-C50C-407E-A947-70E740481C1C}">
                <a14:useLocalDpi xmlns:a14="http://schemas.microsoft.com/office/drawing/2010/main" val="0"/>
              </a:ext>
            </a:extLst>
          </a:blip>
          <a:srcRect l="21535" r="21453"/>
          <a:stretch/>
        </p:blipFill>
        <p:spPr bwMode="auto">
          <a:xfrm>
            <a:off x="3098042" y="548680"/>
            <a:ext cx="2579427"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585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02920" y="530352"/>
            <a:ext cx="8183880" cy="4842864"/>
          </a:xfrm>
          <a:prstGeom prst="rect">
            <a:avLst/>
          </a:prstGeom>
        </p:spPr>
        <p:txBody>
          <a:bodyPr vert="horz" lIns="118872" tIns="0" anchor="t">
            <a:normAutofit/>
          </a:bodyPr>
          <a:lstStyle>
            <a:lvl1pPr marL="0" marR="36576" indent="0" algn="l" rtl="0" eaLnBrk="1" latinLnBrk="0" hangingPunct="1">
              <a:spcBef>
                <a:spcPts val="0"/>
              </a:spcBef>
              <a:spcAft>
                <a:spcPts val="0"/>
              </a:spcAft>
              <a:buClr>
                <a:schemeClr val="accent1"/>
              </a:buClr>
              <a:buSzPct val="80000"/>
              <a:buFont typeface="Wingdings 2"/>
              <a:buNone/>
              <a:defRPr kumimoji="0" sz="1800" b="0" kern="1200">
                <a:solidFill>
                  <a:schemeClr val="accent1">
                    <a:shade val="50000"/>
                    <a:satMod val="110000"/>
                  </a:schemeClr>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None/>
              <a:defRPr kumimoji="0" sz="1800" kern="1200">
                <a:solidFill>
                  <a:schemeClr val="tx1">
                    <a:tint val="75000"/>
                  </a:schemeClr>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None/>
              <a:defRPr kumimoji="0" sz="1600" kern="1200">
                <a:solidFill>
                  <a:schemeClr val="tx1">
                    <a:tint val="75000"/>
                  </a:schemeClr>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None/>
              <a:defRPr kumimoji="0" sz="1400" kern="1200">
                <a:solidFill>
                  <a:schemeClr val="tx1">
                    <a:tint val="75000"/>
                  </a:schemeClr>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None/>
              <a:defRPr kumimoji="0" sz="1400" kern="1200">
                <a:solidFill>
                  <a:schemeClr val="tx1">
                    <a:tint val="75000"/>
                  </a:schemeClr>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lvl="0" hangingPunct="0"/>
            <a:r>
              <a:rPr lang="en-GB" dirty="0"/>
              <a:t>Leave the fire area immediately.</a:t>
            </a:r>
            <a:endParaRPr lang="en-CA" dirty="0"/>
          </a:p>
          <a:p>
            <a:pPr hangingPunct="0"/>
            <a:r>
              <a:rPr lang="en-GB" dirty="0"/>
              <a:t> </a:t>
            </a:r>
            <a:endParaRPr lang="en-CA" dirty="0"/>
          </a:p>
          <a:p>
            <a:pPr lvl="0" hangingPunct="0"/>
            <a:r>
              <a:rPr lang="en-GB" dirty="0"/>
              <a:t>Close all doors.</a:t>
            </a:r>
            <a:endParaRPr lang="en-CA" dirty="0"/>
          </a:p>
          <a:p>
            <a:pPr hangingPunct="0"/>
            <a:r>
              <a:rPr lang="en-GB" dirty="0"/>
              <a:t> </a:t>
            </a:r>
            <a:endParaRPr lang="en-CA" dirty="0"/>
          </a:p>
          <a:p>
            <a:pPr lvl="0" hangingPunct="0"/>
            <a:r>
              <a:rPr lang="en-GB" dirty="0"/>
              <a:t>Sound the fire alarm; pull the closest pull station.</a:t>
            </a:r>
            <a:endParaRPr lang="en-CA" dirty="0"/>
          </a:p>
          <a:p>
            <a:pPr hangingPunct="0"/>
            <a:r>
              <a:rPr lang="en-GB" dirty="0"/>
              <a:t> </a:t>
            </a:r>
            <a:endParaRPr lang="en-CA" dirty="0"/>
          </a:p>
          <a:p>
            <a:pPr lvl="0" hangingPunct="0"/>
            <a:r>
              <a:rPr lang="en-GB" dirty="0"/>
              <a:t>Leave the building by the nearest exit.</a:t>
            </a:r>
            <a:endParaRPr lang="en-CA" dirty="0"/>
          </a:p>
          <a:p>
            <a:pPr hangingPunct="0"/>
            <a:r>
              <a:rPr lang="en-GB" dirty="0"/>
              <a:t> </a:t>
            </a:r>
            <a:endParaRPr lang="en-CA" dirty="0"/>
          </a:p>
          <a:p>
            <a:r>
              <a:rPr lang="en-GB" b="1" dirty="0"/>
              <a:t>CALL </a:t>
            </a:r>
            <a:r>
              <a:rPr lang="en-GB" b="1" u="sng" dirty="0"/>
              <a:t>9–1–1</a:t>
            </a:r>
          </a:p>
          <a:p>
            <a:endParaRPr lang="en-GB" dirty="0"/>
          </a:p>
          <a:p>
            <a:pPr lvl="0"/>
            <a:r>
              <a:rPr lang="en-GB" dirty="0"/>
              <a:t>Do Not Re-enter until it is declared safe to do so by KFD.</a:t>
            </a:r>
            <a:endParaRPr lang="en-CA" dirty="0"/>
          </a:p>
          <a:p>
            <a:endParaRPr lang="en-CA" b="1" u="sng" dirty="0"/>
          </a:p>
          <a:p>
            <a:endParaRPr lang="en-CA" dirty="0"/>
          </a:p>
          <a:p>
            <a:endParaRPr lang="en-CA" dirty="0"/>
          </a:p>
          <a:p>
            <a:endParaRPr lang="en-CA" dirty="0"/>
          </a:p>
          <a:p>
            <a:endParaRPr lang="en-CA" dirty="0"/>
          </a:p>
        </p:txBody>
      </p:sp>
      <p:sp>
        <p:nvSpPr>
          <p:cNvPr id="7" name="Text Placeholder 2"/>
          <p:cNvSpPr txBox="1">
            <a:spLocks/>
          </p:cNvSpPr>
          <p:nvPr/>
        </p:nvSpPr>
        <p:spPr>
          <a:xfrm>
            <a:off x="497722" y="5949280"/>
            <a:ext cx="8183880" cy="420624"/>
          </a:xfrm>
          <a:prstGeom prst="rect">
            <a:avLst/>
          </a:prstGeom>
        </p:spPr>
        <p:txBody>
          <a:bodyPr vert="horz" lIns="182880" tIns="91440">
            <a:normAutofit fontScale="77500" lnSpcReduction="20000"/>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buNone/>
            </a:pPr>
            <a:r>
              <a:rPr lang="en-CA" dirty="0">
                <a:solidFill>
                  <a:schemeClr val="bg1">
                    <a:lumMod val="50000"/>
                  </a:schemeClr>
                </a:solidFill>
              </a:rPr>
              <a:t>If You Discover A Fire</a:t>
            </a:r>
          </a:p>
        </p:txBody>
      </p:sp>
      <p:sp>
        <p:nvSpPr>
          <p:cNvPr id="8" name="Title 1"/>
          <p:cNvSpPr txBox="1">
            <a:spLocks/>
          </p:cNvSpPr>
          <p:nvPr/>
        </p:nvSpPr>
        <p:spPr>
          <a:xfrm>
            <a:off x="485896" y="5301208"/>
            <a:ext cx="8183880" cy="676656"/>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CA" dirty="0"/>
              <a:t>Emergency Procedures</a:t>
            </a:r>
          </a:p>
        </p:txBody>
      </p:sp>
      <p:sp>
        <p:nvSpPr>
          <p:cNvPr id="3" name="Slide Number Placeholder 2"/>
          <p:cNvSpPr>
            <a:spLocks noGrp="1"/>
          </p:cNvSpPr>
          <p:nvPr>
            <p:ph type="sldNum" sz="quarter" idx="12"/>
          </p:nvPr>
        </p:nvSpPr>
        <p:spPr/>
        <p:txBody>
          <a:bodyPr/>
          <a:lstStyle/>
          <a:p>
            <a:fld id="{D18709EF-1EF1-4F85-8650-E432C0FF3014}" type="slidenum">
              <a:rPr lang="en-CA" smtClean="0"/>
              <a:t>9</a:t>
            </a:fld>
            <a:endParaRPr lang="en-CA" dirty="0"/>
          </a:p>
        </p:txBody>
      </p:sp>
      <p:sp>
        <p:nvSpPr>
          <p:cNvPr id="5" name="TextBox 4"/>
          <p:cNvSpPr txBox="1"/>
          <p:nvPr/>
        </p:nvSpPr>
        <p:spPr>
          <a:xfrm>
            <a:off x="581421" y="749675"/>
            <a:ext cx="184666" cy="369332"/>
          </a:xfrm>
          <a:prstGeom prst="rect">
            <a:avLst/>
          </a:prstGeom>
          <a:noFill/>
        </p:spPr>
        <p:txBody>
          <a:bodyPr wrap="none" rtlCol="0">
            <a:spAutoFit/>
          </a:bodyPr>
          <a:lstStyle/>
          <a:p>
            <a:endParaRPr lang="en-US" dirty="0"/>
          </a:p>
        </p:txBody>
      </p:sp>
      <p:sp>
        <p:nvSpPr>
          <p:cNvPr id="9" name="TextBox 8"/>
          <p:cNvSpPr txBox="1"/>
          <p:nvPr/>
        </p:nvSpPr>
        <p:spPr>
          <a:xfrm>
            <a:off x="260110" y="290690"/>
            <a:ext cx="184666" cy="369332"/>
          </a:xfrm>
          <a:prstGeom prst="rect">
            <a:avLst/>
          </a:prstGeom>
          <a:noFill/>
        </p:spPr>
        <p:txBody>
          <a:bodyPr wrap="none" rtlCol="0">
            <a:spAutoFit/>
          </a:bodyPr>
          <a:lstStyle/>
          <a:p>
            <a:endParaRPr lang="en-US" dirty="0"/>
          </a:p>
        </p:txBody>
      </p:sp>
      <p:sp>
        <p:nvSpPr>
          <p:cNvPr id="10" name="TextBox 9"/>
          <p:cNvSpPr txBox="1"/>
          <p:nvPr/>
        </p:nvSpPr>
        <p:spPr>
          <a:xfrm>
            <a:off x="3748638" y="61045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66748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17200</TotalTime>
  <Words>2476</Words>
  <Application>Microsoft Office PowerPoint</Application>
  <PresentationFormat>On-screen Show (4:3)</PresentationFormat>
  <Paragraphs>366</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Courier New</vt:lpstr>
      <vt:lpstr>Symbol</vt:lpstr>
      <vt:lpstr>Times New Roman</vt:lpstr>
      <vt:lpstr>Verdana</vt:lpstr>
      <vt:lpstr>Wingdings</vt:lpstr>
      <vt:lpstr>Wingdings 2</vt:lpstr>
      <vt:lpstr>Aspect</vt:lpstr>
      <vt:lpstr>Fire Safety Training</vt:lpstr>
      <vt:lpstr>Supervisory Staff</vt:lpstr>
      <vt:lpstr>Supervisory Staff</vt:lpstr>
      <vt:lpstr>Supervisory Staff</vt:lpstr>
      <vt:lpstr>Supervisory Staff</vt:lpstr>
      <vt:lpstr>PowerPoint Presentation</vt:lpstr>
      <vt:lpstr>PowerPoint Presentation</vt:lpstr>
      <vt:lpstr>Emergency 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use a Fire Extinguisher</vt:lpstr>
      <vt:lpstr>How to use a Fire Extinguisher</vt:lpstr>
      <vt:lpstr>Fire Drills</vt:lpstr>
      <vt:lpstr>Fire Drills</vt:lpstr>
      <vt:lpstr>Fire Drills</vt:lpstr>
      <vt:lpstr>Maintenance Procedures</vt:lpstr>
      <vt:lpstr>How to use the fire alarm panel</vt:lpstr>
      <vt:lpstr>Questions? Talk to Danae Piersma (piersma.danae@gmail.com), Chris de Lange, John Vandervelde, or Coby Kooistra.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 Training</dc:title>
  <dc:creator>Matthew Merkley</dc:creator>
  <cp:lastModifiedBy>anita</cp:lastModifiedBy>
  <cp:revision>33</cp:revision>
  <cp:lastPrinted>2017-08-02T21:27:23Z</cp:lastPrinted>
  <dcterms:created xsi:type="dcterms:W3CDTF">2015-10-05T14:40:12Z</dcterms:created>
  <dcterms:modified xsi:type="dcterms:W3CDTF">2023-03-31T17:32:41Z</dcterms:modified>
</cp:coreProperties>
</file>