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66" r:id="rId3"/>
    <p:sldId id="267" r:id="rId4"/>
    <p:sldId id="258" r:id="rId5"/>
    <p:sldId id="259" r:id="rId6"/>
    <p:sldId id="268" r:id="rId7"/>
    <p:sldId id="264" r:id="rId8"/>
    <p:sldId id="265" r:id="rId9"/>
    <p:sldId id="260" r:id="rId10"/>
    <p:sldId id="269" r:id="rId11"/>
    <p:sldId id="261"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62" r:id="rId25"/>
    <p:sldId id="263" r:id="rId26"/>
    <p:sldId id="282" r:id="rId27"/>
    <p:sldId id="284" r:id="rId28"/>
    <p:sldId id="283" r:id="rId29"/>
    <p:sldId id="285" r:id="rId30"/>
    <p:sldId id="286" r:id="rId31"/>
    <p:sldId id="287" r:id="rId32"/>
    <p:sldId id="288" r:id="rId33"/>
    <p:sldId id="289"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8" d="100"/>
          <a:sy n="68" d="100"/>
        </p:scale>
        <p:origin x="-808"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86D31E-6A39-5640-A962-CB284382EC4D}" type="doc">
      <dgm:prSet loTypeId="urn:microsoft.com/office/officeart/2005/8/layout/target1" loCatId="" qsTypeId="urn:microsoft.com/office/officeart/2005/8/quickstyle/simple4" qsCatId="simple" csTypeId="urn:microsoft.com/office/officeart/2005/8/colors/accent1_2" csCatId="accent1" phldr="1"/>
      <dgm:spPr/>
    </dgm:pt>
    <dgm:pt modelId="{1F6CD502-B24B-F74A-88CB-2B84D6B5FE11}">
      <dgm:prSet phldrT="[Text]"/>
      <dgm:spPr/>
      <dgm:t>
        <a:bodyPr/>
        <a:lstStyle/>
        <a:p>
          <a:r>
            <a:rPr lang="en-US"/>
            <a:t>Now</a:t>
          </a:r>
        </a:p>
      </dgm:t>
    </dgm:pt>
    <dgm:pt modelId="{E8489A5D-4155-F546-A71C-C1E41131E2F9}" type="parTrans" cxnId="{295ED1B6-1962-5444-9C78-CF5F3AC547AF}">
      <dgm:prSet/>
      <dgm:spPr/>
      <dgm:t>
        <a:bodyPr/>
        <a:lstStyle/>
        <a:p>
          <a:endParaRPr lang="en-US"/>
        </a:p>
      </dgm:t>
    </dgm:pt>
    <dgm:pt modelId="{24EB83D4-60A4-7449-A9FB-4D52F5F04160}" type="sibTrans" cxnId="{295ED1B6-1962-5444-9C78-CF5F3AC547AF}">
      <dgm:prSet/>
      <dgm:spPr/>
      <dgm:t>
        <a:bodyPr/>
        <a:lstStyle/>
        <a:p>
          <a:endParaRPr lang="en-US"/>
        </a:p>
      </dgm:t>
    </dgm:pt>
    <dgm:pt modelId="{4E7E4566-D8A4-0347-AFF1-74773B51BA90}">
      <dgm:prSet phldrT="[Text]"/>
      <dgm:spPr/>
      <dgm:t>
        <a:bodyPr/>
        <a:lstStyle/>
        <a:p>
          <a:r>
            <a:rPr lang="en-US"/>
            <a:t>Not Yet</a:t>
          </a:r>
        </a:p>
      </dgm:t>
    </dgm:pt>
    <dgm:pt modelId="{4F5E6920-F4DF-384E-85FB-627A244B44F7}" type="parTrans" cxnId="{42C7A913-9438-4647-BFD9-79AA4A0EE891}">
      <dgm:prSet/>
      <dgm:spPr/>
      <dgm:t>
        <a:bodyPr/>
        <a:lstStyle/>
        <a:p>
          <a:endParaRPr lang="en-US"/>
        </a:p>
      </dgm:t>
    </dgm:pt>
    <dgm:pt modelId="{08C142AB-F83F-4440-8F73-CD603D3F1B93}" type="sibTrans" cxnId="{42C7A913-9438-4647-BFD9-79AA4A0EE891}">
      <dgm:prSet/>
      <dgm:spPr/>
      <dgm:t>
        <a:bodyPr/>
        <a:lstStyle/>
        <a:p>
          <a:endParaRPr lang="en-US"/>
        </a:p>
      </dgm:t>
    </dgm:pt>
    <dgm:pt modelId="{68B5025C-216E-2A4D-AA7C-041A1685B8C2}" type="pres">
      <dgm:prSet presAssocID="{7986D31E-6A39-5640-A962-CB284382EC4D}" presName="composite" presStyleCnt="0">
        <dgm:presLayoutVars>
          <dgm:chMax val="5"/>
          <dgm:dir/>
          <dgm:resizeHandles val="exact"/>
        </dgm:presLayoutVars>
      </dgm:prSet>
      <dgm:spPr/>
    </dgm:pt>
    <dgm:pt modelId="{9CDDEB2D-7635-1649-B619-24894478E866}" type="pres">
      <dgm:prSet presAssocID="{1F6CD502-B24B-F74A-88CB-2B84D6B5FE11}" presName="circle1" presStyleLbl="lnNode1" presStyleIdx="0" presStyleCnt="2" custScaleX="136842" custScaleY="131579"/>
      <dgm:spPr/>
    </dgm:pt>
    <dgm:pt modelId="{714C8013-6218-F147-9EF0-C03E3D322011}" type="pres">
      <dgm:prSet presAssocID="{1F6CD502-B24B-F74A-88CB-2B84D6B5FE11}" presName="text1" presStyleLbl="revTx" presStyleIdx="0" presStyleCnt="2">
        <dgm:presLayoutVars>
          <dgm:bulletEnabled val="1"/>
        </dgm:presLayoutVars>
      </dgm:prSet>
      <dgm:spPr/>
      <dgm:t>
        <a:bodyPr/>
        <a:lstStyle/>
        <a:p>
          <a:endParaRPr lang="en-US"/>
        </a:p>
      </dgm:t>
    </dgm:pt>
    <dgm:pt modelId="{EDCDF6A8-6409-A046-AB5F-5FFA5E4D3216}" type="pres">
      <dgm:prSet presAssocID="{1F6CD502-B24B-F74A-88CB-2B84D6B5FE11}" presName="line1" presStyleLbl="callout" presStyleIdx="0" presStyleCnt="4"/>
      <dgm:spPr/>
    </dgm:pt>
    <dgm:pt modelId="{A86FE764-A1DD-FC40-BE53-14B3A15F8D77}" type="pres">
      <dgm:prSet presAssocID="{1F6CD502-B24B-F74A-88CB-2B84D6B5FE11}" presName="d1" presStyleLbl="callout" presStyleIdx="1" presStyleCnt="4"/>
      <dgm:spPr/>
      <dgm:t>
        <a:bodyPr/>
        <a:lstStyle/>
        <a:p>
          <a:endParaRPr lang="en-US"/>
        </a:p>
      </dgm:t>
    </dgm:pt>
    <dgm:pt modelId="{05DCC20F-5C9C-C645-A44D-3F7A74DD6081}" type="pres">
      <dgm:prSet presAssocID="{4E7E4566-D8A4-0347-AFF1-74773B51BA90}" presName="circle2" presStyleLbl="lnNode1" presStyleIdx="1" presStyleCnt="2"/>
      <dgm:spPr/>
    </dgm:pt>
    <dgm:pt modelId="{7A350378-8E17-604D-BEA0-EAA4B2A4BFBD}" type="pres">
      <dgm:prSet presAssocID="{4E7E4566-D8A4-0347-AFF1-74773B51BA90}" presName="text2" presStyleLbl="revTx" presStyleIdx="1" presStyleCnt="2">
        <dgm:presLayoutVars>
          <dgm:bulletEnabled val="1"/>
        </dgm:presLayoutVars>
      </dgm:prSet>
      <dgm:spPr/>
      <dgm:t>
        <a:bodyPr/>
        <a:lstStyle/>
        <a:p>
          <a:endParaRPr lang="en-US"/>
        </a:p>
      </dgm:t>
    </dgm:pt>
    <dgm:pt modelId="{98EF798F-D923-AF42-83C6-6649B9E9DE5D}" type="pres">
      <dgm:prSet presAssocID="{4E7E4566-D8A4-0347-AFF1-74773B51BA90}" presName="line2" presStyleLbl="callout" presStyleIdx="2" presStyleCnt="4"/>
      <dgm:spPr/>
    </dgm:pt>
    <dgm:pt modelId="{AC53B965-9DC8-4D4E-B803-C568C6C62163}" type="pres">
      <dgm:prSet presAssocID="{4E7E4566-D8A4-0347-AFF1-74773B51BA90}" presName="d2" presStyleLbl="callout" presStyleIdx="3" presStyleCnt="4"/>
      <dgm:spPr/>
    </dgm:pt>
  </dgm:ptLst>
  <dgm:cxnLst>
    <dgm:cxn modelId="{7A740FFA-0177-9D40-9F84-7BE59CBDA5E4}" type="presOf" srcId="{4E7E4566-D8A4-0347-AFF1-74773B51BA90}" destId="{7A350378-8E17-604D-BEA0-EAA4B2A4BFBD}" srcOrd="0" destOrd="0" presId="urn:microsoft.com/office/officeart/2005/8/layout/target1"/>
    <dgm:cxn modelId="{295ED1B6-1962-5444-9C78-CF5F3AC547AF}" srcId="{7986D31E-6A39-5640-A962-CB284382EC4D}" destId="{1F6CD502-B24B-F74A-88CB-2B84D6B5FE11}" srcOrd="0" destOrd="0" parTransId="{E8489A5D-4155-F546-A71C-C1E41131E2F9}" sibTransId="{24EB83D4-60A4-7449-A9FB-4D52F5F04160}"/>
    <dgm:cxn modelId="{42C7A913-9438-4647-BFD9-79AA4A0EE891}" srcId="{7986D31E-6A39-5640-A962-CB284382EC4D}" destId="{4E7E4566-D8A4-0347-AFF1-74773B51BA90}" srcOrd="1" destOrd="0" parTransId="{4F5E6920-F4DF-384E-85FB-627A244B44F7}" sibTransId="{08C142AB-F83F-4440-8F73-CD603D3F1B93}"/>
    <dgm:cxn modelId="{96D0A560-C749-DD46-900B-8C91BD95D4DA}" type="presOf" srcId="{1F6CD502-B24B-F74A-88CB-2B84D6B5FE11}" destId="{714C8013-6218-F147-9EF0-C03E3D322011}" srcOrd="0" destOrd="0" presId="urn:microsoft.com/office/officeart/2005/8/layout/target1"/>
    <dgm:cxn modelId="{2E44E0E5-0834-974D-BAE6-E75E663CBAD2}" type="presOf" srcId="{7986D31E-6A39-5640-A962-CB284382EC4D}" destId="{68B5025C-216E-2A4D-AA7C-041A1685B8C2}" srcOrd="0" destOrd="0" presId="urn:microsoft.com/office/officeart/2005/8/layout/target1"/>
    <dgm:cxn modelId="{BDFD6F07-5A07-1241-833A-33060000B6E2}" type="presParOf" srcId="{68B5025C-216E-2A4D-AA7C-041A1685B8C2}" destId="{9CDDEB2D-7635-1649-B619-24894478E866}" srcOrd="0" destOrd="0" presId="urn:microsoft.com/office/officeart/2005/8/layout/target1"/>
    <dgm:cxn modelId="{48B9222E-5E02-4A40-818D-F031FB81E3DF}" type="presParOf" srcId="{68B5025C-216E-2A4D-AA7C-041A1685B8C2}" destId="{714C8013-6218-F147-9EF0-C03E3D322011}" srcOrd="1" destOrd="0" presId="urn:microsoft.com/office/officeart/2005/8/layout/target1"/>
    <dgm:cxn modelId="{F0152457-AF1A-5042-B68B-DDFF96B89A7A}" type="presParOf" srcId="{68B5025C-216E-2A4D-AA7C-041A1685B8C2}" destId="{EDCDF6A8-6409-A046-AB5F-5FFA5E4D3216}" srcOrd="2" destOrd="0" presId="urn:microsoft.com/office/officeart/2005/8/layout/target1"/>
    <dgm:cxn modelId="{30FB8EF0-E2A5-6E45-994C-573F91B95AD8}" type="presParOf" srcId="{68B5025C-216E-2A4D-AA7C-041A1685B8C2}" destId="{A86FE764-A1DD-FC40-BE53-14B3A15F8D77}" srcOrd="3" destOrd="0" presId="urn:microsoft.com/office/officeart/2005/8/layout/target1"/>
    <dgm:cxn modelId="{0D3BEAFC-B142-164E-ABDE-98958AC126ED}" type="presParOf" srcId="{68B5025C-216E-2A4D-AA7C-041A1685B8C2}" destId="{05DCC20F-5C9C-C645-A44D-3F7A74DD6081}" srcOrd="4" destOrd="0" presId="urn:microsoft.com/office/officeart/2005/8/layout/target1"/>
    <dgm:cxn modelId="{B4AFE599-D17E-F248-AD88-026994E71D7E}" type="presParOf" srcId="{68B5025C-216E-2A4D-AA7C-041A1685B8C2}" destId="{7A350378-8E17-604D-BEA0-EAA4B2A4BFBD}" srcOrd="5" destOrd="0" presId="urn:microsoft.com/office/officeart/2005/8/layout/target1"/>
    <dgm:cxn modelId="{2E901332-C036-A542-8D6F-1267EE214E20}" type="presParOf" srcId="{68B5025C-216E-2A4D-AA7C-041A1685B8C2}" destId="{98EF798F-D923-AF42-83C6-6649B9E9DE5D}" srcOrd="6" destOrd="0" presId="urn:microsoft.com/office/officeart/2005/8/layout/target1"/>
    <dgm:cxn modelId="{A8B7DE51-2AAE-9B40-9013-1FE03C5E2A1D}" type="presParOf" srcId="{68B5025C-216E-2A4D-AA7C-041A1685B8C2}" destId="{AC53B965-9DC8-4D4E-B803-C568C6C62163}"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9CD7FC-9FDD-F94E-8D02-ECEF7A1D7B5A}" type="doc">
      <dgm:prSet loTypeId="urn:microsoft.com/office/officeart/2005/8/layout/process1" loCatId="" qsTypeId="urn:microsoft.com/office/officeart/2005/8/quickstyle/simple4" qsCatId="simple" csTypeId="urn:microsoft.com/office/officeart/2005/8/colors/accent1_2" csCatId="accent1" phldr="1"/>
      <dgm:spPr/>
    </dgm:pt>
    <dgm:pt modelId="{33C340D0-D0E5-B848-BE9B-BAA26532D9F0}">
      <dgm:prSet phldrT="[Text]"/>
      <dgm:spPr/>
      <dgm:t>
        <a:bodyPr/>
        <a:lstStyle/>
        <a:p>
          <a:r>
            <a:rPr lang="en-US"/>
            <a:t>Now</a:t>
          </a:r>
        </a:p>
      </dgm:t>
    </dgm:pt>
    <dgm:pt modelId="{279FBE67-0436-1E4C-A029-154F27D941A1}" type="parTrans" cxnId="{46BEE99D-73D9-274E-B224-D8F667794503}">
      <dgm:prSet/>
      <dgm:spPr/>
      <dgm:t>
        <a:bodyPr/>
        <a:lstStyle/>
        <a:p>
          <a:endParaRPr lang="en-US"/>
        </a:p>
      </dgm:t>
    </dgm:pt>
    <dgm:pt modelId="{9020D393-97BE-2548-B137-BE4F93D1088E}" type="sibTrans" cxnId="{46BEE99D-73D9-274E-B224-D8F667794503}">
      <dgm:prSet/>
      <dgm:spPr/>
      <dgm:t>
        <a:bodyPr/>
        <a:lstStyle/>
        <a:p>
          <a:endParaRPr lang="en-US"/>
        </a:p>
      </dgm:t>
    </dgm:pt>
    <dgm:pt modelId="{5CE030C9-3391-914C-A625-18D18457E7F8}">
      <dgm:prSet phldrT="[Text]"/>
      <dgm:spPr/>
      <dgm:t>
        <a:bodyPr/>
        <a:lstStyle/>
        <a:p>
          <a:r>
            <a:rPr lang="en-US"/>
            <a:t>Not Yet</a:t>
          </a:r>
        </a:p>
      </dgm:t>
    </dgm:pt>
    <dgm:pt modelId="{39ADABB9-60A4-E248-9A16-89C2F2135E66}" type="parTrans" cxnId="{2752DD34-C349-FB4D-97BD-A6C306DD949F}">
      <dgm:prSet/>
      <dgm:spPr/>
      <dgm:t>
        <a:bodyPr/>
        <a:lstStyle/>
        <a:p>
          <a:endParaRPr lang="en-US"/>
        </a:p>
      </dgm:t>
    </dgm:pt>
    <dgm:pt modelId="{CC165082-0852-494C-BF3F-1FBF68EFB3DE}" type="sibTrans" cxnId="{2752DD34-C349-FB4D-97BD-A6C306DD949F}">
      <dgm:prSet/>
      <dgm:spPr/>
      <dgm:t>
        <a:bodyPr/>
        <a:lstStyle/>
        <a:p>
          <a:endParaRPr lang="en-US"/>
        </a:p>
      </dgm:t>
    </dgm:pt>
    <dgm:pt modelId="{612FF19B-AD1B-0C4E-A6A3-38D69DD916E6}" type="pres">
      <dgm:prSet presAssocID="{BA9CD7FC-9FDD-F94E-8D02-ECEF7A1D7B5A}" presName="Name0" presStyleCnt="0">
        <dgm:presLayoutVars>
          <dgm:dir/>
          <dgm:resizeHandles val="exact"/>
        </dgm:presLayoutVars>
      </dgm:prSet>
      <dgm:spPr/>
    </dgm:pt>
    <dgm:pt modelId="{5DA038E4-557B-8947-97AD-0C98DD4D9A56}" type="pres">
      <dgm:prSet presAssocID="{33C340D0-D0E5-B848-BE9B-BAA26532D9F0}" presName="node" presStyleLbl="node1" presStyleIdx="0" presStyleCnt="2" custScaleX="16711" custScaleY="60957">
        <dgm:presLayoutVars>
          <dgm:bulletEnabled val="1"/>
        </dgm:presLayoutVars>
      </dgm:prSet>
      <dgm:spPr/>
      <dgm:t>
        <a:bodyPr/>
        <a:lstStyle/>
        <a:p>
          <a:endParaRPr lang="en-US"/>
        </a:p>
      </dgm:t>
    </dgm:pt>
    <dgm:pt modelId="{5959B784-9272-1442-BEE5-F979258BFE94}" type="pres">
      <dgm:prSet presAssocID="{9020D393-97BE-2548-B137-BE4F93D1088E}" presName="sibTrans" presStyleLbl="sibTrans2D1" presStyleIdx="0" presStyleCnt="1"/>
      <dgm:spPr/>
      <dgm:t>
        <a:bodyPr/>
        <a:lstStyle/>
        <a:p>
          <a:endParaRPr lang="en-US"/>
        </a:p>
      </dgm:t>
    </dgm:pt>
    <dgm:pt modelId="{3E780CFB-824F-F845-926A-A4367B132EE0}" type="pres">
      <dgm:prSet presAssocID="{9020D393-97BE-2548-B137-BE4F93D1088E}" presName="connectorText" presStyleLbl="sibTrans2D1" presStyleIdx="0" presStyleCnt="1"/>
      <dgm:spPr/>
      <dgm:t>
        <a:bodyPr/>
        <a:lstStyle/>
        <a:p>
          <a:endParaRPr lang="en-US"/>
        </a:p>
      </dgm:t>
    </dgm:pt>
    <dgm:pt modelId="{54940FE3-86CC-D24E-B714-2EA4E6FBB08B}" type="pres">
      <dgm:prSet presAssocID="{5CE030C9-3391-914C-A625-18D18457E7F8}" presName="node" presStyleLbl="node1" presStyleIdx="1" presStyleCnt="2" custScaleX="18435" custScaleY="84127">
        <dgm:presLayoutVars>
          <dgm:bulletEnabled val="1"/>
        </dgm:presLayoutVars>
      </dgm:prSet>
      <dgm:spPr/>
      <dgm:t>
        <a:bodyPr/>
        <a:lstStyle/>
        <a:p>
          <a:endParaRPr lang="en-US"/>
        </a:p>
      </dgm:t>
    </dgm:pt>
  </dgm:ptLst>
  <dgm:cxnLst>
    <dgm:cxn modelId="{81CF3968-2DED-054F-9AA8-E3FE441B4D19}" type="presOf" srcId="{33C340D0-D0E5-B848-BE9B-BAA26532D9F0}" destId="{5DA038E4-557B-8947-97AD-0C98DD4D9A56}" srcOrd="0" destOrd="0" presId="urn:microsoft.com/office/officeart/2005/8/layout/process1"/>
    <dgm:cxn modelId="{1096F4CF-94E1-9742-9660-EA2C0756B04B}" type="presOf" srcId="{BA9CD7FC-9FDD-F94E-8D02-ECEF7A1D7B5A}" destId="{612FF19B-AD1B-0C4E-A6A3-38D69DD916E6}" srcOrd="0" destOrd="0" presId="urn:microsoft.com/office/officeart/2005/8/layout/process1"/>
    <dgm:cxn modelId="{8F53012D-7DEA-0047-8BC8-2AA740A684BA}" type="presOf" srcId="{9020D393-97BE-2548-B137-BE4F93D1088E}" destId="{3E780CFB-824F-F845-926A-A4367B132EE0}" srcOrd="1" destOrd="0" presId="urn:microsoft.com/office/officeart/2005/8/layout/process1"/>
    <dgm:cxn modelId="{2752DD34-C349-FB4D-97BD-A6C306DD949F}" srcId="{BA9CD7FC-9FDD-F94E-8D02-ECEF7A1D7B5A}" destId="{5CE030C9-3391-914C-A625-18D18457E7F8}" srcOrd="1" destOrd="0" parTransId="{39ADABB9-60A4-E248-9A16-89C2F2135E66}" sibTransId="{CC165082-0852-494C-BF3F-1FBF68EFB3DE}"/>
    <dgm:cxn modelId="{783DF643-43A5-0843-84DC-1DD0552B5A8A}" type="presOf" srcId="{5CE030C9-3391-914C-A625-18D18457E7F8}" destId="{54940FE3-86CC-D24E-B714-2EA4E6FBB08B}" srcOrd="0" destOrd="0" presId="urn:microsoft.com/office/officeart/2005/8/layout/process1"/>
    <dgm:cxn modelId="{28A2FB56-E422-2E48-9594-5E13024F4B9B}" type="presOf" srcId="{9020D393-97BE-2548-B137-BE4F93D1088E}" destId="{5959B784-9272-1442-BEE5-F979258BFE94}" srcOrd="0" destOrd="0" presId="urn:microsoft.com/office/officeart/2005/8/layout/process1"/>
    <dgm:cxn modelId="{46BEE99D-73D9-274E-B224-D8F667794503}" srcId="{BA9CD7FC-9FDD-F94E-8D02-ECEF7A1D7B5A}" destId="{33C340D0-D0E5-B848-BE9B-BAA26532D9F0}" srcOrd="0" destOrd="0" parTransId="{279FBE67-0436-1E4C-A029-154F27D941A1}" sibTransId="{9020D393-97BE-2548-B137-BE4F93D1088E}"/>
    <dgm:cxn modelId="{4942C006-CD2A-9E48-9446-5D1736D9A43E}" type="presParOf" srcId="{612FF19B-AD1B-0C4E-A6A3-38D69DD916E6}" destId="{5DA038E4-557B-8947-97AD-0C98DD4D9A56}" srcOrd="0" destOrd="0" presId="urn:microsoft.com/office/officeart/2005/8/layout/process1"/>
    <dgm:cxn modelId="{39ADD943-0F80-C241-9A43-4231487DC100}" type="presParOf" srcId="{612FF19B-AD1B-0C4E-A6A3-38D69DD916E6}" destId="{5959B784-9272-1442-BEE5-F979258BFE94}" srcOrd="1" destOrd="0" presId="urn:microsoft.com/office/officeart/2005/8/layout/process1"/>
    <dgm:cxn modelId="{215B5317-EED1-634E-846B-50E628EDAA70}" type="presParOf" srcId="{5959B784-9272-1442-BEE5-F979258BFE94}" destId="{3E780CFB-824F-F845-926A-A4367B132EE0}" srcOrd="0" destOrd="0" presId="urn:microsoft.com/office/officeart/2005/8/layout/process1"/>
    <dgm:cxn modelId="{35A417B6-F0DC-454B-B051-970333BBD5E2}" type="presParOf" srcId="{612FF19B-AD1B-0C4E-A6A3-38D69DD916E6}" destId="{54940FE3-86CC-D24E-B714-2EA4E6FBB08B}" srcOrd="2"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DCC20F-5C9C-C645-A44D-3F7A74DD6081}">
      <dsp:nvSpPr>
        <dsp:cNvPr id="0" name=""/>
        <dsp:cNvSpPr/>
      </dsp:nvSpPr>
      <dsp:spPr>
        <a:xfrm>
          <a:off x="95781" y="565643"/>
          <a:ext cx="1696930" cy="1696930"/>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l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CDDEB2D-7635-1649-B619-24894478E866}">
      <dsp:nvSpPr>
        <dsp:cNvPr id="0" name=""/>
        <dsp:cNvSpPr/>
      </dsp:nvSpPr>
      <dsp:spPr>
        <a:xfrm>
          <a:off x="557228" y="1041974"/>
          <a:ext cx="774037" cy="744268"/>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l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14C8013-6218-F147-9EF0-C03E3D322011}">
      <dsp:nvSpPr>
        <dsp:cNvPr id="0" name=""/>
        <dsp:cNvSpPr/>
      </dsp:nvSpPr>
      <dsp:spPr>
        <a:xfrm>
          <a:off x="2075533" y="0"/>
          <a:ext cx="848465" cy="707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29210" rIns="29210" bIns="29210" numCol="1" spcCol="1270" anchor="ctr" anchorCtr="0">
          <a:noAutofit/>
        </a:bodyPr>
        <a:lstStyle/>
        <a:p>
          <a:pPr lvl="0" algn="l" defTabSz="1022350">
            <a:lnSpc>
              <a:spcPct val="90000"/>
            </a:lnSpc>
            <a:spcBef>
              <a:spcPct val="0"/>
            </a:spcBef>
            <a:spcAft>
              <a:spcPct val="35000"/>
            </a:spcAft>
          </a:pPr>
          <a:r>
            <a:rPr lang="en-US" sz="2300" kern="1200"/>
            <a:t>Now</a:t>
          </a:r>
        </a:p>
      </dsp:txBody>
      <dsp:txXfrm>
        <a:off x="2075533" y="0"/>
        <a:ext cx="848465" cy="707054"/>
      </dsp:txXfrm>
    </dsp:sp>
    <dsp:sp modelId="{EDCDF6A8-6409-A046-AB5F-5FFA5E4D3216}">
      <dsp:nvSpPr>
        <dsp:cNvPr id="0" name=""/>
        <dsp:cNvSpPr/>
      </dsp:nvSpPr>
      <dsp:spPr>
        <a:xfrm>
          <a:off x="1863417" y="353527"/>
          <a:ext cx="212116"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A86FE764-A1DD-FC40-BE53-14B3A15F8D77}">
      <dsp:nvSpPr>
        <dsp:cNvPr id="0" name=""/>
        <dsp:cNvSpPr/>
      </dsp:nvSpPr>
      <dsp:spPr>
        <a:xfrm rot="5400000">
          <a:off x="872905" y="424303"/>
          <a:ext cx="1061147" cy="918463"/>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7A350378-8E17-604D-BEA0-EAA4B2A4BFBD}">
      <dsp:nvSpPr>
        <dsp:cNvPr id="0" name=""/>
        <dsp:cNvSpPr/>
      </dsp:nvSpPr>
      <dsp:spPr>
        <a:xfrm>
          <a:off x="2075533" y="707054"/>
          <a:ext cx="848465" cy="707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29210" rIns="29210" bIns="29210" numCol="1" spcCol="1270" anchor="ctr" anchorCtr="0">
          <a:noAutofit/>
        </a:bodyPr>
        <a:lstStyle/>
        <a:p>
          <a:pPr lvl="0" algn="l" defTabSz="1022350">
            <a:lnSpc>
              <a:spcPct val="90000"/>
            </a:lnSpc>
            <a:spcBef>
              <a:spcPct val="0"/>
            </a:spcBef>
            <a:spcAft>
              <a:spcPct val="35000"/>
            </a:spcAft>
          </a:pPr>
          <a:r>
            <a:rPr lang="en-US" sz="2300" kern="1200"/>
            <a:t>Not Yet</a:t>
          </a:r>
        </a:p>
      </dsp:txBody>
      <dsp:txXfrm>
        <a:off x="2075533" y="707054"/>
        <a:ext cx="848465" cy="707054"/>
      </dsp:txXfrm>
    </dsp:sp>
    <dsp:sp modelId="{98EF798F-D923-AF42-83C6-6649B9E9DE5D}">
      <dsp:nvSpPr>
        <dsp:cNvPr id="0" name=""/>
        <dsp:cNvSpPr/>
      </dsp:nvSpPr>
      <dsp:spPr>
        <a:xfrm>
          <a:off x="1863417" y="1060581"/>
          <a:ext cx="212116"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AC53B965-9DC8-4D4E-B803-C568C6C62163}">
      <dsp:nvSpPr>
        <dsp:cNvPr id="0" name=""/>
        <dsp:cNvSpPr/>
      </dsp:nvSpPr>
      <dsp:spPr>
        <a:xfrm rot="5400000">
          <a:off x="1234648" y="1176340"/>
          <a:ext cx="742803" cy="513321"/>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A038E4-557B-8947-97AD-0C98DD4D9A56}">
      <dsp:nvSpPr>
        <dsp:cNvPr id="0" name=""/>
        <dsp:cNvSpPr/>
      </dsp:nvSpPr>
      <dsp:spPr>
        <a:xfrm>
          <a:off x="435143" y="432908"/>
          <a:ext cx="585152" cy="128068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a:t>Now</a:t>
          </a:r>
        </a:p>
      </dsp:txBody>
      <dsp:txXfrm>
        <a:off x="452282" y="450047"/>
        <a:ext cx="550874" cy="1246404"/>
      </dsp:txXfrm>
    </dsp:sp>
    <dsp:sp modelId="{5959B784-9272-1442-BEE5-F979258BFE94}">
      <dsp:nvSpPr>
        <dsp:cNvPr id="0" name=""/>
        <dsp:cNvSpPr/>
      </dsp:nvSpPr>
      <dsp:spPr>
        <a:xfrm>
          <a:off x="1370456" y="639051"/>
          <a:ext cx="742339" cy="86839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1370456" y="812730"/>
        <a:ext cx="519637" cy="521038"/>
      </dsp:txXfrm>
    </dsp:sp>
    <dsp:sp modelId="{54940FE3-86CC-D24E-B714-2EA4E6FBB08B}">
      <dsp:nvSpPr>
        <dsp:cNvPr id="0" name=""/>
        <dsp:cNvSpPr/>
      </dsp:nvSpPr>
      <dsp:spPr>
        <a:xfrm>
          <a:off x="2420936" y="189512"/>
          <a:ext cx="645519" cy="1767474"/>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a:t>Not Yet</a:t>
          </a:r>
        </a:p>
      </dsp:txBody>
      <dsp:txXfrm>
        <a:off x="2439843" y="208419"/>
        <a:ext cx="607705" cy="1729660"/>
      </dsp:txXfrm>
    </dsp:sp>
  </dsp:spTree>
</dsp:drawing>
</file>

<file path=ppt/diagrams/layout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716B7F-8FE9-2947-A287-7DC3BFA563EB}" type="datetimeFigureOut">
              <a:rPr lang="en-US" smtClean="0"/>
              <a:t>5/19/16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A5937-07C7-9041-9961-11E4DFFEEA34}" type="slidenum">
              <a:rPr lang="en-US" smtClean="0"/>
              <a:t>‹#›</a:t>
            </a:fld>
            <a:endParaRPr lang="en-US"/>
          </a:p>
        </p:txBody>
      </p:sp>
    </p:spTree>
    <p:extLst>
      <p:ext uri="{BB962C8B-B14F-4D97-AF65-F5344CB8AC3E}">
        <p14:creationId xmlns:p14="http://schemas.microsoft.com/office/powerpoint/2010/main" val="355801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16B7F-8FE9-2947-A287-7DC3BFA563EB}" type="datetimeFigureOut">
              <a:rPr lang="en-US" smtClean="0"/>
              <a:t>5/19/16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A5937-07C7-9041-9961-11E4DFFEEA34}" type="slidenum">
              <a:rPr lang="en-US" smtClean="0"/>
              <a:t>‹#›</a:t>
            </a:fld>
            <a:endParaRPr lang="en-US"/>
          </a:p>
        </p:txBody>
      </p:sp>
    </p:spTree>
    <p:extLst>
      <p:ext uri="{BB962C8B-B14F-4D97-AF65-F5344CB8AC3E}">
        <p14:creationId xmlns:p14="http://schemas.microsoft.com/office/powerpoint/2010/main" val="2598467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716B7F-8FE9-2947-A287-7DC3BFA563EB}" type="datetimeFigureOut">
              <a:rPr lang="en-US" smtClean="0"/>
              <a:t>5/19/16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A5937-07C7-9041-9961-11E4DFFEEA34}" type="slidenum">
              <a:rPr lang="en-US" smtClean="0"/>
              <a:t>‹#›</a:t>
            </a:fld>
            <a:endParaRPr lang="en-US"/>
          </a:p>
        </p:txBody>
      </p:sp>
    </p:spTree>
    <p:extLst>
      <p:ext uri="{BB962C8B-B14F-4D97-AF65-F5344CB8AC3E}">
        <p14:creationId xmlns:p14="http://schemas.microsoft.com/office/powerpoint/2010/main" val="1457477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716B7F-8FE9-2947-A287-7DC3BFA563EB}" type="datetimeFigureOut">
              <a:rPr lang="en-US" smtClean="0"/>
              <a:t>5/19/16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5A5937-07C7-9041-9961-11E4DFFEEA34}" type="slidenum">
              <a:rPr lang="en-US" smtClean="0"/>
              <a:t>‹#›</a:t>
            </a:fld>
            <a:endParaRPr lang="en-US"/>
          </a:p>
        </p:txBody>
      </p:sp>
    </p:spTree>
    <p:extLst>
      <p:ext uri="{BB962C8B-B14F-4D97-AF65-F5344CB8AC3E}">
        <p14:creationId xmlns:p14="http://schemas.microsoft.com/office/powerpoint/2010/main" val="3158577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716B7F-8FE9-2947-A287-7DC3BFA563EB}" type="datetimeFigureOut">
              <a:rPr lang="en-US" smtClean="0"/>
              <a:t>5/19/16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5A5937-07C7-9041-9961-11E4DFFEEA34}" type="slidenum">
              <a:rPr lang="en-US" smtClean="0"/>
              <a:t>‹#›</a:t>
            </a:fld>
            <a:endParaRPr lang="en-US"/>
          </a:p>
        </p:txBody>
      </p:sp>
    </p:spTree>
    <p:extLst>
      <p:ext uri="{BB962C8B-B14F-4D97-AF65-F5344CB8AC3E}">
        <p14:creationId xmlns:p14="http://schemas.microsoft.com/office/powerpoint/2010/main" val="1125608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716B7F-8FE9-2947-A287-7DC3BFA563EB}" type="datetimeFigureOut">
              <a:rPr lang="en-US" smtClean="0"/>
              <a:t>5/19/16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5A5937-07C7-9041-9961-11E4DFFEEA34}" type="slidenum">
              <a:rPr lang="en-US" smtClean="0"/>
              <a:t>‹#›</a:t>
            </a:fld>
            <a:endParaRPr lang="en-US"/>
          </a:p>
        </p:txBody>
      </p:sp>
    </p:spTree>
    <p:extLst>
      <p:ext uri="{BB962C8B-B14F-4D97-AF65-F5344CB8AC3E}">
        <p14:creationId xmlns:p14="http://schemas.microsoft.com/office/powerpoint/2010/main" val="2169285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16B7F-8FE9-2947-A287-7DC3BFA563EB}" type="datetimeFigureOut">
              <a:rPr lang="en-US" smtClean="0"/>
              <a:t>5/19/16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5A5937-07C7-9041-9961-11E4DFFEEA34}" type="slidenum">
              <a:rPr lang="en-US" smtClean="0"/>
              <a:t>‹#›</a:t>
            </a:fld>
            <a:endParaRPr lang="en-US"/>
          </a:p>
        </p:txBody>
      </p:sp>
    </p:spTree>
    <p:extLst>
      <p:ext uri="{BB962C8B-B14F-4D97-AF65-F5344CB8AC3E}">
        <p14:creationId xmlns:p14="http://schemas.microsoft.com/office/powerpoint/2010/main" val="1778468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16B7F-8FE9-2947-A287-7DC3BFA563EB}" type="datetimeFigureOut">
              <a:rPr lang="en-US" smtClean="0"/>
              <a:t>5/19/16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5A5937-07C7-9041-9961-11E4DFFEEA34}" type="slidenum">
              <a:rPr lang="en-US" smtClean="0"/>
              <a:t>‹#›</a:t>
            </a:fld>
            <a:endParaRPr lang="en-US"/>
          </a:p>
        </p:txBody>
      </p:sp>
    </p:spTree>
    <p:extLst>
      <p:ext uri="{BB962C8B-B14F-4D97-AF65-F5344CB8AC3E}">
        <p14:creationId xmlns:p14="http://schemas.microsoft.com/office/powerpoint/2010/main" val="3380057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16B7F-8FE9-2947-A287-7DC3BFA563EB}" type="datetimeFigureOut">
              <a:rPr lang="en-US" smtClean="0"/>
              <a:t>5/19/16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5A5937-07C7-9041-9961-11E4DFFEEA34}" type="slidenum">
              <a:rPr lang="en-US" smtClean="0"/>
              <a:t>‹#›</a:t>
            </a:fld>
            <a:endParaRPr lang="en-US"/>
          </a:p>
        </p:txBody>
      </p:sp>
    </p:spTree>
    <p:extLst>
      <p:ext uri="{BB962C8B-B14F-4D97-AF65-F5344CB8AC3E}">
        <p14:creationId xmlns:p14="http://schemas.microsoft.com/office/powerpoint/2010/main" val="159268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16B7F-8FE9-2947-A287-7DC3BFA563EB}" type="datetimeFigureOut">
              <a:rPr lang="en-US" smtClean="0"/>
              <a:t>5/19/16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A5937-07C7-9041-9961-11E4DFFEEA34}" type="slidenum">
              <a:rPr lang="en-US" smtClean="0"/>
              <a:t>‹#›</a:t>
            </a:fld>
            <a:endParaRPr lang="en-US"/>
          </a:p>
        </p:txBody>
      </p:sp>
    </p:spTree>
    <p:extLst>
      <p:ext uri="{BB962C8B-B14F-4D97-AF65-F5344CB8AC3E}">
        <p14:creationId xmlns:p14="http://schemas.microsoft.com/office/powerpoint/2010/main" val="1911464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16B7F-8FE9-2947-A287-7DC3BFA563EB}" type="datetimeFigureOut">
              <a:rPr lang="en-US" smtClean="0"/>
              <a:t>5/19/16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A5937-07C7-9041-9961-11E4DFFEEA34}" type="slidenum">
              <a:rPr lang="en-US" smtClean="0"/>
              <a:t>‹#›</a:t>
            </a:fld>
            <a:endParaRPr lang="en-US"/>
          </a:p>
        </p:txBody>
      </p:sp>
    </p:spTree>
    <p:extLst>
      <p:ext uri="{BB962C8B-B14F-4D97-AF65-F5344CB8AC3E}">
        <p14:creationId xmlns:p14="http://schemas.microsoft.com/office/powerpoint/2010/main" val="38617279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16B7F-8FE9-2947-A287-7DC3BFA563EB}" type="datetimeFigureOut">
              <a:rPr lang="en-US" smtClean="0"/>
              <a:t>5/19/16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5A5937-07C7-9041-9961-11E4DFFEEA34}" type="slidenum">
              <a:rPr lang="en-US" smtClean="0"/>
              <a:t>‹#›</a:t>
            </a:fld>
            <a:endParaRPr lang="en-US"/>
          </a:p>
        </p:txBody>
      </p:sp>
    </p:spTree>
    <p:extLst>
      <p:ext uri="{BB962C8B-B14F-4D97-AF65-F5344CB8AC3E}">
        <p14:creationId xmlns:p14="http://schemas.microsoft.com/office/powerpoint/2010/main" val="776220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iblegateway.com/passage/?search=Isaiah%2040&amp;version=ESV%23fen-ESV-18430e" TargetMode="External"/><Relationship Id="rId3" Type="http://schemas.openxmlformats.org/officeDocument/2006/relationships/hyperlink" Target="http://www.biblegateway.com/passage/?search=Isaiah%2040&amp;version=ESV%23fen-ESV-18430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biblegateway.com/passage/?search=isaiah%2061&amp;version=ESV%23fen-ESV-18845b" TargetMode="External"/><Relationship Id="rId4" Type="http://schemas.openxmlformats.org/officeDocument/2006/relationships/hyperlink" Target="http://www.biblegateway.com/passage/?search=isaiah%2061&amp;version=ESV%23fen-ESV-18847c" TargetMode="External"/><Relationship Id="rId1" Type="http://schemas.openxmlformats.org/officeDocument/2006/relationships/slideLayout" Target="../slideLayouts/slideLayout2.xml"/><Relationship Id="rId2" Type="http://schemas.openxmlformats.org/officeDocument/2006/relationships/hyperlink" Target="http://www.biblegateway.com/passage/?search=isaiah%2061&amp;version=ESV%23fen-ESV-18845a"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diagramData" Target="../diagrams/data2.xml"/><Relationship Id="rId8" Type="http://schemas.openxmlformats.org/officeDocument/2006/relationships/diagramLayout" Target="../diagrams/layout2.xml"/><Relationship Id="rId9" Type="http://schemas.openxmlformats.org/officeDocument/2006/relationships/diagramQuickStyle" Target="../diagrams/quickStyle2.xml"/><Relationship Id="rId10" Type="http://schemas.openxmlformats.org/officeDocument/2006/relationships/diagramColors" Target="../diagrams/colors2.xml"/><Relationship Id="rId11"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Interpreting the Gospels</a:t>
            </a:r>
            <a:endParaRPr lang="en-US" dirty="0"/>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2999927" y="1600200"/>
            <a:ext cx="3350631" cy="4525963"/>
          </a:xfrm>
          <a:prstGeom prst="rect">
            <a:avLst/>
          </a:prstGeom>
          <a:noFill/>
          <a:ln>
            <a:noFill/>
          </a:ln>
        </p:spPr>
      </p:pic>
    </p:spTree>
    <p:extLst>
      <p:ext uri="{BB962C8B-B14F-4D97-AF65-F5344CB8AC3E}">
        <p14:creationId xmlns:p14="http://schemas.microsoft.com/office/powerpoint/2010/main" val="368255176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Gospels</a:t>
            </a:r>
            <a:endParaRPr lang="en-US" dirty="0"/>
          </a:p>
        </p:txBody>
      </p:sp>
      <p:sp>
        <p:nvSpPr>
          <p:cNvPr id="3" name="Content Placeholder 2"/>
          <p:cNvSpPr>
            <a:spLocks noGrp="1"/>
          </p:cNvSpPr>
          <p:nvPr>
            <p:ph idx="1"/>
          </p:nvPr>
        </p:nvSpPr>
        <p:spPr/>
        <p:txBody>
          <a:bodyPr/>
          <a:lstStyle/>
          <a:p>
            <a:r>
              <a:rPr lang="en-US" dirty="0" smtClean="0"/>
              <a:t>All Four Agree on Content</a:t>
            </a:r>
          </a:p>
          <a:p>
            <a:r>
              <a:rPr lang="en-US" dirty="0" smtClean="0"/>
              <a:t>Synoptic Gospels: Matthew, Mark, Luke</a:t>
            </a:r>
          </a:p>
          <a:p>
            <a:r>
              <a:rPr lang="en-US" dirty="0" smtClean="0"/>
              <a:t>Two clear halves (Mt 16, Mk 8, </a:t>
            </a:r>
            <a:r>
              <a:rPr lang="en-US" dirty="0" err="1" smtClean="0"/>
              <a:t>Lk</a:t>
            </a:r>
            <a:r>
              <a:rPr lang="en-US" dirty="0" smtClean="0"/>
              <a:t> 9)</a:t>
            </a:r>
          </a:p>
          <a:p>
            <a:pPr lvl="1"/>
            <a:r>
              <a:rPr lang="en-US" dirty="0" smtClean="0">
                <a:solidFill>
                  <a:srgbClr val="3366FF"/>
                </a:solidFill>
              </a:rPr>
              <a:t>Early Ministry </a:t>
            </a:r>
            <a:r>
              <a:rPr lang="en-US" dirty="0" smtClean="0"/>
              <a:t>(Galilee: miracles, teaching, calling)</a:t>
            </a:r>
          </a:p>
          <a:p>
            <a:pPr lvl="2"/>
            <a:r>
              <a:rPr lang="en-US" dirty="0" smtClean="0">
                <a:solidFill>
                  <a:srgbClr val="3366FF"/>
                </a:solidFill>
              </a:rPr>
              <a:t>Turning point: </a:t>
            </a:r>
            <a:r>
              <a:rPr lang="en-US" dirty="0" smtClean="0"/>
              <a:t>Peter’s confession, Transfiguration</a:t>
            </a:r>
            <a:endParaRPr lang="en-US" dirty="0" smtClean="0"/>
          </a:p>
          <a:p>
            <a:pPr lvl="1"/>
            <a:r>
              <a:rPr lang="en-US" dirty="0" smtClean="0">
                <a:solidFill>
                  <a:srgbClr val="3366FF"/>
                </a:solidFill>
              </a:rPr>
              <a:t>Road to Jerusalem </a:t>
            </a:r>
            <a:r>
              <a:rPr lang="en-US" dirty="0" smtClean="0"/>
              <a:t>(teaching on crucifixion, Triumphal Entry, Temple action, Arrest, Crucifixion, Resurrection)</a:t>
            </a:r>
          </a:p>
          <a:p>
            <a:pPr marL="914400" lvl="2" indent="0">
              <a:buNone/>
            </a:pPr>
            <a:endParaRPr lang="en-US" dirty="0" smtClean="0"/>
          </a:p>
        </p:txBody>
      </p:sp>
    </p:spTree>
    <p:extLst>
      <p:ext uri="{BB962C8B-B14F-4D97-AF65-F5344CB8AC3E}">
        <p14:creationId xmlns:p14="http://schemas.microsoft.com/office/powerpoint/2010/main" val="2171307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Unity and Diversity in Gospels</a:t>
            </a:r>
            <a:endParaRPr lang="en-US" dirty="0"/>
          </a:p>
        </p:txBody>
      </p:sp>
      <p:sp>
        <p:nvSpPr>
          <p:cNvPr id="3" name="Content Placeholder 2"/>
          <p:cNvSpPr>
            <a:spLocks noGrp="1"/>
          </p:cNvSpPr>
          <p:nvPr>
            <p:ph idx="1"/>
          </p:nvPr>
        </p:nvSpPr>
        <p:spPr/>
        <p:txBody>
          <a:bodyPr>
            <a:normAutofit/>
          </a:bodyPr>
          <a:lstStyle/>
          <a:p>
            <a:r>
              <a:rPr lang="en-US" dirty="0" smtClean="0"/>
              <a:t>Composition</a:t>
            </a:r>
          </a:p>
          <a:p>
            <a:r>
              <a:rPr lang="en-US" sz="2200" i="1" dirty="0"/>
              <a:t>[1:1] Inasmuch as many have undertaken to compile a narrative of the things that have been accomplished among us, [2] just as those who from the beginning were eyewitnesses and ministers of the word have delivered them to us, [3] it seemed good to me also, having followed all things closely for some time past, to write an orderly account for you, most excellent </a:t>
            </a:r>
            <a:r>
              <a:rPr lang="en-US" sz="2200" i="1" dirty="0" err="1"/>
              <a:t>Theophilus</a:t>
            </a:r>
            <a:r>
              <a:rPr lang="en-US" sz="2200" i="1" dirty="0"/>
              <a:t>, [4] that you may have certainty concerning the things you have been taught.</a:t>
            </a:r>
            <a:endParaRPr lang="en-US" sz="2200" dirty="0"/>
          </a:p>
          <a:p>
            <a:pPr lvl="1"/>
            <a:r>
              <a:rPr lang="en-US" dirty="0" smtClean="0"/>
              <a:t>Luke 1:1-4</a:t>
            </a:r>
            <a:endParaRPr lang="en-US" dirty="0"/>
          </a:p>
        </p:txBody>
      </p:sp>
    </p:spTree>
    <p:extLst>
      <p:ext uri="{BB962C8B-B14F-4D97-AF65-F5344CB8AC3E}">
        <p14:creationId xmlns:p14="http://schemas.microsoft.com/office/powerpoint/2010/main" val="319957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Literary Dependence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642116" y="1747606"/>
            <a:ext cx="7637725" cy="3428546"/>
          </a:xfrm>
          <a:prstGeom prst="rect">
            <a:avLst/>
          </a:prstGeom>
          <a:noFill/>
          <a:ln>
            <a:noFill/>
          </a:ln>
        </p:spPr>
      </p:pic>
    </p:spTree>
    <p:extLst>
      <p:ext uri="{BB962C8B-B14F-4D97-AF65-F5344CB8AC3E}">
        <p14:creationId xmlns:p14="http://schemas.microsoft.com/office/powerpoint/2010/main" val="291009055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Literary Dependence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8229600" cy="4910178"/>
          </a:xfrm>
          <a:prstGeom prst="rect">
            <a:avLst/>
          </a:prstGeom>
          <a:noFill/>
          <a:ln>
            <a:noFill/>
          </a:ln>
        </p:spPr>
      </p:pic>
    </p:spTree>
    <p:extLst>
      <p:ext uri="{BB962C8B-B14F-4D97-AF65-F5344CB8AC3E}">
        <p14:creationId xmlns:p14="http://schemas.microsoft.com/office/powerpoint/2010/main" val="299885994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Benefitting from the Diversity</a:t>
            </a:r>
            <a:endParaRPr lang="en-US" dirty="0"/>
          </a:p>
        </p:txBody>
      </p:sp>
      <p:sp>
        <p:nvSpPr>
          <p:cNvPr id="3" name="Content Placeholder 2"/>
          <p:cNvSpPr>
            <a:spLocks noGrp="1"/>
          </p:cNvSpPr>
          <p:nvPr>
            <p:ph idx="1"/>
          </p:nvPr>
        </p:nvSpPr>
        <p:spPr>
          <a:xfrm>
            <a:off x="457200" y="1417638"/>
            <a:ext cx="8229600" cy="5099563"/>
          </a:xfrm>
        </p:spPr>
        <p:txBody>
          <a:bodyPr>
            <a:normAutofit fontScale="77500" lnSpcReduction="20000"/>
          </a:bodyPr>
          <a:lstStyle/>
          <a:p>
            <a:pPr marL="0" indent="0">
              <a:buNone/>
            </a:pPr>
            <a:r>
              <a:rPr lang="en-US" dirty="0"/>
              <a:t>Compare your passage with parallels (if any) from other Gospels.</a:t>
            </a:r>
          </a:p>
          <a:p>
            <a:pPr marL="400050" lvl="1" indent="0">
              <a:buNone/>
            </a:pPr>
            <a:r>
              <a:rPr lang="en-US" i="1" dirty="0" smtClean="0"/>
              <a:t>“</a:t>
            </a:r>
            <a:r>
              <a:rPr lang="en-US" i="1" dirty="0"/>
              <a:t>We can be fairly sure of each evangelist’s interest and concerns by the </a:t>
            </a:r>
            <a:r>
              <a:rPr lang="en-US" i="1" dirty="0" smtClean="0"/>
              <a:t>way </a:t>
            </a:r>
            <a:r>
              <a:rPr lang="en-US" i="1" dirty="0"/>
              <a:t>he selected, shaped and arranged his materials.”</a:t>
            </a:r>
            <a:r>
              <a:rPr lang="en-US" dirty="0"/>
              <a:t> (Fee &amp; Stuart)</a:t>
            </a:r>
          </a:p>
          <a:p>
            <a:pPr lvl="1"/>
            <a:r>
              <a:rPr lang="en-US" dirty="0"/>
              <a:t>Do not attempt to fill out the story in your passage from details from another.</a:t>
            </a:r>
          </a:p>
          <a:p>
            <a:pPr lvl="1"/>
            <a:r>
              <a:rPr lang="en-US" dirty="0"/>
              <a:t>If your passage is not in the other Gospels, consider what this might mean in your Gospel, especially in relation to the major themes of your Gospel and immediate context.</a:t>
            </a:r>
          </a:p>
          <a:p>
            <a:pPr lvl="1"/>
            <a:r>
              <a:rPr lang="en-US" dirty="0"/>
              <a:t>Compare word choice to discover differences</a:t>
            </a:r>
          </a:p>
          <a:p>
            <a:pPr lvl="1"/>
            <a:r>
              <a:rPr lang="en-US" dirty="0"/>
              <a:t>Compare the context to determine unique ordering of your passage that might give you insights into the author’s intention</a:t>
            </a:r>
          </a:p>
          <a:p>
            <a:pPr marL="0" indent="0">
              <a:buNone/>
            </a:pPr>
            <a:endParaRPr lang="en-US" dirty="0"/>
          </a:p>
          <a:p>
            <a:r>
              <a:rPr lang="en-US" dirty="0"/>
              <a:t>Look for Themes and a Theological message rather than attempt to reconstruct the historical Jesus</a:t>
            </a:r>
          </a:p>
          <a:p>
            <a:endParaRPr lang="en-US" dirty="0"/>
          </a:p>
        </p:txBody>
      </p:sp>
    </p:spTree>
    <p:extLst>
      <p:ext uri="{BB962C8B-B14F-4D97-AF65-F5344CB8AC3E}">
        <p14:creationId xmlns:p14="http://schemas.microsoft.com/office/powerpoint/2010/main" val="1021424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Uniqueness of the Gospel Genre</a:t>
            </a:r>
            <a:endParaRPr lang="en-US" dirty="0"/>
          </a:p>
        </p:txBody>
      </p:sp>
      <p:sp>
        <p:nvSpPr>
          <p:cNvPr id="3" name="Content Placeholder 2"/>
          <p:cNvSpPr>
            <a:spLocks noGrp="1"/>
          </p:cNvSpPr>
          <p:nvPr>
            <p:ph idx="1"/>
          </p:nvPr>
        </p:nvSpPr>
        <p:spPr/>
        <p:txBody>
          <a:bodyPr/>
          <a:lstStyle/>
          <a:p>
            <a:r>
              <a:rPr lang="en-US" dirty="0" smtClean="0"/>
              <a:t>How would our reading of the Gospels change if we treated them like biographies or histories?</a:t>
            </a:r>
          </a:p>
          <a:p>
            <a:pPr lvl="1"/>
            <a:r>
              <a:rPr lang="en-US" dirty="0" smtClean="0"/>
              <a:t>Biographies don’t confront us. We can stay detached and unaffected by its message.</a:t>
            </a:r>
          </a:p>
          <a:p>
            <a:pPr lvl="1"/>
            <a:r>
              <a:rPr lang="en-US" dirty="0" smtClean="0"/>
              <a:t>Jesus’ identity could be defined by his example or his teachings and not his role in and for the world as savior and Lord.</a:t>
            </a:r>
          </a:p>
          <a:p>
            <a:pPr lvl="1"/>
            <a:endParaRPr lang="en-US" dirty="0"/>
          </a:p>
        </p:txBody>
      </p:sp>
    </p:spTree>
    <p:extLst>
      <p:ext uri="{BB962C8B-B14F-4D97-AF65-F5344CB8AC3E}">
        <p14:creationId xmlns:p14="http://schemas.microsoft.com/office/powerpoint/2010/main" val="32875752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Uniqueness of the Gospel Genre</a:t>
            </a:r>
            <a:endParaRPr lang="en-US" dirty="0"/>
          </a:p>
        </p:txBody>
      </p:sp>
      <p:sp>
        <p:nvSpPr>
          <p:cNvPr id="3" name="Content Placeholder 2"/>
          <p:cNvSpPr>
            <a:spLocks noGrp="1"/>
          </p:cNvSpPr>
          <p:nvPr>
            <p:ph idx="1"/>
          </p:nvPr>
        </p:nvSpPr>
        <p:spPr/>
        <p:txBody>
          <a:bodyPr/>
          <a:lstStyle/>
          <a:p>
            <a:r>
              <a:rPr lang="en-US" dirty="0" smtClean="0"/>
              <a:t>How would our reading of the Gospels change if we viewed it as a spiritual self-help guide?</a:t>
            </a:r>
          </a:p>
          <a:p>
            <a:pPr lvl="1"/>
            <a:r>
              <a:rPr lang="en-US" dirty="0" smtClean="0"/>
              <a:t>We’d see the historical and biblical context (the big story) as unimportant. </a:t>
            </a:r>
          </a:p>
          <a:p>
            <a:pPr lvl="1"/>
            <a:r>
              <a:rPr lang="en-US" dirty="0" smtClean="0"/>
              <a:t>Most of the content of the Gospels wouldn’t make sense to us: judgment, conflict, miracles, the crucifixion, even the resurrection wouldn’t seem relevant.</a:t>
            </a:r>
            <a:endParaRPr lang="en-US" dirty="0"/>
          </a:p>
        </p:txBody>
      </p:sp>
    </p:spTree>
    <p:extLst>
      <p:ext uri="{BB962C8B-B14F-4D97-AF65-F5344CB8AC3E}">
        <p14:creationId xmlns:p14="http://schemas.microsoft.com/office/powerpoint/2010/main" val="40370690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Eschatology and Kingdom</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What does Gospel mean?</a:t>
            </a:r>
          </a:p>
          <a:p>
            <a:pPr lvl="1"/>
            <a:r>
              <a:rPr lang="en-US" i="1" dirty="0"/>
              <a:t> </a:t>
            </a:r>
            <a:r>
              <a:rPr lang="en-US" b="1" i="1" baseline="30000" dirty="0"/>
              <a:t>9</a:t>
            </a:r>
            <a:r>
              <a:rPr lang="en-US" i="1" dirty="0"/>
              <a:t>Get you up to a high mountain,</a:t>
            </a:r>
            <a:br>
              <a:rPr lang="en-US" i="1" dirty="0"/>
            </a:br>
            <a:r>
              <a:rPr lang="en-US" i="1" dirty="0"/>
              <a:t>   O Zion, herald of good news;</a:t>
            </a:r>
            <a:r>
              <a:rPr lang="en-US" b="1" i="1" baseline="30000" dirty="0"/>
              <a:t>[</a:t>
            </a:r>
            <a:r>
              <a:rPr lang="en-US" b="1" i="1" u="sng" baseline="30000" dirty="0">
                <a:hlinkClick r:id="rId2" tooltip="See footnote e"/>
              </a:rPr>
              <a:t>e</a:t>
            </a:r>
            <a:r>
              <a:rPr lang="en-US" b="1" i="1" baseline="30000" dirty="0"/>
              <a:t>]</a:t>
            </a:r>
            <a:r>
              <a:rPr lang="en-US" i="1" dirty="0"/>
              <a:t/>
            </a:r>
            <a:br>
              <a:rPr lang="en-US" i="1" dirty="0"/>
            </a:br>
            <a:r>
              <a:rPr lang="en-US" i="1" dirty="0"/>
              <a:t>lift up your voice with strength,</a:t>
            </a:r>
            <a:br>
              <a:rPr lang="en-US" i="1" dirty="0"/>
            </a:br>
            <a:r>
              <a:rPr lang="en-US" i="1" dirty="0"/>
              <a:t>   O Jerusalem, herald of good news;</a:t>
            </a:r>
            <a:r>
              <a:rPr lang="en-US" b="1" i="1" baseline="30000" dirty="0"/>
              <a:t>[</a:t>
            </a:r>
            <a:r>
              <a:rPr lang="en-US" b="1" i="1" u="sng" baseline="30000" dirty="0">
                <a:hlinkClick r:id="rId3" tooltip="See footnote f"/>
              </a:rPr>
              <a:t>f</a:t>
            </a:r>
            <a:r>
              <a:rPr lang="en-US" b="1" i="1" baseline="30000" dirty="0"/>
              <a:t>]</a:t>
            </a:r>
            <a:r>
              <a:rPr lang="en-US" i="1" dirty="0"/>
              <a:t/>
            </a:r>
            <a:br>
              <a:rPr lang="en-US" i="1" dirty="0"/>
            </a:br>
            <a:r>
              <a:rPr lang="en-US" i="1" dirty="0"/>
              <a:t>   lift it up, fear not;</a:t>
            </a:r>
            <a:br>
              <a:rPr lang="en-US" i="1" dirty="0"/>
            </a:br>
            <a:r>
              <a:rPr lang="en-US" i="1" dirty="0"/>
              <a:t>say to the cities of Judah,</a:t>
            </a:r>
            <a:br>
              <a:rPr lang="en-US" i="1" dirty="0"/>
            </a:br>
            <a:r>
              <a:rPr lang="en-US" i="1" dirty="0"/>
              <a:t>   "Behold your God!" Isaiah 40:</a:t>
            </a:r>
            <a:r>
              <a:rPr lang="en-US" i="1" dirty="0" smtClean="0"/>
              <a:t>9</a:t>
            </a:r>
            <a:endParaRPr lang="en-US" dirty="0" smtClean="0"/>
          </a:p>
          <a:p>
            <a:pPr marL="457200" lvl="1" indent="0">
              <a:buNone/>
            </a:pPr>
            <a:endParaRPr lang="en-US" dirty="0"/>
          </a:p>
          <a:p>
            <a:pPr lvl="1"/>
            <a:r>
              <a:rPr lang="en-US" i="1" dirty="0"/>
              <a:t> </a:t>
            </a:r>
            <a:r>
              <a:rPr lang="en-US" b="1" i="1" baseline="30000" dirty="0"/>
              <a:t>7</a:t>
            </a:r>
            <a:r>
              <a:rPr lang="en-US" i="1" dirty="0"/>
              <a:t> How beautiful upon the mountains</a:t>
            </a:r>
            <a:br>
              <a:rPr lang="en-US" i="1" dirty="0"/>
            </a:br>
            <a:r>
              <a:rPr lang="en-US" i="1" dirty="0"/>
              <a:t>   are the feet of him who brings good news,</a:t>
            </a:r>
            <a:br>
              <a:rPr lang="en-US" i="1" dirty="0"/>
            </a:br>
            <a:r>
              <a:rPr lang="en-US" i="1" dirty="0"/>
              <a:t>who publishes peace, who brings good news of happiness,</a:t>
            </a:r>
            <a:br>
              <a:rPr lang="en-US" i="1" dirty="0"/>
            </a:br>
            <a:r>
              <a:rPr lang="en-US" i="1" dirty="0"/>
              <a:t>   who publishes salvation,</a:t>
            </a:r>
            <a:br>
              <a:rPr lang="en-US" i="1" dirty="0"/>
            </a:br>
            <a:r>
              <a:rPr lang="en-US" i="1" dirty="0"/>
              <a:t>   who says to Zion, "Your God reigns." Isaiah 52:7</a:t>
            </a:r>
            <a:endParaRPr lang="en-US" dirty="0"/>
          </a:p>
          <a:p>
            <a:endParaRPr lang="en-US" dirty="0" smtClean="0"/>
          </a:p>
        </p:txBody>
      </p:sp>
    </p:spTree>
    <p:extLst>
      <p:ext uri="{BB962C8B-B14F-4D97-AF65-F5344CB8AC3E}">
        <p14:creationId xmlns:p14="http://schemas.microsoft.com/office/powerpoint/2010/main" val="170816626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41199"/>
            <a:ext cx="8229600" cy="4525963"/>
          </a:xfrm>
        </p:spPr>
        <p:txBody>
          <a:bodyPr>
            <a:normAutofit fontScale="92500" lnSpcReduction="10000"/>
          </a:bodyPr>
          <a:lstStyle/>
          <a:p>
            <a:r>
              <a:rPr lang="en-US" dirty="0"/>
              <a:t>The Gospel to Rome</a:t>
            </a:r>
          </a:p>
          <a:p>
            <a:pPr lvl="1"/>
            <a:r>
              <a:rPr lang="en-US" i="1" dirty="0"/>
              <a:t>The providence which has ordered the whole of our life, showing concern and zeal, has ordained the most perfect consummation for human life by giving to it Augustus, by filling him with virtue for doing the work of a benefactor among men, and by sending in him, as it were, a savior for us and those who come after us, to make war to cease, to create order everywhere…the birthday of the god Augustus was the beginning for the world of the glad tidings that have come to men through him…[Inscription from Asia Minor in 9BC]</a:t>
            </a:r>
          </a:p>
          <a:p>
            <a:pPr marL="0" indent="0">
              <a:buNone/>
            </a:pPr>
            <a:endParaRPr lang="en-US" dirty="0"/>
          </a:p>
        </p:txBody>
      </p:sp>
    </p:spTree>
    <p:extLst>
      <p:ext uri="{BB962C8B-B14F-4D97-AF65-F5344CB8AC3E}">
        <p14:creationId xmlns:p14="http://schemas.microsoft.com/office/powerpoint/2010/main" val="1685322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 Eschatology: Day of the Lord</a:t>
            </a:r>
            <a:endParaRPr lang="en-US" dirty="0"/>
          </a:p>
        </p:txBody>
      </p:sp>
      <p:sp>
        <p:nvSpPr>
          <p:cNvPr id="3" name="Content Placeholder 2"/>
          <p:cNvSpPr>
            <a:spLocks noGrp="1"/>
          </p:cNvSpPr>
          <p:nvPr>
            <p:ph idx="1"/>
          </p:nvPr>
        </p:nvSpPr>
        <p:spPr>
          <a:xfrm>
            <a:off x="457200" y="1417638"/>
            <a:ext cx="8229600" cy="4708525"/>
          </a:xfrm>
        </p:spPr>
        <p:txBody>
          <a:bodyPr>
            <a:normAutofit fontScale="77500" lnSpcReduction="20000"/>
          </a:bodyPr>
          <a:lstStyle/>
          <a:p>
            <a:r>
              <a:rPr lang="en-US" dirty="0"/>
              <a:t>After Adam sinned </a:t>
            </a:r>
            <a:r>
              <a:rPr lang="en-US" b="1" dirty="0"/>
              <a:t>judgment was delayed</a:t>
            </a:r>
            <a:r>
              <a:rPr lang="en-US" dirty="0"/>
              <a:t>, but still present.  Humanity was exiled from the Garden symbolizing the state of sin and distance from God.</a:t>
            </a:r>
          </a:p>
          <a:p>
            <a:pPr lvl="1"/>
            <a:r>
              <a:rPr lang="en-US" b="1" dirty="0"/>
              <a:t>Genesis 2:16-17</a:t>
            </a:r>
            <a:r>
              <a:rPr lang="en-US" dirty="0"/>
              <a:t> </a:t>
            </a:r>
            <a:r>
              <a:rPr lang="en-US" i="1" dirty="0"/>
              <a:t>“And the LORD God commanded the man, saying, “You may surely eat of every tree of the garden, but of the tree of the knowledge of good and evil you shall not eat, for in the day that you eat of it you shall surely die.</a:t>
            </a:r>
            <a:r>
              <a:rPr lang="en-US" i="1" dirty="0" smtClean="0"/>
              <a:t>”</a:t>
            </a:r>
          </a:p>
          <a:p>
            <a:pPr lvl="1"/>
            <a:r>
              <a:rPr lang="en-US" b="1" dirty="0"/>
              <a:t>Genesis 3:15</a:t>
            </a:r>
            <a:r>
              <a:rPr lang="en-US" dirty="0"/>
              <a:t> God says to Satan:</a:t>
            </a:r>
            <a:r>
              <a:rPr lang="en-US" i="1" dirty="0"/>
              <a:t> “I will put enmity between you and the woman, and between your offspring and her offspring; he shall bruise your head, and you shall bruise his heel.</a:t>
            </a:r>
            <a:r>
              <a:rPr lang="en-US" i="1" dirty="0" smtClean="0"/>
              <a:t>”</a:t>
            </a:r>
          </a:p>
          <a:p>
            <a:pPr lvl="1"/>
            <a:r>
              <a:rPr lang="en-US" b="1" dirty="0"/>
              <a:t>Genesis 3:20</a:t>
            </a:r>
            <a:r>
              <a:rPr lang="en-US" dirty="0"/>
              <a:t> </a:t>
            </a:r>
            <a:r>
              <a:rPr lang="en-US" i="1" dirty="0"/>
              <a:t>“The man called his wife’s name Eve, because she was the mother of all living.</a:t>
            </a:r>
            <a:r>
              <a:rPr lang="en-US" i="1" dirty="0" smtClean="0"/>
              <a:t>”</a:t>
            </a:r>
          </a:p>
          <a:p>
            <a:pPr lvl="1"/>
            <a:r>
              <a:rPr lang="en-US" b="1" dirty="0"/>
              <a:t>Genesis 3:21 </a:t>
            </a:r>
            <a:r>
              <a:rPr lang="en-US" dirty="0"/>
              <a:t>“</a:t>
            </a:r>
            <a:r>
              <a:rPr lang="en-US" i="1" dirty="0"/>
              <a:t>And the LORD God made for Adam and for his wife garments of skins and clothed them.”</a:t>
            </a:r>
            <a:endParaRPr lang="en-US" dirty="0"/>
          </a:p>
          <a:p>
            <a:pPr lvl="1"/>
            <a:endParaRPr lang="en-US" dirty="0"/>
          </a:p>
          <a:p>
            <a:pPr lvl="1"/>
            <a:endParaRPr lang="en-US" i="1" dirty="0" smtClean="0"/>
          </a:p>
          <a:p>
            <a:pPr lvl="1"/>
            <a:endParaRPr lang="en-US" dirty="0"/>
          </a:p>
          <a:p>
            <a:pPr lvl="1"/>
            <a:endParaRPr lang="en-US" dirty="0"/>
          </a:p>
          <a:p>
            <a:endParaRPr lang="en-US" dirty="0"/>
          </a:p>
        </p:txBody>
      </p:sp>
    </p:spTree>
    <p:extLst>
      <p:ext uri="{BB962C8B-B14F-4D97-AF65-F5344CB8AC3E}">
        <p14:creationId xmlns:p14="http://schemas.microsoft.com/office/powerpoint/2010/main" val="21656275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Promise Continues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Abraham</a:t>
            </a:r>
          </a:p>
          <a:p>
            <a:pPr lvl="1"/>
            <a:r>
              <a:rPr lang="en-US" b="1" dirty="0" smtClean="0"/>
              <a:t>Genesis </a:t>
            </a:r>
            <a:r>
              <a:rPr lang="en-US" b="1" dirty="0"/>
              <a:t>12:1-3</a:t>
            </a:r>
            <a:r>
              <a:rPr lang="en-US" dirty="0"/>
              <a:t> </a:t>
            </a:r>
            <a:r>
              <a:rPr lang="en-US" i="1" dirty="0"/>
              <a:t>“Now the LORD said to Abram, “Go from your country and your kindred and your father’s house to the land that I will show you. And I will make of you a great nation, and I will bless you and make your name great, so that you will be a blessing. I will bless those who bless you, and him who dishonors you I will curse, and in you all the families of the earth shall be blessed.</a:t>
            </a:r>
            <a:r>
              <a:rPr lang="en-US" i="1" dirty="0" smtClean="0"/>
              <a:t>”</a:t>
            </a:r>
          </a:p>
          <a:p>
            <a:r>
              <a:rPr lang="en-US" b="1" dirty="0" smtClean="0"/>
              <a:t>Moses</a:t>
            </a:r>
          </a:p>
          <a:p>
            <a:pPr lvl="1"/>
            <a:r>
              <a:rPr lang="en-US" b="1" dirty="0"/>
              <a:t>Deuteronomy 28-29</a:t>
            </a:r>
            <a:r>
              <a:rPr lang="en-US" dirty="0"/>
              <a:t>: Covenant with Israel is ratified.  </a:t>
            </a:r>
          </a:p>
          <a:p>
            <a:pPr lvl="2"/>
            <a:r>
              <a:rPr lang="en-US" dirty="0"/>
              <a:t>If they </a:t>
            </a:r>
            <a:r>
              <a:rPr lang="en-US" u="sng" dirty="0"/>
              <a:t>obey</a:t>
            </a:r>
            <a:r>
              <a:rPr lang="en-US" dirty="0"/>
              <a:t>, “The LORD will cause your enemies who rise against you to be defeated before you.” 28:7</a:t>
            </a:r>
          </a:p>
          <a:p>
            <a:pPr lvl="2"/>
            <a:r>
              <a:rPr lang="en-US" dirty="0"/>
              <a:t>If they </a:t>
            </a:r>
            <a:r>
              <a:rPr lang="en-US" u="sng" dirty="0"/>
              <a:t>disobey</a:t>
            </a:r>
            <a:r>
              <a:rPr lang="en-US" dirty="0"/>
              <a:t>, “The LORD will bring you and your king whom you set over you to a nation that neither you nor your fathers have known.” (i.e. Exile)</a:t>
            </a:r>
          </a:p>
          <a:p>
            <a:endParaRPr lang="en-US" dirty="0"/>
          </a:p>
          <a:p>
            <a:endParaRPr lang="en-US" dirty="0"/>
          </a:p>
        </p:txBody>
      </p:sp>
    </p:spTree>
    <p:extLst>
      <p:ext uri="{BB962C8B-B14F-4D97-AF65-F5344CB8AC3E}">
        <p14:creationId xmlns:p14="http://schemas.microsoft.com/office/powerpoint/2010/main" val="2933194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Israel and the Promise</a:t>
            </a:r>
            <a:endParaRPr lang="en-US" dirty="0"/>
          </a:p>
        </p:txBody>
      </p:sp>
      <p:sp>
        <p:nvSpPr>
          <p:cNvPr id="3" name="Content Placeholder 2"/>
          <p:cNvSpPr>
            <a:spLocks noGrp="1"/>
          </p:cNvSpPr>
          <p:nvPr>
            <p:ph idx="1"/>
          </p:nvPr>
        </p:nvSpPr>
        <p:spPr/>
        <p:txBody>
          <a:bodyPr>
            <a:normAutofit fontScale="77500" lnSpcReduction="20000"/>
          </a:bodyPr>
          <a:lstStyle/>
          <a:p>
            <a:r>
              <a:rPr lang="en-US" dirty="0"/>
              <a:t>The great conclusion that is clear from the OT is that the Law brought condemnation.  It wasn’t because the Law was bad.  The Law is good, yet when combined with a sinful people (in Adam) it acts as a magnifying glass exposing sin</a:t>
            </a:r>
            <a:r>
              <a:rPr lang="en-US" dirty="0" smtClean="0"/>
              <a:t>.</a:t>
            </a:r>
            <a:endParaRPr lang="en-US" dirty="0" smtClean="0"/>
          </a:p>
          <a:p>
            <a:pPr lvl="1"/>
            <a:r>
              <a:rPr lang="en-US" b="1" dirty="0" smtClean="0"/>
              <a:t>Temple is set up as an ongoing, continual reminder that Israel is falling short of the Law and that the cost is death.</a:t>
            </a:r>
            <a:endParaRPr lang="en-US" dirty="0" smtClean="0"/>
          </a:p>
          <a:p>
            <a:pPr lvl="1"/>
            <a:r>
              <a:rPr lang="en-US" b="1" dirty="0" smtClean="0"/>
              <a:t>Israel is given a Redeemer-king to lead it to temporal salvation</a:t>
            </a:r>
            <a:r>
              <a:rPr lang="en-US" dirty="0" smtClean="0">
                <a:effectLst/>
              </a:rPr>
              <a:t> </a:t>
            </a:r>
          </a:p>
          <a:p>
            <a:endParaRPr lang="en-US" dirty="0" smtClean="0"/>
          </a:p>
          <a:p>
            <a:pPr marL="0" indent="0">
              <a:buNone/>
            </a:pPr>
            <a:r>
              <a:rPr lang="en-US" b="1" dirty="0"/>
              <a:t>2 Samuel 7</a:t>
            </a:r>
            <a:r>
              <a:rPr lang="en-US" dirty="0"/>
              <a:t>: Kingship</a:t>
            </a:r>
          </a:p>
          <a:p>
            <a:pPr marL="400050" lvl="1" indent="0">
              <a:buNone/>
            </a:pPr>
            <a:r>
              <a:rPr lang="en-US" dirty="0" smtClean="0"/>
              <a:t>12</a:t>
            </a:r>
            <a:r>
              <a:rPr lang="en-US" dirty="0"/>
              <a:t>- </a:t>
            </a:r>
            <a:r>
              <a:rPr lang="en-US" i="1" dirty="0"/>
              <a:t>“I will raise up your offspring after you, who shall come from your body, and I will establish his kingdom. He shall build a house for my name, and I will establish the throne of his kingdom forever.</a:t>
            </a:r>
            <a:endParaRPr lang="en-US" dirty="0"/>
          </a:p>
          <a:p>
            <a:pPr lvl="1"/>
            <a:endParaRPr lang="en-US" dirty="0"/>
          </a:p>
        </p:txBody>
      </p:sp>
    </p:spTree>
    <p:extLst>
      <p:ext uri="{BB962C8B-B14F-4D97-AF65-F5344CB8AC3E}">
        <p14:creationId xmlns:p14="http://schemas.microsoft.com/office/powerpoint/2010/main" val="2315394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Exile and Crisis of Hope</a:t>
            </a:r>
            <a:endParaRPr lang="en-US" dirty="0"/>
          </a:p>
        </p:txBody>
      </p:sp>
      <p:sp>
        <p:nvSpPr>
          <p:cNvPr id="3" name="Content Placeholder 2"/>
          <p:cNvSpPr>
            <a:spLocks noGrp="1"/>
          </p:cNvSpPr>
          <p:nvPr>
            <p:ph idx="1"/>
          </p:nvPr>
        </p:nvSpPr>
        <p:spPr/>
        <p:txBody>
          <a:bodyPr/>
          <a:lstStyle/>
          <a:p>
            <a:pPr lvl="0"/>
            <a:r>
              <a:rPr lang="en-US" b="1" dirty="0"/>
              <a:t>Both Temple and King are destroyed.  Israel is taken out of the land and put in Exile</a:t>
            </a:r>
            <a:r>
              <a:rPr lang="en-US" b="1" dirty="0" smtClean="0"/>
              <a:t>.</a:t>
            </a:r>
          </a:p>
          <a:p>
            <a:pPr lvl="1"/>
            <a:r>
              <a:rPr lang="en-US" b="1" dirty="0" smtClean="0"/>
              <a:t>Isaiah-Malachi try to minister to God’s people in light of this crisis</a:t>
            </a:r>
          </a:p>
          <a:p>
            <a:pPr lvl="1"/>
            <a:r>
              <a:rPr lang="en-US" b="1" dirty="0" smtClean="0"/>
              <a:t>Some argue that this crisis is present in historical books from Deuteronomy-2 Samuel, 1&amp;2 Chronicles-Ezra, and even in Psalms</a:t>
            </a:r>
            <a:endParaRPr lang="en-US" dirty="0"/>
          </a:p>
          <a:p>
            <a:pPr marL="0" indent="0">
              <a:buNone/>
            </a:pPr>
            <a:endParaRPr lang="en-US" dirty="0"/>
          </a:p>
        </p:txBody>
      </p:sp>
    </p:spTree>
    <p:extLst>
      <p:ext uri="{BB962C8B-B14F-4D97-AF65-F5344CB8AC3E}">
        <p14:creationId xmlns:p14="http://schemas.microsoft.com/office/powerpoint/2010/main" val="2261867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Hope in Future: Eschatology</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a:t>Isaiah 60</a:t>
            </a:r>
            <a:endParaRPr lang="en-US" dirty="0"/>
          </a:p>
          <a:p>
            <a:pPr marL="400050" lvl="1" indent="0">
              <a:buNone/>
            </a:pPr>
            <a:r>
              <a:rPr lang="en-US" i="1" dirty="0"/>
              <a:t>“Arise, shine, for your light has come, and the glory of the LORD has risen upon you. For behold, darkness shall cover the earth, and thick darkness the peoples; but the LORD will arise upon you and nations shall come to your light, and kings to the brightness of your rising….Foreigners shall build up your walls, and kings shall minister to you…that people may bring to you the wealth of the nations with their kings led in procession.  For the nations and kingdom that will not serve you shall perish; those nations shall be utterly laid waste.”</a:t>
            </a:r>
            <a:endParaRPr lang="en-US" dirty="0"/>
          </a:p>
          <a:p>
            <a:pPr marL="0" indent="0">
              <a:buNone/>
            </a:pPr>
            <a:r>
              <a:rPr lang="en-US" dirty="0"/>
              <a:t> </a:t>
            </a:r>
          </a:p>
          <a:p>
            <a:endParaRPr lang="en-US" dirty="0"/>
          </a:p>
        </p:txBody>
      </p:sp>
    </p:spTree>
    <p:extLst>
      <p:ext uri="{BB962C8B-B14F-4D97-AF65-F5344CB8AC3E}">
        <p14:creationId xmlns:p14="http://schemas.microsoft.com/office/powerpoint/2010/main" val="682825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When will it come?</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b="1" dirty="0" smtClean="0"/>
              <a:t>Jeremiah 29:10</a:t>
            </a:r>
            <a:endParaRPr lang="en-US" dirty="0" smtClean="0"/>
          </a:p>
          <a:p>
            <a:pPr marL="400050" lvl="1" indent="0">
              <a:buNone/>
            </a:pPr>
            <a:r>
              <a:rPr lang="en-US" i="1" dirty="0" smtClean="0"/>
              <a:t>“For thus says the LORD: When seventy years are completed for Babylon, I will visit you, and I will fulfill to you my promise and bring you back to this place.”</a:t>
            </a:r>
            <a:endParaRPr lang="en-US" dirty="0" smtClean="0"/>
          </a:p>
          <a:p>
            <a:pPr marL="0" indent="0">
              <a:buNone/>
            </a:pPr>
            <a:r>
              <a:rPr lang="en-US" b="1" dirty="0"/>
              <a:t>Daniel 9</a:t>
            </a:r>
            <a:endParaRPr lang="en-US" dirty="0"/>
          </a:p>
          <a:p>
            <a:pPr marL="400050" lvl="1" indent="0">
              <a:buNone/>
            </a:pPr>
            <a:r>
              <a:rPr lang="en-US" b="1" dirty="0"/>
              <a:t>9:2</a:t>
            </a:r>
            <a:r>
              <a:rPr lang="en-US" dirty="0"/>
              <a:t> </a:t>
            </a:r>
            <a:r>
              <a:rPr lang="en-US" i="1" dirty="0"/>
              <a:t>“I, Daniel, perceived the books the number of years that, according to the word of the LORD to Jeremiah the prophet, must pass before the end of the desolations of </a:t>
            </a:r>
            <a:r>
              <a:rPr lang="en-US" i="1" dirty="0" err="1"/>
              <a:t>Jersalem</a:t>
            </a:r>
            <a:r>
              <a:rPr lang="en-US" i="1" dirty="0"/>
              <a:t>, namely, seventy years…</a:t>
            </a:r>
            <a:endParaRPr lang="en-US" dirty="0"/>
          </a:p>
          <a:p>
            <a:pPr marL="400050" lvl="1" indent="0">
              <a:buNone/>
            </a:pPr>
            <a:r>
              <a:rPr lang="en-US" b="1" dirty="0"/>
              <a:t>9:24</a:t>
            </a:r>
            <a:r>
              <a:rPr lang="en-US" dirty="0"/>
              <a:t>“</a:t>
            </a:r>
            <a:r>
              <a:rPr lang="en-US" i="1" dirty="0"/>
              <a:t>Seventy sevens are decreed about your people and your holy city, to finish the transgression, to put an end to sin, and to atone for iniquity, to bring in everlasting righteousness…</a:t>
            </a:r>
            <a:endParaRPr lang="en-US" dirty="0"/>
          </a:p>
          <a:p>
            <a:pPr marL="0" indent="0">
              <a:buNone/>
            </a:pPr>
            <a:endParaRPr lang="en-US" dirty="0"/>
          </a:p>
        </p:txBody>
      </p:sp>
    </p:spTree>
    <p:extLst>
      <p:ext uri="{BB962C8B-B14F-4D97-AF65-F5344CB8AC3E}">
        <p14:creationId xmlns:p14="http://schemas.microsoft.com/office/powerpoint/2010/main" val="3136785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Day of the Lord</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b="1" dirty="0"/>
              <a:t>Amos 5:18f </a:t>
            </a:r>
            <a:r>
              <a:rPr lang="en-US" dirty="0"/>
              <a:t>“</a:t>
            </a:r>
            <a:r>
              <a:rPr lang="en-US" i="1" dirty="0"/>
              <a:t>Woe to you who desire the day of the LORD!...Is not the day of the LORD darkness, and not light and gloom with no brightness”</a:t>
            </a:r>
            <a:endParaRPr lang="en-US" dirty="0"/>
          </a:p>
          <a:p>
            <a:pPr marL="0" indent="0">
              <a:buNone/>
            </a:pPr>
            <a:endParaRPr lang="en-US" b="1" dirty="0" smtClean="0"/>
          </a:p>
          <a:p>
            <a:pPr marL="0" indent="0">
              <a:buNone/>
            </a:pPr>
            <a:r>
              <a:rPr lang="en-US" b="1" dirty="0" smtClean="0"/>
              <a:t>Isaiah </a:t>
            </a:r>
            <a:r>
              <a:rPr lang="en-US" b="1" dirty="0"/>
              <a:t>2:12 </a:t>
            </a:r>
            <a:r>
              <a:rPr lang="en-US" i="1" dirty="0"/>
              <a:t>“For the day of the LORD of hosts shall be upon every one that is proud and lofty, and upon every one that is lifted up; and he shall be brought low.”</a:t>
            </a:r>
            <a:endParaRPr lang="en-US" dirty="0"/>
          </a:p>
          <a:p>
            <a:pPr marL="0" indent="0">
              <a:buNone/>
            </a:pPr>
            <a:endParaRPr lang="en-US" i="1" dirty="0" smtClean="0"/>
          </a:p>
          <a:p>
            <a:pPr marL="0" indent="0">
              <a:buNone/>
            </a:pPr>
            <a:r>
              <a:rPr lang="en-US" b="1" dirty="0" smtClean="0"/>
              <a:t>Joel </a:t>
            </a:r>
            <a:r>
              <a:rPr lang="en-US" b="1" dirty="0"/>
              <a:t>2 On the Day of the LORD </a:t>
            </a:r>
            <a:r>
              <a:rPr lang="en-US" i="1" dirty="0"/>
              <a:t>“everyone who calls on the name of the LORD will be saved.”</a:t>
            </a:r>
            <a:endParaRPr lang="en-US" dirty="0"/>
          </a:p>
          <a:p>
            <a:pPr marL="0" indent="0">
              <a:buNone/>
            </a:pPr>
            <a:endParaRPr lang="en-US" dirty="0" smtClean="0"/>
          </a:p>
          <a:p>
            <a:pPr marL="0" indent="0">
              <a:buNone/>
            </a:pPr>
            <a:r>
              <a:rPr lang="en-US" dirty="0" smtClean="0"/>
              <a:t>As </a:t>
            </a:r>
            <a:r>
              <a:rPr lang="en-US" dirty="0"/>
              <a:t>the OT ends, there is roughly 400 years of silence.  A puppet king, a corrupted Temple, an occupied Promised Land all point symbolically to the fact that God’s exile judgment of his people is still present.  Sin has not been dealt with.  The promise to Abraham and Adam has not been fulfilled.</a:t>
            </a:r>
          </a:p>
        </p:txBody>
      </p:sp>
    </p:spTree>
    <p:extLst>
      <p:ext uri="{BB962C8B-B14F-4D97-AF65-F5344CB8AC3E}">
        <p14:creationId xmlns:p14="http://schemas.microsoft.com/office/powerpoint/2010/main" val="3856670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a:t>
            </a:r>
            <a:r>
              <a:rPr lang="en-US" baseline="30000" dirty="0" smtClean="0"/>
              <a:t>st</a:t>
            </a:r>
            <a:r>
              <a:rPr lang="en-US" dirty="0" smtClean="0"/>
              <a:t> Century Expectation</a:t>
            </a:r>
            <a:endParaRPr lang="en-US" dirty="0"/>
          </a:p>
        </p:txBody>
      </p:sp>
      <p:sp>
        <p:nvSpPr>
          <p:cNvPr id="3" name="Content Placeholder 2"/>
          <p:cNvSpPr>
            <a:spLocks noGrp="1"/>
          </p:cNvSpPr>
          <p:nvPr>
            <p:ph idx="1"/>
          </p:nvPr>
        </p:nvSpPr>
        <p:spPr/>
        <p:txBody>
          <a:bodyPr/>
          <a:lstStyle/>
          <a:p>
            <a:pPr marL="0" indent="0">
              <a:buNone/>
            </a:pPr>
            <a:r>
              <a:rPr lang="en-US" dirty="0"/>
              <a:t>Level 1: Restoration of the nation, king, temple (Pharisees)</a:t>
            </a:r>
          </a:p>
          <a:p>
            <a:pPr marL="0" indent="0">
              <a:buNone/>
            </a:pPr>
            <a:r>
              <a:rPr lang="en-US" dirty="0"/>
              <a:t>Level 2: Things symbolized the restoration of God’s promises to Israel (Disciples)</a:t>
            </a:r>
          </a:p>
          <a:p>
            <a:pPr marL="0" indent="0">
              <a:buNone/>
            </a:pPr>
            <a:r>
              <a:rPr lang="en-US" dirty="0"/>
              <a:t>Level 3: The big problem of sin and death for ALL people (Jesus)</a:t>
            </a:r>
          </a:p>
          <a:p>
            <a:pPr marL="0" indent="0">
              <a:buNone/>
            </a:pPr>
            <a:endParaRPr lang="en-US" dirty="0"/>
          </a:p>
        </p:txBody>
      </p:sp>
    </p:spTree>
    <p:extLst>
      <p:ext uri="{BB962C8B-B14F-4D97-AF65-F5344CB8AC3E}">
        <p14:creationId xmlns:p14="http://schemas.microsoft.com/office/powerpoint/2010/main" val="4248798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Eschatology in the Gospels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Mark 1:1-8</a:t>
            </a:r>
          </a:p>
          <a:p>
            <a:pPr marL="0" indent="0">
              <a:buNone/>
            </a:pPr>
            <a:r>
              <a:rPr lang="en-US" b="1" i="1" baseline="30000" dirty="0"/>
              <a:t>1</a:t>
            </a:r>
            <a:r>
              <a:rPr lang="en-US" i="1" dirty="0"/>
              <a:t>The beginning of the gospel of Jesus Christ, the Son of God</a:t>
            </a:r>
            <a:r>
              <a:rPr lang="en-US" i="1" dirty="0" smtClean="0"/>
              <a:t>.</a:t>
            </a:r>
            <a:r>
              <a:rPr lang="en-US" b="1" i="1" baseline="30000" dirty="0" smtClean="0"/>
              <a:t> </a:t>
            </a:r>
            <a:r>
              <a:rPr lang="en-US" i="1" dirty="0"/>
              <a:t> </a:t>
            </a:r>
            <a:r>
              <a:rPr lang="en-US" b="1" i="1" baseline="30000" dirty="0"/>
              <a:t>2</a:t>
            </a:r>
            <a:r>
              <a:rPr lang="en-US" i="1" dirty="0"/>
              <a:t> As it is written in Isaiah the </a:t>
            </a:r>
            <a:r>
              <a:rPr lang="en-US" i="1" dirty="0" smtClean="0"/>
              <a:t>prophet</a:t>
            </a:r>
            <a:r>
              <a:rPr lang="en-US" i="1" dirty="0"/>
              <a:t>,</a:t>
            </a:r>
            <a:br>
              <a:rPr lang="en-US" i="1" dirty="0"/>
            </a:br>
            <a:r>
              <a:rPr lang="en-US" i="1" dirty="0"/>
              <a:t/>
            </a:r>
            <a:br>
              <a:rPr lang="en-US" i="1" dirty="0"/>
            </a:br>
            <a:r>
              <a:rPr lang="en-US" i="1" dirty="0"/>
              <a:t>    "Behold, I send my messenger before your face,</a:t>
            </a:r>
            <a:br>
              <a:rPr lang="en-US" i="1" dirty="0"/>
            </a:br>
            <a:r>
              <a:rPr lang="en-US" i="1" dirty="0"/>
              <a:t>   who will prepare your way,</a:t>
            </a:r>
            <a:br>
              <a:rPr lang="en-US" i="1" dirty="0"/>
            </a:br>
            <a:r>
              <a:rPr lang="en-US" b="1" i="1" baseline="30000" dirty="0"/>
              <a:t>3</a:t>
            </a:r>
            <a:r>
              <a:rPr lang="en-US" i="1" dirty="0"/>
              <a:t> the voice of one crying in the wilderness:</a:t>
            </a:r>
            <a:br>
              <a:rPr lang="en-US" i="1" dirty="0"/>
            </a:br>
            <a:r>
              <a:rPr lang="en-US" i="1" dirty="0"/>
              <a:t>    '</a:t>
            </a:r>
            <a:r>
              <a:rPr lang="en-US" i="1" dirty="0" smtClean="0"/>
              <a:t>Prepare</a:t>
            </a:r>
            <a:r>
              <a:rPr lang="en-US" i="1" dirty="0"/>
              <a:t> the way of the Lord,</a:t>
            </a:r>
            <a:br>
              <a:rPr lang="en-US" i="1" dirty="0"/>
            </a:br>
            <a:r>
              <a:rPr lang="en-US" i="1" dirty="0"/>
              <a:t>   make his paths straight,'"</a:t>
            </a:r>
            <a:endParaRPr lang="en-US" dirty="0"/>
          </a:p>
          <a:p>
            <a:pPr marL="0" indent="0">
              <a:buNone/>
            </a:pPr>
            <a:r>
              <a:rPr lang="en-US" i="1" dirty="0"/>
              <a:t> </a:t>
            </a:r>
            <a:r>
              <a:rPr lang="en-US" b="1" i="1" baseline="30000" dirty="0"/>
              <a:t>4</a:t>
            </a:r>
            <a:r>
              <a:rPr lang="en-US" i="1" dirty="0"/>
              <a:t> John appeared, baptizing in the wilderness and proclaiming a baptism of repentance for the forgiveness of sins. </a:t>
            </a:r>
            <a:endParaRPr lang="en-US" dirty="0"/>
          </a:p>
          <a:p>
            <a:pPr marL="0" indent="0">
              <a:buNone/>
            </a:pPr>
            <a:endParaRPr lang="en-US" dirty="0"/>
          </a:p>
        </p:txBody>
      </p:sp>
    </p:spTree>
    <p:extLst>
      <p:ext uri="{BB962C8B-B14F-4D97-AF65-F5344CB8AC3E}">
        <p14:creationId xmlns:p14="http://schemas.microsoft.com/office/powerpoint/2010/main" val="2528505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Jesus’ First Sermon</a:t>
            </a:r>
            <a:endParaRPr lang="en-US" dirty="0"/>
          </a:p>
        </p:txBody>
      </p:sp>
      <p:sp>
        <p:nvSpPr>
          <p:cNvPr id="3" name="Content Placeholder 2"/>
          <p:cNvSpPr>
            <a:spLocks noGrp="1"/>
          </p:cNvSpPr>
          <p:nvPr>
            <p:ph idx="1"/>
          </p:nvPr>
        </p:nvSpPr>
        <p:spPr>
          <a:xfrm>
            <a:off x="457200" y="1213806"/>
            <a:ext cx="8229600" cy="5247374"/>
          </a:xfrm>
        </p:spPr>
        <p:txBody>
          <a:bodyPr>
            <a:normAutofit fontScale="47500" lnSpcReduction="20000"/>
          </a:bodyPr>
          <a:lstStyle/>
          <a:p>
            <a:pPr marL="0" indent="0">
              <a:buNone/>
            </a:pPr>
            <a:r>
              <a:rPr lang="en-US" b="1" dirty="0"/>
              <a:t>Isaiah 61</a:t>
            </a:r>
            <a:endParaRPr lang="en-US" dirty="0"/>
          </a:p>
          <a:p>
            <a:pPr marL="0" indent="0">
              <a:buNone/>
            </a:pPr>
            <a:r>
              <a:rPr lang="en-US" sz="4200" i="1" dirty="0"/>
              <a:t> </a:t>
            </a:r>
            <a:r>
              <a:rPr lang="en-US" sz="4200" b="1" i="1" baseline="30000" dirty="0"/>
              <a:t>1</a:t>
            </a:r>
            <a:r>
              <a:rPr lang="en-US" sz="4200" i="1" dirty="0"/>
              <a:t> The Spirit of the Lord GOD is upon me,</a:t>
            </a:r>
            <a:br>
              <a:rPr lang="en-US" sz="4200" i="1" dirty="0"/>
            </a:br>
            <a:r>
              <a:rPr lang="en-US" sz="4200" i="1" dirty="0"/>
              <a:t>   because the LORD has anointed me</a:t>
            </a:r>
            <a:br>
              <a:rPr lang="en-US" sz="4200" i="1" dirty="0"/>
            </a:br>
            <a:r>
              <a:rPr lang="en-US" sz="4200" i="1" dirty="0"/>
              <a:t>to bring </a:t>
            </a:r>
            <a:r>
              <a:rPr lang="en-US" sz="4200" i="1" u="sng" dirty="0"/>
              <a:t>good news</a:t>
            </a:r>
            <a:r>
              <a:rPr lang="en-US" sz="4200" i="1" dirty="0"/>
              <a:t> to the poor;</a:t>
            </a:r>
            <a:r>
              <a:rPr lang="en-US" sz="4200" b="1" i="1" baseline="30000" dirty="0"/>
              <a:t>[</a:t>
            </a:r>
            <a:r>
              <a:rPr lang="en-US" sz="4200" b="1" i="1" u="sng" baseline="30000" dirty="0">
                <a:hlinkClick r:id="rId2" tooltip="See footnote a"/>
              </a:rPr>
              <a:t>a</a:t>
            </a:r>
            <a:r>
              <a:rPr lang="en-US" sz="4200" b="1" i="1" baseline="30000" dirty="0"/>
              <a:t>]</a:t>
            </a:r>
            <a:r>
              <a:rPr lang="en-US" sz="4200" i="1" dirty="0"/>
              <a:t/>
            </a:r>
            <a:br>
              <a:rPr lang="en-US" sz="4200" i="1" dirty="0"/>
            </a:br>
            <a:r>
              <a:rPr lang="en-US" sz="4200" i="1" dirty="0"/>
              <a:t>   he has sent me to bind up the brokenhearted,</a:t>
            </a:r>
            <a:br>
              <a:rPr lang="en-US" sz="4200" i="1" dirty="0"/>
            </a:br>
            <a:r>
              <a:rPr lang="en-US" sz="4200" i="1" dirty="0"/>
              <a:t>to proclaim liberty to the captives,</a:t>
            </a:r>
            <a:br>
              <a:rPr lang="en-US" sz="4200" i="1" dirty="0"/>
            </a:br>
            <a:r>
              <a:rPr lang="en-US" sz="4200" i="1" dirty="0"/>
              <a:t>   and the opening of the prison to those who are bound;</a:t>
            </a:r>
            <a:r>
              <a:rPr lang="en-US" sz="4200" b="1" i="1" baseline="30000" dirty="0"/>
              <a:t>[</a:t>
            </a:r>
            <a:r>
              <a:rPr lang="en-US" sz="4200" b="1" i="1" u="sng" baseline="30000" dirty="0">
                <a:hlinkClick r:id="rId3" tooltip="See footnote b"/>
              </a:rPr>
              <a:t>b</a:t>
            </a:r>
            <a:r>
              <a:rPr lang="en-US" sz="4200" b="1" i="1" baseline="30000" dirty="0"/>
              <a:t>]</a:t>
            </a:r>
            <a:r>
              <a:rPr lang="en-US" sz="4200" i="1" dirty="0"/>
              <a:t/>
            </a:r>
            <a:br>
              <a:rPr lang="en-US" sz="4200" i="1" dirty="0"/>
            </a:br>
            <a:r>
              <a:rPr lang="en-US" sz="4200" b="1" i="1" baseline="30000" dirty="0"/>
              <a:t>2</a:t>
            </a:r>
            <a:r>
              <a:rPr lang="en-US" sz="4200" i="1" dirty="0"/>
              <a:t> to proclaim the year of the LORD’s favor,</a:t>
            </a:r>
            <a:br>
              <a:rPr lang="en-US" sz="4200" i="1" dirty="0"/>
            </a:br>
            <a:r>
              <a:rPr lang="en-US" sz="4200" i="1" dirty="0"/>
              <a:t>    and the day of vengeance of our God;</a:t>
            </a:r>
            <a:br>
              <a:rPr lang="en-US" sz="4200" i="1" dirty="0"/>
            </a:br>
            <a:r>
              <a:rPr lang="en-US" sz="4200" i="1" dirty="0"/>
              <a:t>   to comfort all who mourn;</a:t>
            </a:r>
            <a:br>
              <a:rPr lang="en-US" sz="4200" i="1" dirty="0"/>
            </a:br>
            <a:r>
              <a:rPr lang="en-US" sz="4200" b="1" i="1" baseline="30000" dirty="0"/>
              <a:t>3</a:t>
            </a:r>
            <a:r>
              <a:rPr lang="en-US" sz="4200" i="1" dirty="0"/>
              <a:t>to grant to those who mourn in Zion—</a:t>
            </a:r>
            <a:br>
              <a:rPr lang="en-US" sz="4200" i="1" dirty="0"/>
            </a:br>
            <a:r>
              <a:rPr lang="en-US" sz="4200" i="1" dirty="0"/>
              <a:t>    to give them a beautiful headdress instead of ashes,</a:t>
            </a:r>
            <a:br>
              <a:rPr lang="en-US" sz="4200" i="1" dirty="0"/>
            </a:br>
            <a:r>
              <a:rPr lang="en-US" sz="4200" i="1" dirty="0"/>
              <a:t>the oil of gladness instead of mourning,</a:t>
            </a:r>
            <a:br>
              <a:rPr lang="en-US" sz="4200" i="1" dirty="0"/>
            </a:br>
            <a:r>
              <a:rPr lang="en-US" sz="4200" i="1" dirty="0"/>
              <a:t>   the garment of praise instead of a faint spirit;</a:t>
            </a:r>
            <a:br>
              <a:rPr lang="en-US" sz="4200" i="1" dirty="0"/>
            </a:br>
            <a:r>
              <a:rPr lang="en-US" sz="4200" i="1" dirty="0"/>
              <a:t>that they may be called oaks of righteousness,</a:t>
            </a:r>
            <a:br>
              <a:rPr lang="en-US" sz="4200" i="1" dirty="0"/>
            </a:br>
            <a:r>
              <a:rPr lang="en-US" sz="4200" i="1" dirty="0"/>
              <a:t>   the planting of the LORD, that he may be glorified.</a:t>
            </a:r>
            <a:r>
              <a:rPr lang="en-US" sz="4200" b="1" i="1" baseline="30000" dirty="0"/>
              <a:t>[</a:t>
            </a:r>
            <a:r>
              <a:rPr lang="en-US" sz="4200" b="1" i="1" u="sng" baseline="30000" dirty="0">
                <a:hlinkClick r:id="rId4" tooltip="See footnote c"/>
              </a:rPr>
              <a:t>c</a:t>
            </a:r>
            <a:r>
              <a:rPr lang="en-US" sz="4200" b="1" i="1" baseline="30000" dirty="0"/>
              <a:t>]</a:t>
            </a:r>
            <a:r>
              <a:rPr lang="en-US" sz="4200" i="1" dirty="0"/>
              <a:t/>
            </a:r>
            <a:br>
              <a:rPr lang="en-US" sz="4200" i="1" dirty="0"/>
            </a:br>
            <a:r>
              <a:rPr lang="en-US" sz="4200" b="1" i="1" baseline="30000" dirty="0"/>
              <a:t>4</a:t>
            </a:r>
            <a:r>
              <a:rPr lang="en-US" sz="4200" i="1" dirty="0"/>
              <a:t> They shall build up the ancient ruins;</a:t>
            </a:r>
            <a:br>
              <a:rPr lang="en-US" sz="4200" i="1" dirty="0"/>
            </a:br>
            <a:r>
              <a:rPr lang="en-US" sz="4200" i="1" dirty="0"/>
              <a:t>   they shall raise up the former devastations;</a:t>
            </a:r>
            <a:br>
              <a:rPr lang="en-US" sz="4200" i="1" dirty="0"/>
            </a:br>
            <a:r>
              <a:rPr lang="en-US" sz="4200" i="1" dirty="0"/>
              <a:t>they shall repair the ruined cities,</a:t>
            </a:r>
            <a:br>
              <a:rPr lang="en-US" sz="4200" i="1" dirty="0"/>
            </a:br>
            <a:r>
              <a:rPr lang="en-US" sz="4200" i="1" dirty="0"/>
              <a:t>   the devastations of many generations.</a:t>
            </a:r>
            <a:endParaRPr lang="en-US" sz="4200" dirty="0"/>
          </a:p>
          <a:p>
            <a:pPr marL="0" indent="0">
              <a:buNone/>
            </a:pPr>
            <a:endParaRPr lang="en-US" dirty="0"/>
          </a:p>
        </p:txBody>
      </p:sp>
    </p:spTree>
    <p:extLst>
      <p:ext uri="{BB962C8B-B14F-4D97-AF65-F5344CB8AC3E}">
        <p14:creationId xmlns:p14="http://schemas.microsoft.com/office/powerpoint/2010/main" val="3043331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Jesus’ first sermon</a:t>
            </a:r>
            <a:endParaRPr lang="en-US" dirty="0"/>
          </a:p>
        </p:txBody>
      </p:sp>
      <p:sp>
        <p:nvSpPr>
          <p:cNvPr id="3" name="Content Placeholder 2"/>
          <p:cNvSpPr>
            <a:spLocks noGrp="1"/>
          </p:cNvSpPr>
          <p:nvPr>
            <p:ph idx="1"/>
          </p:nvPr>
        </p:nvSpPr>
        <p:spPr>
          <a:xfrm>
            <a:off x="457200" y="1101762"/>
            <a:ext cx="8432346" cy="5756238"/>
          </a:xfrm>
        </p:spPr>
        <p:txBody>
          <a:bodyPr>
            <a:normAutofit fontScale="70000" lnSpcReduction="20000"/>
          </a:bodyPr>
          <a:lstStyle/>
          <a:p>
            <a:pPr marL="0" indent="0">
              <a:buNone/>
            </a:pPr>
            <a:r>
              <a:rPr lang="en-US" b="1" dirty="0"/>
              <a:t>Luke 4</a:t>
            </a:r>
            <a:endParaRPr lang="en-US" dirty="0"/>
          </a:p>
          <a:p>
            <a:pPr marL="0" indent="0">
              <a:buNone/>
            </a:pPr>
            <a:r>
              <a:rPr lang="en-US" b="1" i="1" baseline="30000" dirty="0"/>
              <a:t>16</a:t>
            </a:r>
            <a:r>
              <a:rPr lang="en-US" i="1" dirty="0"/>
              <a:t> And he came to Nazareth, where he had been brought up. And as was his custom, he went to the synagogue on the Sabbath day, and he stood up to read. </a:t>
            </a:r>
            <a:r>
              <a:rPr lang="en-US" b="1" i="1" baseline="30000" dirty="0"/>
              <a:t>17</a:t>
            </a:r>
            <a:r>
              <a:rPr lang="en-US" i="1" dirty="0"/>
              <a:t>And the scroll of the prophet Isaiah was given to him. He unrolled the scroll and found the place where it was written,</a:t>
            </a:r>
            <a:br>
              <a:rPr lang="en-US" i="1" dirty="0"/>
            </a:br>
            <a:r>
              <a:rPr lang="en-US" i="1" dirty="0"/>
              <a:t> </a:t>
            </a:r>
            <a:r>
              <a:rPr lang="en-US" b="1" i="1" baseline="30000" dirty="0"/>
              <a:t>18</a:t>
            </a:r>
            <a:r>
              <a:rPr lang="en-US" i="1" dirty="0"/>
              <a:t> "The Spirit of the Lord is upon me,</a:t>
            </a:r>
            <a:br>
              <a:rPr lang="en-US" i="1" dirty="0"/>
            </a:br>
            <a:r>
              <a:rPr lang="en-US" i="1" dirty="0"/>
              <a:t>   because he has anointed me</a:t>
            </a:r>
            <a:br>
              <a:rPr lang="en-US" i="1" dirty="0"/>
            </a:br>
            <a:r>
              <a:rPr lang="en-US" i="1" dirty="0"/>
              <a:t>   to proclaim good news to the poor.</a:t>
            </a:r>
            <a:br>
              <a:rPr lang="en-US" i="1" dirty="0"/>
            </a:br>
            <a:r>
              <a:rPr lang="en-US" i="1" dirty="0"/>
              <a:t>He has sent me to proclaim liberty to the captives</a:t>
            </a:r>
            <a:br>
              <a:rPr lang="en-US" i="1" dirty="0"/>
            </a:br>
            <a:r>
              <a:rPr lang="en-US" i="1" dirty="0"/>
              <a:t>   and recovering of sight to the blind,</a:t>
            </a:r>
            <a:br>
              <a:rPr lang="en-US" i="1" dirty="0"/>
            </a:br>
            <a:r>
              <a:rPr lang="en-US" i="1" dirty="0"/>
              <a:t>    to set at liberty those who are oppressed,</a:t>
            </a:r>
            <a:br>
              <a:rPr lang="en-US" i="1" dirty="0"/>
            </a:br>
            <a:r>
              <a:rPr lang="en-US" b="1" i="1" baseline="30000" dirty="0"/>
              <a:t>19</a:t>
            </a:r>
            <a:r>
              <a:rPr lang="en-US" i="1" dirty="0"/>
              <a:t> to proclaim the year of the Lord’s favor."</a:t>
            </a:r>
            <a:endParaRPr lang="en-US" dirty="0"/>
          </a:p>
          <a:p>
            <a:pPr marL="0" indent="0">
              <a:buNone/>
            </a:pPr>
            <a:r>
              <a:rPr lang="en-US" i="1" dirty="0"/>
              <a:t> </a:t>
            </a:r>
            <a:r>
              <a:rPr lang="en-US" b="1" i="1" baseline="30000" dirty="0"/>
              <a:t>20</a:t>
            </a:r>
            <a:r>
              <a:rPr lang="en-US" i="1" dirty="0"/>
              <a:t>And he rolled up the scroll and gave it back to the attendant and sat down. And the eyes of all in the synagogue were fixed on him. </a:t>
            </a:r>
            <a:r>
              <a:rPr lang="en-US" b="1" i="1" baseline="30000" dirty="0"/>
              <a:t>21</a:t>
            </a:r>
            <a:r>
              <a:rPr lang="en-US" i="1" dirty="0"/>
              <a:t>And he began to say to them, "Today this Scripture has been fulfilled in your hearing."… </a:t>
            </a:r>
            <a:r>
              <a:rPr lang="en-US" b="1" i="1" baseline="30000" dirty="0"/>
              <a:t>29</a:t>
            </a:r>
            <a:r>
              <a:rPr lang="en-US" i="1" dirty="0"/>
              <a:t>And they rose up and drove him out of the town and brought him to the brow of the hill on which their town was built, so that they could throw him down the cliff. </a:t>
            </a:r>
            <a:r>
              <a:rPr lang="en-US" b="1" i="1" baseline="30000" dirty="0"/>
              <a:t>30</a:t>
            </a:r>
            <a:r>
              <a:rPr lang="en-US" i="1" dirty="0"/>
              <a:t>But passing through their midst, he went away.</a:t>
            </a:r>
            <a:endParaRPr lang="en-US" dirty="0"/>
          </a:p>
          <a:p>
            <a:pPr marL="0" indent="0">
              <a:buNone/>
            </a:pPr>
            <a:endParaRPr lang="en-US" dirty="0"/>
          </a:p>
        </p:txBody>
      </p:sp>
    </p:spTree>
    <p:extLst>
      <p:ext uri="{BB962C8B-B14F-4D97-AF65-F5344CB8AC3E}">
        <p14:creationId xmlns:p14="http://schemas.microsoft.com/office/powerpoint/2010/main" val="1011160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Hope fulfilled frames Jesus’ ministry</a:t>
            </a:r>
            <a:endParaRPr lang="en-US" dirty="0"/>
          </a:p>
        </p:txBody>
      </p:sp>
      <p:sp>
        <p:nvSpPr>
          <p:cNvPr id="3" name="Content Placeholder 2"/>
          <p:cNvSpPr>
            <a:spLocks noGrp="1"/>
          </p:cNvSpPr>
          <p:nvPr>
            <p:ph idx="1"/>
          </p:nvPr>
        </p:nvSpPr>
        <p:spPr/>
        <p:txBody>
          <a:bodyPr/>
          <a:lstStyle/>
          <a:p>
            <a:pPr marL="0" indent="0">
              <a:buNone/>
            </a:pPr>
            <a:r>
              <a:rPr lang="en-US" b="1" dirty="0"/>
              <a:t>Mark 1:15</a:t>
            </a:r>
            <a:endParaRPr lang="en-US" dirty="0"/>
          </a:p>
          <a:p>
            <a:pPr marL="0" indent="0">
              <a:buNone/>
            </a:pPr>
            <a:r>
              <a:rPr lang="en-US" b="1" i="1" baseline="30000" dirty="0"/>
              <a:t>14</a:t>
            </a:r>
            <a:r>
              <a:rPr lang="en-US" i="1" dirty="0"/>
              <a:t> Now after John was arrested, Jesus came into Galilee, proclaiming the gospel of God,</a:t>
            </a:r>
            <a:r>
              <a:rPr lang="en-US" b="1" i="1" baseline="30000" dirty="0"/>
              <a:t>15</a:t>
            </a:r>
            <a:r>
              <a:rPr lang="en-US" i="1" dirty="0"/>
              <a:t>and saying, "The time is fulfilled, and the kingdom of God is at hand; repent and believe in the gospel."</a:t>
            </a:r>
            <a:endParaRPr lang="en-US" dirty="0"/>
          </a:p>
          <a:p>
            <a:endParaRPr lang="en-US" dirty="0"/>
          </a:p>
        </p:txBody>
      </p:sp>
    </p:spTree>
    <p:extLst>
      <p:ext uri="{BB962C8B-B14F-4D97-AF65-F5344CB8AC3E}">
        <p14:creationId xmlns:p14="http://schemas.microsoft.com/office/powerpoint/2010/main" val="4222293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Reaction of Demons, Miracles, and Healings</a:t>
            </a:r>
            <a:endParaRPr lang="en-US" dirty="0"/>
          </a:p>
        </p:txBody>
      </p:sp>
      <p:sp>
        <p:nvSpPr>
          <p:cNvPr id="3" name="Content Placeholder 2"/>
          <p:cNvSpPr>
            <a:spLocks noGrp="1"/>
          </p:cNvSpPr>
          <p:nvPr>
            <p:ph idx="1"/>
          </p:nvPr>
        </p:nvSpPr>
        <p:spPr/>
        <p:txBody>
          <a:bodyPr/>
          <a:lstStyle/>
          <a:p>
            <a:pPr marL="0" indent="0">
              <a:buNone/>
            </a:pPr>
            <a:r>
              <a:rPr lang="en-US" b="1" dirty="0"/>
              <a:t>Matt 8, Mark 5, Luke 8</a:t>
            </a:r>
            <a:endParaRPr lang="en-US" dirty="0"/>
          </a:p>
          <a:p>
            <a:pPr marL="0" indent="0">
              <a:buNone/>
            </a:pPr>
            <a:r>
              <a:rPr lang="en-US" b="1" dirty="0"/>
              <a:t>John 20:30-31</a:t>
            </a:r>
            <a:r>
              <a:rPr lang="en-US" dirty="0"/>
              <a:t> “</a:t>
            </a:r>
            <a:r>
              <a:rPr lang="en-US" i="1" dirty="0"/>
              <a:t>Now Jesus did many other signs in the presences of the disciples which are not written in this book; but these are written so that you may believe that Jesus is the Christ, the Son of God, and that by believing you may have life in his name.”</a:t>
            </a:r>
            <a:r>
              <a:rPr lang="en-US" dirty="0"/>
              <a:t> </a:t>
            </a:r>
          </a:p>
          <a:p>
            <a:pPr marL="0" indent="0">
              <a:buNone/>
            </a:pPr>
            <a:endParaRPr lang="en-US" dirty="0"/>
          </a:p>
        </p:txBody>
      </p:sp>
    </p:spTree>
    <p:extLst>
      <p:ext uri="{BB962C8B-B14F-4D97-AF65-F5344CB8AC3E}">
        <p14:creationId xmlns:p14="http://schemas.microsoft.com/office/powerpoint/2010/main" val="3317388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 POV &amp; NT Realization</a:t>
            </a:r>
            <a:endParaRPr lang="en-US" dirty="0"/>
          </a:p>
        </p:txBody>
      </p:sp>
      <p:sp>
        <p:nvSpPr>
          <p:cNvPr id="3" name="Content Placeholder 2"/>
          <p:cNvSpPr>
            <a:spLocks noGrp="1"/>
          </p:cNvSpPr>
          <p:nvPr>
            <p:ph idx="1"/>
          </p:nvPr>
        </p:nvSpPr>
        <p:spPr/>
        <p:txBody>
          <a:bodyPr/>
          <a:lstStyle/>
          <a:p>
            <a:endParaRPr lang="en-US" dirty="0"/>
          </a:p>
          <a:p>
            <a:pPr marL="0" indent="0">
              <a:buNone/>
            </a:pPr>
            <a:endParaRPr lang="en-US" dirty="0"/>
          </a:p>
        </p:txBody>
      </p:sp>
      <p:graphicFrame>
        <p:nvGraphicFramePr>
          <p:cNvPr id="5" name="Diagram 4"/>
          <p:cNvGraphicFramePr/>
          <p:nvPr>
            <p:extLst>
              <p:ext uri="{D42A27DB-BD31-4B8C-83A1-F6EECF244321}">
                <p14:modId xmlns:p14="http://schemas.microsoft.com/office/powerpoint/2010/main" val="1332159000"/>
              </p:ext>
            </p:extLst>
          </p:nvPr>
        </p:nvGraphicFramePr>
        <p:xfrm>
          <a:off x="1047791" y="1896851"/>
          <a:ext cx="3019781" cy="22625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p:cNvGraphicFramePr/>
          <p:nvPr>
            <p:extLst>
              <p:ext uri="{D42A27DB-BD31-4B8C-83A1-F6EECF244321}">
                <p14:modId xmlns:p14="http://schemas.microsoft.com/office/powerpoint/2010/main" val="1803402973"/>
              </p:ext>
            </p:extLst>
          </p:nvPr>
        </p:nvGraphicFramePr>
        <p:xfrm>
          <a:off x="4855364" y="2266576"/>
          <a:ext cx="3501600" cy="214649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55550600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 4:26-34</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25740093"/>
              </p:ext>
            </p:extLst>
          </p:nvPr>
        </p:nvGraphicFramePr>
        <p:xfrm>
          <a:off x="457200" y="1417638"/>
          <a:ext cx="8229600" cy="4876799"/>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ctr"/>
                      <a:r>
                        <a:rPr lang="en-US" sz="2200" dirty="0" smtClean="0"/>
                        <a:t>Already</a:t>
                      </a:r>
                      <a:endParaRPr lang="en-US" sz="2200" dirty="0"/>
                    </a:p>
                  </a:txBody>
                  <a:tcPr/>
                </a:tc>
                <a:tc>
                  <a:txBody>
                    <a:bodyPr/>
                    <a:lstStyle/>
                    <a:p>
                      <a:pPr algn="ctr"/>
                      <a:r>
                        <a:rPr lang="en-US" sz="2200" dirty="0" smtClean="0"/>
                        <a:t>Not Yet</a:t>
                      </a:r>
                      <a:endParaRPr lang="en-US" sz="2200" dirty="0"/>
                    </a:p>
                  </a:txBody>
                  <a:tcPr/>
                </a:tc>
              </a:tr>
              <a:tr h="370840">
                <a:tc>
                  <a:txBody>
                    <a:bodyPr/>
                    <a:lstStyle/>
                    <a:p>
                      <a:pPr marL="285750" lvl="0" indent="-285750">
                        <a:buFont typeface="Arial"/>
                        <a:buChar char="•"/>
                      </a:pPr>
                      <a:r>
                        <a:rPr lang="en-US" sz="2200" kern="1200" dirty="0" smtClean="0">
                          <a:solidFill>
                            <a:schemeClr val="dk1"/>
                          </a:solidFill>
                          <a:effectLst/>
                          <a:latin typeface="+mn-lt"/>
                          <a:ea typeface="+mn-ea"/>
                          <a:cs typeface="+mn-cs"/>
                        </a:rPr>
                        <a:t>Jesus fulfilled the role of King and continues to reign</a:t>
                      </a:r>
                    </a:p>
                    <a:p>
                      <a:pPr marL="285750" lvl="0" indent="-285750">
                        <a:buFont typeface="Arial"/>
                        <a:buChar char="•"/>
                      </a:pPr>
                      <a:r>
                        <a:rPr lang="en-US" sz="2200" kern="1200" dirty="0" smtClean="0">
                          <a:solidFill>
                            <a:schemeClr val="dk1"/>
                          </a:solidFill>
                          <a:effectLst/>
                          <a:latin typeface="+mn-lt"/>
                          <a:ea typeface="+mn-ea"/>
                          <a:cs typeface="+mn-cs"/>
                        </a:rPr>
                        <a:t>All nations come into his kingdom</a:t>
                      </a:r>
                    </a:p>
                    <a:p>
                      <a:pPr marL="285750" lvl="0" indent="-285750">
                        <a:buFont typeface="Arial"/>
                        <a:buChar char="•"/>
                      </a:pPr>
                      <a:r>
                        <a:rPr lang="en-US" sz="2200" kern="1200" dirty="0" smtClean="0">
                          <a:solidFill>
                            <a:schemeClr val="dk1"/>
                          </a:solidFill>
                          <a:effectLst/>
                          <a:latin typeface="+mn-lt"/>
                          <a:ea typeface="+mn-ea"/>
                          <a:cs typeface="+mn-cs"/>
                        </a:rPr>
                        <a:t>Jesus as the Suffering Servant died for sins</a:t>
                      </a:r>
                    </a:p>
                    <a:p>
                      <a:pPr marL="285750" lvl="0" indent="-285750">
                        <a:buFont typeface="Arial"/>
                        <a:buChar char="•"/>
                      </a:pPr>
                      <a:r>
                        <a:rPr lang="en-US" sz="2200" kern="1200" dirty="0" smtClean="0">
                          <a:solidFill>
                            <a:schemeClr val="dk1"/>
                          </a:solidFill>
                          <a:effectLst/>
                          <a:latin typeface="+mn-lt"/>
                          <a:ea typeface="+mn-ea"/>
                          <a:cs typeface="+mn-cs"/>
                        </a:rPr>
                        <a:t>Spiritual new life, new creation already at work in the lives of believers</a:t>
                      </a:r>
                    </a:p>
                    <a:p>
                      <a:pPr marL="285750" lvl="0" indent="-285750">
                        <a:buFont typeface="Arial"/>
                        <a:buChar char="•"/>
                      </a:pPr>
                      <a:r>
                        <a:rPr lang="en-US" sz="2200" kern="1200" dirty="0" smtClean="0">
                          <a:solidFill>
                            <a:schemeClr val="dk1"/>
                          </a:solidFill>
                          <a:effectLst/>
                          <a:latin typeface="+mn-lt"/>
                          <a:ea typeface="+mn-ea"/>
                          <a:cs typeface="+mn-cs"/>
                        </a:rPr>
                        <a:t>Spirit’s presence: God with us</a:t>
                      </a:r>
                    </a:p>
                    <a:p>
                      <a:pPr marL="285750" lvl="0" indent="-285750">
                        <a:buFont typeface="Arial"/>
                        <a:buChar char="•"/>
                      </a:pPr>
                      <a:r>
                        <a:rPr lang="en-US" sz="2200" kern="1200" dirty="0" smtClean="0">
                          <a:solidFill>
                            <a:schemeClr val="dk1"/>
                          </a:solidFill>
                          <a:effectLst/>
                          <a:latin typeface="+mn-lt"/>
                          <a:ea typeface="+mn-ea"/>
                          <a:cs typeface="+mn-cs"/>
                        </a:rPr>
                        <a:t>Freedom from the bondage of sin</a:t>
                      </a:r>
                      <a:endParaRPr lang="en-US" sz="2200" kern="1200" dirty="0">
                        <a:solidFill>
                          <a:schemeClr val="dk1"/>
                        </a:solidFill>
                        <a:effectLst/>
                        <a:latin typeface="+mn-lt"/>
                        <a:ea typeface="+mn-ea"/>
                        <a:cs typeface="+mn-cs"/>
                      </a:endParaRPr>
                    </a:p>
                  </a:txBody>
                  <a:tcPr/>
                </a:tc>
                <a:tc>
                  <a:txBody>
                    <a:bodyPr/>
                    <a:lstStyle/>
                    <a:p>
                      <a:pPr marL="285750" lvl="0" indent="-285750">
                        <a:buFont typeface="Arial"/>
                        <a:buChar char="•"/>
                      </a:pPr>
                      <a:r>
                        <a:rPr lang="en-US" sz="2200" kern="1200" dirty="0" smtClean="0">
                          <a:solidFill>
                            <a:schemeClr val="dk1"/>
                          </a:solidFill>
                          <a:effectLst/>
                          <a:latin typeface="+mn-lt"/>
                          <a:ea typeface="+mn-ea"/>
                          <a:cs typeface="+mn-cs"/>
                        </a:rPr>
                        <a:t>Enemies of God were not immediately destroyed</a:t>
                      </a:r>
                    </a:p>
                    <a:p>
                      <a:pPr marL="285750" lvl="0" indent="-285750">
                        <a:buFont typeface="Arial"/>
                        <a:buChar char="•"/>
                      </a:pPr>
                      <a:r>
                        <a:rPr lang="en-US" sz="2200" kern="1200" dirty="0" smtClean="0">
                          <a:solidFill>
                            <a:schemeClr val="dk1"/>
                          </a:solidFill>
                          <a:effectLst/>
                          <a:latin typeface="+mn-lt"/>
                          <a:ea typeface="+mn-ea"/>
                          <a:cs typeface="+mn-cs"/>
                        </a:rPr>
                        <a:t>Kingdom came small and weak in the world’s eyes</a:t>
                      </a:r>
                    </a:p>
                    <a:p>
                      <a:pPr marL="285750" lvl="0" indent="-285750">
                        <a:buFont typeface="Arial"/>
                        <a:buChar char="•"/>
                      </a:pPr>
                      <a:r>
                        <a:rPr lang="en-US" sz="2200" kern="1200" dirty="0" smtClean="0">
                          <a:solidFill>
                            <a:schemeClr val="dk1"/>
                          </a:solidFill>
                          <a:effectLst/>
                          <a:latin typeface="+mn-lt"/>
                          <a:ea typeface="+mn-ea"/>
                          <a:cs typeface="+mn-cs"/>
                        </a:rPr>
                        <a:t>Final judgment was still to come</a:t>
                      </a:r>
                    </a:p>
                    <a:p>
                      <a:pPr marL="285750" lvl="0" indent="-285750">
                        <a:buFont typeface="Arial"/>
                        <a:buChar char="•"/>
                      </a:pPr>
                      <a:r>
                        <a:rPr lang="en-US" sz="2200" kern="1200" dirty="0" smtClean="0">
                          <a:solidFill>
                            <a:schemeClr val="dk1"/>
                          </a:solidFill>
                          <a:effectLst/>
                          <a:latin typeface="+mn-lt"/>
                          <a:ea typeface="+mn-ea"/>
                          <a:cs typeface="+mn-cs"/>
                        </a:rPr>
                        <a:t>Resurrection and new creation still to come</a:t>
                      </a:r>
                    </a:p>
                    <a:p>
                      <a:pPr marL="285750" lvl="0" indent="-285750">
                        <a:buFont typeface="Arial"/>
                        <a:buChar char="•"/>
                      </a:pPr>
                      <a:r>
                        <a:rPr lang="en-US" sz="2200" kern="1200" dirty="0" smtClean="0">
                          <a:solidFill>
                            <a:schemeClr val="dk1"/>
                          </a:solidFill>
                          <a:effectLst/>
                          <a:latin typeface="+mn-lt"/>
                          <a:ea typeface="+mn-ea"/>
                          <a:cs typeface="+mn-cs"/>
                        </a:rPr>
                        <a:t>Heaven and Earth becoming one still to come</a:t>
                      </a:r>
                    </a:p>
                    <a:p>
                      <a:pPr marL="285750" lvl="0" indent="-285750">
                        <a:buFont typeface="Arial"/>
                        <a:buChar char="•"/>
                      </a:pPr>
                      <a:r>
                        <a:rPr lang="en-US" sz="2200" kern="1200" dirty="0" smtClean="0">
                          <a:solidFill>
                            <a:schemeClr val="dk1"/>
                          </a:solidFill>
                          <a:effectLst/>
                          <a:latin typeface="+mn-lt"/>
                          <a:ea typeface="+mn-ea"/>
                          <a:cs typeface="+mn-cs"/>
                        </a:rPr>
                        <a:t>Freedom from the presence of sin</a:t>
                      </a:r>
                    </a:p>
                    <a:p>
                      <a:endParaRPr lang="en-US" sz="2200" dirty="0"/>
                    </a:p>
                  </a:txBody>
                  <a:tcPr/>
                </a:tc>
              </a:tr>
            </a:tbl>
          </a:graphicData>
        </a:graphic>
      </p:graphicFrame>
    </p:spTree>
    <p:extLst>
      <p:ext uri="{BB962C8B-B14F-4D97-AF65-F5344CB8AC3E}">
        <p14:creationId xmlns:p14="http://schemas.microsoft.com/office/powerpoint/2010/main" val="175873077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Parables</a:t>
            </a:r>
            <a:endParaRPr lang="en-US" dirty="0"/>
          </a:p>
        </p:txBody>
      </p:sp>
      <p:sp>
        <p:nvSpPr>
          <p:cNvPr id="3" name="Content Placeholder 2"/>
          <p:cNvSpPr>
            <a:spLocks noGrp="1"/>
          </p:cNvSpPr>
          <p:nvPr>
            <p:ph idx="1"/>
          </p:nvPr>
        </p:nvSpPr>
        <p:spPr/>
        <p:txBody>
          <a:bodyPr/>
          <a:lstStyle/>
          <a:p>
            <a:r>
              <a:rPr lang="en-US" dirty="0"/>
              <a:t>Many parables begin: “The kingdom of God is like…”</a:t>
            </a:r>
          </a:p>
          <a:p>
            <a:pPr marL="0" indent="0">
              <a:buNone/>
            </a:pPr>
            <a:endParaRPr lang="en-US" dirty="0"/>
          </a:p>
          <a:p>
            <a:r>
              <a:rPr lang="en-US" dirty="0"/>
              <a:t>We will not understand the parables without understanding the kingdom of God.</a:t>
            </a:r>
          </a:p>
        </p:txBody>
      </p:sp>
    </p:spTree>
    <p:extLst>
      <p:ext uri="{BB962C8B-B14F-4D97-AF65-F5344CB8AC3E}">
        <p14:creationId xmlns:p14="http://schemas.microsoft.com/office/powerpoint/2010/main" val="1750501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778703" cy="565689"/>
          </a:xfrm>
        </p:spPr>
        <p:txBody>
          <a:bodyPr>
            <a:normAutofit fontScale="90000"/>
          </a:bodyPr>
          <a:lstStyle/>
          <a:p>
            <a:r>
              <a:rPr lang="en-US" dirty="0" smtClean="0"/>
              <a:t>Purpose of the Parables: Isaiah 6</a:t>
            </a:r>
            <a:endParaRPr lang="en-US" dirty="0"/>
          </a:p>
        </p:txBody>
      </p:sp>
      <p:sp>
        <p:nvSpPr>
          <p:cNvPr id="3" name="Content Placeholder 2"/>
          <p:cNvSpPr>
            <a:spLocks noGrp="1"/>
          </p:cNvSpPr>
          <p:nvPr>
            <p:ph idx="1"/>
          </p:nvPr>
        </p:nvSpPr>
        <p:spPr>
          <a:xfrm>
            <a:off x="457200" y="840327"/>
            <a:ext cx="8686800" cy="6017673"/>
          </a:xfrm>
        </p:spPr>
        <p:txBody>
          <a:bodyPr>
            <a:normAutofit fontScale="62500" lnSpcReduction="20000"/>
          </a:bodyPr>
          <a:lstStyle/>
          <a:p>
            <a:pPr marL="0" indent="0">
              <a:buNone/>
            </a:pPr>
            <a:r>
              <a:rPr lang="en-US" dirty="0"/>
              <a:t>A. Matthew 13:10-17 Disciples ask Jesus: “Why speak in parables?”</a:t>
            </a:r>
          </a:p>
          <a:p>
            <a:pPr marL="0" indent="0">
              <a:buNone/>
            </a:pPr>
            <a:r>
              <a:rPr lang="en-US" i="1" dirty="0"/>
              <a:t>	[11] And he answered them, “To you it has been given to know the secrets of the kingdom of heaven, but to them it has not been given. [12] For to the one who has, more will be given, and he will have an abundance, but from the one who has not, even what he has will be taken away. [13] This is why I speak to them in parables, because seeing they do not see, and hearing they do not hear, nor do they understand. [14] Indeed, in their case the prophecy of Isaiah is fulfilled that says:</a:t>
            </a:r>
            <a:endParaRPr lang="en-US" dirty="0"/>
          </a:p>
          <a:p>
            <a:pPr marL="0" indent="0">
              <a:buNone/>
            </a:pPr>
            <a:r>
              <a:rPr lang="en-US" i="1" dirty="0"/>
              <a:t>	“‘“You will indeed hear but never understand,</a:t>
            </a:r>
            <a:endParaRPr lang="en-US" dirty="0"/>
          </a:p>
          <a:p>
            <a:pPr marL="0" indent="0">
              <a:buNone/>
            </a:pPr>
            <a:r>
              <a:rPr lang="en-US" i="1" dirty="0"/>
              <a:t>		and you will indeed see but never perceive.”</a:t>
            </a:r>
            <a:endParaRPr lang="en-US" dirty="0"/>
          </a:p>
          <a:p>
            <a:pPr marL="0" indent="0">
              <a:buNone/>
            </a:pPr>
            <a:r>
              <a:rPr lang="en-US" i="1" dirty="0"/>
              <a:t>	[15] For this people's heart has grown dull,</a:t>
            </a:r>
            <a:endParaRPr lang="en-US" dirty="0"/>
          </a:p>
          <a:p>
            <a:pPr marL="0" indent="0">
              <a:buNone/>
            </a:pPr>
            <a:r>
              <a:rPr lang="en-US" i="1" dirty="0"/>
              <a:t>		and with their ears they can barely hear,</a:t>
            </a:r>
            <a:endParaRPr lang="en-US" dirty="0"/>
          </a:p>
          <a:p>
            <a:pPr marL="0" indent="0">
              <a:buNone/>
            </a:pPr>
            <a:r>
              <a:rPr lang="en-US" i="1" dirty="0"/>
              <a:t>		and their eyes they have closed,</a:t>
            </a:r>
            <a:endParaRPr lang="en-US" dirty="0"/>
          </a:p>
          <a:p>
            <a:pPr marL="0" indent="0">
              <a:buNone/>
            </a:pPr>
            <a:r>
              <a:rPr lang="en-US" i="1" dirty="0"/>
              <a:t>	lest they should see with their eyes</a:t>
            </a:r>
            <a:endParaRPr lang="en-US" dirty="0"/>
          </a:p>
          <a:p>
            <a:pPr marL="0" indent="0">
              <a:buNone/>
            </a:pPr>
            <a:r>
              <a:rPr lang="en-US" i="1" dirty="0"/>
              <a:t>		and hear with their ears</a:t>
            </a:r>
            <a:endParaRPr lang="en-US" dirty="0"/>
          </a:p>
          <a:p>
            <a:pPr marL="0" indent="0">
              <a:buNone/>
            </a:pPr>
            <a:r>
              <a:rPr lang="en-US" i="1" dirty="0"/>
              <a:t>	and understand with their heart</a:t>
            </a:r>
            <a:endParaRPr lang="en-US" dirty="0"/>
          </a:p>
          <a:p>
            <a:pPr marL="0" indent="0">
              <a:buNone/>
            </a:pPr>
            <a:r>
              <a:rPr lang="en-US" i="1" dirty="0"/>
              <a:t>		and turn, and I would heal them.’</a:t>
            </a:r>
            <a:endParaRPr lang="en-US" dirty="0"/>
          </a:p>
          <a:p>
            <a:pPr marL="0" indent="0">
              <a:buNone/>
            </a:pPr>
            <a:r>
              <a:rPr lang="en-US" i="1" dirty="0"/>
              <a:t>	[16] But blessed are your eyes, for they see, and your ears, for they hear. [17] For truly, I say to you, many prophets and righteous people longed to see what you see, and did not see it, and to hear what you hear, and did not hear it.</a:t>
            </a:r>
            <a:endParaRPr lang="en-US" dirty="0"/>
          </a:p>
          <a:p>
            <a:pPr marL="0" indent="0">
              <a:buNone/>
            </a:pPr>
            <a:endParaRPr lang="en-US" dirty="0"/>
          </a:p>
        </p:txBody>
      </p:sp>
    </p:spTree>
    <p:extLst>
      <p:ext uri="{BB962C8B-B14F-4D97-AF65-F5344CB8AC3E}">
        <p14:creationId xmlns:p14="http://schemas.microsoft.com/office/powerpoint/2010/main" val="2404036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Parables</a:t>
            </a:r>
            <a:endParaRPr lang="en-US" dirty="0"/>
          </a:p>
        </p:txBody>
      </p:sp>
      <p:sp>
        <p:nvSpPr>
          <p:cNvPr id="3" name="Content Placeholder 2"/>
          <p:cNvSpPr>
            <a:spLocks noGrp="1"/>
          </p:cNvSpPr>
          <p:nvPr>
            <p:ph idx="1"/>
          </p:nvPr>
        </p:nvSpPr>
        <p:spPr/>
        <p:txBody>
          <a:bodyPr/>
          <a:lstStyle/>
          <a:p>
            <a:pPr marL="0" indent="0">
              <a:buNone/>
            </a:pPr>
            <a:r>
              <a:rPr lang="en-US" dirty="0" smtClean="0"/>
              <a:t>Parables </a:t>
            </a:r>
            <a:r>
              <a:rPr lang="en-US" dirty="0"/>
              <a:t>are not illustrations, but are used in response to Old Covenant anticipation of the coming of the Kingdom of God.</a:t>
            </a:r>
          </a:p>
          <a:p>
            <a:pPr lvl="1"/>
            <a:r>
              <a:rPr lang="en-US" dirty="0" smtClean="0"/>
              <a:t>v</a:t>
            </a:r>
            <a:r>
              <a:rPr lang="en-US" dirty="0"/>
              <a:t>. 11 Given to understand the mysteries of the kingdom of God</a:t>
            </a:r>
          </a:p>
          <a:p>
            <a:pPr lvl="1"/>
            <a:r>
              <a:rPr lang="en-US" dirty="0" smtClean="0"/>
              <a:t>v</a:t>
            </a:r>
            <a:r>
              <a:rPr lang="en-US" dirty="0"/>
              <a:t>. 12 One who gets it will understand more; one who rejects it will be more confused…Parables themselves enact a judgment!</a:t>
            </a:r>
          </a:p>
          <a:p>
            <a:endParaRPr lang="en-US" dirty="0"/>
          </a:p>
        </p:txBody>
      </p:sp>
    </p:spTree>
    <p:extLst>
      <p:ext uri="{BB962C8B-B14F-4D97-AF65-F5344CB8AC3E}">
        <p14:creationId xmlns:p14="http://schemas.microsoft.com/office/powerpoint/2010/main" val="3800943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 per Parable</a:t>
            </a:r>
            <a:endParaRPr lang="en-US" dirty="0"/>
          </a:p>
        </p:txBody>
      </p:sp>
      <p:sp>
        <p:nvSpPr>
          <p:cNvPr id="3" name="Content Placeholder 2"/>
          <p:cNvSpPr>
            <a:spLocks noGrp="1"/>
          </p:cNvSpPr>
          <p:nvPr>
            <p:ph idx="1"/>
          </p:nvPr>
        </p:nvSpPr>
        <p:spPr/>
        <p:txBody>
          <a:bodyPr>
            <a:normAutofit fontScale="77500" lnSpcReduction="20000"/>
          </a:bodyPr>
          <a:lstStyle/>
          <a:p>
            <a:r>
              <a:rPr lang="en-US" i="1" dirty="0"/>
              <a:t>“A parable is a metaphor or simile drawn from nature and life, arresting the hearer by its vividness or strangeness, leaving the hearer in enough doubt about its significance to tease it into active thought.” </a:t>
            </a:r>
            <a:r>
              <a:rPr lang="en-US" dirty="0"/>
              <a:t>C.H. Dodd</a:t>
            </a:r>
          </a:p>
          <a:p>
            <a:pPr marL="0" indent="0">
              <a:buNone/>
            </a:pPr>
            <a:endParaRPr lang="en-US" dirty="0" smtClean="0"/>
          </a:p>
          <a:p>
            <a:r>
              <a:rPr lang="en-US" dirty="0" smtClean="0"/>
              <a:t>Not </a:t>
            </a:r>
            <a:r>
              <a:rPr lang="en-US" dirty="0"/>
              <a:t>allegories: In an allegory every part has a “hidden” meaning foreign to the story itself</a:t>
            </a:r>
          </a:p>
          <a:p>
            <a:r>
              <a:rPr lang="en-US" dirty="0" smtClean="0"/>
              <a:t>Parables </a:t>
            </a:r>
            <a:r>
              <a:rPr lang="en-US" dirty="0"/>
              <a:t>typically have only one point.</a:t>
            </a:r>
          </a:p>
          <a:p>
            <a:r>
              <a:rPr lang="en-US" dirty="0" smtClean="0"/>
              <a:t>To </a:t>
            </a:r>
            <a:r>
              <a:rPr lang="en-US" dirty="0"/>
              <a:t>interpret parables you must locate the point of reference in the context. The point of the parable is not the point of the reference but the intended response to the story as a whole.</a:t>
            </a:r>
          </a:p>
          <a:p>
            <a:pPr marL="0" indent="0">
              <a:buNone/>
            </a:pPr>
            <a:endParaRPr lang="en-US" dirty="0"/>
          </a:p>
        </p:txBody>
      </p:sp>
    </p:spTree>
    <p:extLst>
      <p:ext uri="{BB962C8B-B14F-4D97-AF65-F5344CB8AC3E}">
        <p14:creationId xmlns:p14="http://schemas.microsoft.com/office/powerpoint/2010/main" val="24077515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a:t>Theological Emphases of </a:t>
            </a:r>
            <a:r>
              <a:rPr lang="en-US" b="1" dirty="0" smtClean="0"/>
              <a:t/>
            </a:r>
            <a:br>
              <a:rPr lang="en-US" b="1" dirty="0" smtClean="0"/>
            </a:br>
            <a:r>
              <a:rPr lang="en-US" b="1" dirty="0" smtClean="0"/>
              <a:t>the </a:t>
            </a:r>
            <a:r>
              <a:rPr lang="en-US" b="1" dirty="0"/>
              <a:t>Four Gospels</a:t>
            </a:r>
            <a:r>
              <a:rPr lang="en-US" dirty="0"/>
              <a:t/>
            </a:r>
            <a:br>
              <a:rPr lang="en-US" dirty="0"/>
            </a:br>
            <a:endParaRPr lang="en-US" dirty="0"/>
          </a:p>
        </p:txBody>
      </p:sp>
      <p:sp>
        <p:nvSpPr>
          <p:cNvPr id="3" name="Content Placeholder 2"/>
          <p:cNvSpPr>
            <a:spLocks noGrp="1"/>
          </p:cNvSpPr>
          <p:nvPr>
            <p:ph idx="1"/>
          </p:nvPr>
        </p:nvSpPr>
        <p:spPr>
          <a:xfrm>
            <a:off x="457199" y="1600200"/>
            <a:ext cx="8469697" cy="4917001"/>
          </a:xfrm>
        </p:spPr>
        <p:txBody>
          <a:bodyPr>
            <a:normAutofit fontScale="77500" lnSpcReduction="20000"/>
          </a:bodyPr>
          <a:lstStyle/>
          <a:p>
            <a:pPr marL="0" indent="0">
              <a:buNone/>
            </a:pPr>
            <a:r>
              <a:rPr lang="en-US" b="1" dirty="0"/>
              <a:t>Matthew: Jesus as Moses</a:t>
            </a:r>
            <a:endParaRPr lang="en-US" dirty="0"/>
          </a:p>
          <a:p>
            <a:pPr marL="0" indent="0">
              <a:buNone/>
            </a:pPr>
            <a:r>
              <a:rPr lang="en-US" dirty="0"/>
              <a:t>1. Highlights Jesus’ teaching ministry</a:t>
            </a:r>
          </a:p>
          <a:p>
            <a:pPr marL="0" indent="0">
              <a:buNone/>
            </a:pPr>
            <a:r>
              <a:rPr lang="en-US" dirty="0"/>
              <a:t>2. He is both “deliverer” and “law-giver”</a:t>
            </a:r>
          </a:p>
          <a:p>
            <a:pPr marL="0" indent="0">
              <a:buNone/>
            </a:pPr>
            <a:r>
              <a:rPr lang="en-US" dirty="0"/>
              <a:t>3. Five Books of Moses paralleled in the Five Discourses of Jesus</a:t>
            </a:r>
          </a:p>
          <a:p>
            <a:pPr marL="0" indent="0">
              <a:buNone/>
            </a:pPr>
            <a:r>
              <a:rPr lang="en-US" dirty="0"/>
              <a:t>	a. 5:1-7:27; 10:5-42; 13:1-52; 18:1-35; and 23:1-25:46</a:t>
            </a:r>
          </a:p>
          <a:p>
            <a:pPr marL="0" indent="0">
              <a:buNone/>
            </a:pPr>
            <a:r>
              <a:rPr lang="en-US" dirty="0"/>
              <a:t>b. Each section ends with the phrase “When Jesus had finished these words…”</a:t>
            </a:r>
          </a:p>
          <a:p>
            <a:pPr marL="0" indent="0">
              <a:buNone/>
            </a:pPr>
            <a:r>
              <a:rPr lang="en-US" dirty="0"/>
              <a:t>c. Jesus demonstrates great continuity with the Torah: He did not come to abolish the Law and the prophets but to fulfill them (5:17-20)</a:t>
            </a:r>
          </a:p>
          <a:p>
            <a:pPr marL="0" indent="0">
              <a:buNone/>
            </a:pPr>
            <a:r>
              <a:rPr lang="en-US" dirty="0"/>
              <a:t>d. Not an expansion of the Law but an intensification. Why?</a:t>
            </a:r>
          </a:p>
          <a:p>
            <a:pPr marL="0" indent="0">
              <a:buNone/>
            </a:pPr>
            <a:r>
              <a:rPr lang="en-US" dirty="0"/>
              <a:t>4. The church is the community who are taught (disciples, great commission)</a:t>
            </a:r>
          </a:p>
          <a:p>
            <a:endParaRPr lang="en-US" dirty="0"/>
          </a:p>
        </p:txBody>
      </p:sp>
    </p:spTree>
    <p:extLst>
      <p:ext uri="{BB962C8B-B14F-4D97-AF65-F5344CB8AC3E}">
        <p14:creationId xmlns:p14="http://schemas.microsoft.com/office/powerpoint/2010/main" val="1063158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Theological Emphases of </a:t>
            </a:r>
            <a:br>
              <a:rPr lang="en-US" b="1" dirty="0" smtClean="0"/>
            </a:br>
            <a:r>
              <a:rPr lang="en-US" b="1" dirty="0" smtClean="0"/>
              <a:t>the Four Gospels</a:t>
            </a:r>
            <a:r>
              <a:rPr lang="en-US" dirty="0" smtClean="0"/>
              <a:t/>
            </a:r>
            <a:br>
              <a:rPr lang="en-US" dirty="0" smtClean="0"/>
            </a:br>
            <a:endParaRPr lang="en-US" dirty="0"/>
          </a:p>
        </p:txBody>
      </p:sp>
      <p:sp>
        <p:nvSpPr>
          <p:cNvPr id="3" name="Content Placeholder 2"/>
          <p:cNvSpPr>
            <a:spLocks noGrp="1"/>
          </p:cNvSpPr>
          <p:nvPr>
            <p:ph idx="1"/>
          </p:nvPr>
        </p:nvSpPr>
        <p:spPr>
          <a:xfrm>
            <a:off x="457200" y="1417638"/>
            <a:ext cx="8229600" cy="5211606"/>
          </a:xfrm>
        </p:spPr>
        <p:txBody>
          <a:bodyPr>
            <a:normAutofit fontScale="70000" lnSpcReduction="20000"/>
          </a:bodyPr>
          <a:lstStyle/>
          <a:p>
            <a:pPr marL="0" indent="0">
              <a:buNone/>
            </a:pPr>
            <a:r>
              <a:rPr lang="en-US" b="1" dirty="0"/>
              <a:t>Mark: Taking up the Cross</a:t>
            </a:r>
            <a:endParaRPr lang="en-US" dirty="0"/>
          </a:p>
          <a:p>
            <a:pPr marL="0" indent="0">
              <a:buNone/>
            </a:pPr>
            <a:r>
              <a:rPr lang="en-US" dirty="0"/>
              <a:t>1. Emphasis on a call to discipleship and following Jesus to the cross</a:t>
            </a:r>
          </a:p>
          <a:p>
            <a:pPr marL="0" indent="0">
              <a:buNone/>
            </a:pPr>
            <a:r>
              <a:rPr lang="en-US" dirty="0"/>
              <a:t>2. Mark contains very little explicit ethical teaching.</a:t>
            </a:r>
          </a:p>
          <a:p>
            <a:pPr marL="0" indent="0">
              <a:buNone/>
            </a:pPr>
            <a:r>
              <a:rPr lang="en-US" dirty="0"/>
              <a:t>3. Identity of Jesus is crucial. The central question in Mark: Who do you say that I am? (Mark 8:29)</a:t>
            </a:r>
          </a:p>
          <a:p>
            <a:pPr marL="0" indent="0">
              <a:buNone/>
            </a:pPr>
            <a:r>
              <a:rPr lang="en-US" dirty="0"/>
              <a:t>a. Mark 1:1 tells the readers he is Jesus Christ, Son of God, but throughout none of the characters knows—except the demons.  This provides tension between what we know and what they know.</a:t>
            </a:r>
          </a:p>
          <a:p>
            <a:pPr marL="0" indent="0">
              <a:buNone/>
            </a:pPr>
            <a:r>
              <a:rPr lang="en-US" dirty="0"/>
              <a:t>b. Throughout the first half Jesus seems so powerful and successful we expect things to work out differently/triumphantly</a:t>
            </a:r>
          </a:p>
          <a:p>
            <a:pPr marL="0" indent="0">
              <a:buNone/>
            </a:pPr>
            <a:r>
              <a:rPr lang="en-US" dirty="0"/>
              <a:t>c. Disciples are afraid and have no faith. Jesus’ identity is a secret for them to know, but they struggle to grasp it. They fall away in time of trial.</a:t>
            </a:r>
          </a:p>
          <a:p>
            <a:pPr marL="0" indent="0">
              <a:buNone/>
            </a:pPr>
            <a:r>
              <a:rPr lang="en-US" dirty="0"/>
              <a:t>4. Mark’s style is short, choppy, and abrupt.</a:t>
            </a:r>
          </a:p>
          <a:p>
            <a:pPr marL="0" indent="0">
              <a:buNone/>
            </a:pPr>
            <a:endParaRPr lang="en-US" dirty="0"/>
          </a:p>
        </p:txBody>
      </p:sp>
    </p:spTree>
    <p:extLst>
      <p:ext uri="{BB962C8B-B14F-4D97-AF65-F5344CB8AC3E}">
        <p14:creationId xmlns:p14="http://schemas.microsoft.com/office/powerpoint/2010/main" val="4294865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Theological Emphases of </a:t>
            </a:r>
            <a:br>
              <a:rPr lang="en-US" b="1" dirty="0" smtClean="0"/>
            </a:br>
            <a:r>
              <a:rPr lang="en-US" b="1" dirty="0" smtClean="0"/>
              <a:t>the Four Gospels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a:t>Luke: Power of the Spirit</a:t>
            </a:r>
            <a:endParaRPr lang="en-US" dirty="0"/>
          </a:p>
          <a:p>
            <a:pPr marL="0" indent="0">
              <a:buNone/>
            </a:pPr>
            <a:r>
              <a:rPr lang="en-US" dirty="0"/>
              <a:t>1. Luke’s narrative is a continuation of the Old Testament biblical history. Jesus’ life is a fulfillment of promises to Israel.</a:t>
            </a:r>
          </a:p>
          <a:p>
            <a:pPr marL="0" indent="0">
              <a:buNone/>
            </a:pPr>
            <a:r>
              <a:rPr lang="en-US" dirty="0"/>
              <a:t>2. Emphasis falls less on Moses as law-giver and more on Moses as prophetic liberator for his people. Salvation becomes a key word.</a:t>
            </a:r>
          </a:p>
          <a:p>
            <a:pPr marL="0" indent="0">
              <a:buNone/>
            </a:pPr>
            <a:r>
              <a:rPr lang="en-US" dirty="0"/>
              <a:t>3. Luke is more world-affirming. By that I mean, the gospel is for the nations.</a:t>
            </a:r>
          </a:p>
          <a:p>
            <a:pPr marL="0" indent="0">
              <a:buNone/>
            </a:pPr>
            <a:r>
              <a:rPr lang="en-US" dirty="0"/>
              <a:t>4. Luke’s style is intellectual, well-written, and a well-constructed narrative.</a:t>
            </a:r>
          </a:p>
          <a:p>
            <a:pPr marL="0" indent="0">
              <a:buNone/>
            </a:pPr>
            <a:endParaRPr lang="en-US" dirty="0"/>
          </a:p>
        </p:txBody>
      </p:sp>
    </p:spTree>
    <p:extLst>
      <p:ext uri="{BB962C8B-B14F-4D97-AF65-F5344CB8AC3E}">
        <p14:creationId xmlns:p14="http://schemas.microsoft.com/office/powerpoint/2010/main" val="18277055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524" y="470403"/>
            <a:ext cx="8229600" cy="1143000"/>
          </a:xfrm>
        </p:spPr>
        <p:txBody>
          <a:bodyPr>
            <a:normAutofit fontScale="90000"/>
          </a:bodyPr>
          <a:lstStyle/>
          <a:p>
            <a:r>
              <a:rPr lang="en-US" b="1" dirty="0" smtClean="0"/>
              <a:t>Theological Emphases of</a:t>
            </a:r>
            <a:br>
              <a:rPr lang="en-US" b="1" dirty="0" smtClean="0"/>
            </a:br>
            <a:r>
              <a:rPr lang="en-US" b="1" dirty="0" smtClean="0"/>
              <a:t> the Four Gospels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John: That You May Believe</a:t>
            </a:r>
            <a:endParaRPr lang="en-US" dirty="0"/>
          </a:p>
          <a:p>
            <a:pPr marL="0" indent="0">
              <a:buNone/>
            </a:pPr>
            <a:r>
              <a:rPr lang="en-US" dirty="0"/>
              <a:t>1. Jesus is concerned with belief.</a:t>
            </a:r>
          </a:p>
          <a:p>
            <a:pPr marL="0" indent="0">
              <a:buNone/>
            </a:pPr>
            <a:r>
              <a:rPr lang="en-US" dirty="0"/>
              <a:t>2. Jesus is God in the flesh. Jesus is often imaged as the new Temple (i.e. God’s presence).</a:t>
            </a:r>
          </a:p>
          <a:p>
            <a:pPr marL="0" indent="0">
              <a:buNone/>
            </a:pPr>
            <a:r>
              <a:rPr lang="en-US" dirty="0"/>
              <a:t>3. The community is told to love one another.</a:t>
            </a:r>
          </a:p>
          <a:p>
            <a:pPr marL="0" indent="0">
              <a:buNone/>
            </a:pPr>
            <a:r>
              <a:rPr lang="en-US" dirty="0"/>
              <a:t>4. The world is an enemy of God, at war with him. Yet, God so loved the world.</a:t>
            </a:r>
          </a:p>
          <a:p>
            <a:pPr marL="0" indent="0">
              <a:buNone/>
            </a:pPr>
            <a:r>
              <a:rPr lang="en-US" dirty="0"/>
              <a:t>5. John uses symbolism and emphasizes big abstract concepts like life, truth, and love.</a:t>
            </a:r>
          </a:p>
          <a:p>
            <a:pPr marL="0" indent="0">
              <a:buNone/>
            </a:pPr>
            <a:endParaRPr lang="en-US" dirty="0"/>
          </a:p>
        </p:txBody>
      </p:sp>
    </p:spTree>
    <p:extLst>
      <p:ext uri="{BB962C8B-B14F-4D97-AF65-F5344CB8AC3E}">
        <p14:creationId xmlns:p14="http://schemas.microsoft.com/office/powerpoint/2010/main" val="10018982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61</TotalTime>
  <Words>2371</Words>
  <Application>Microsoft Macintosh PowerPoint</Application>
  <PresentationFormat>On-screen Show (4:3)</PresentationFormat>
  <Paragraphs>183</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Interpreting the Gospels</vt:lpstr>
      <vt:lpstr>Four Gospels</vt:lpstr>
      <vt:lpstr>Unity and Diversity in Gospels</vt:lpstr>
      <vt:lpstr>Literary Dependence</vt:lpstr>
      <vt:lpstr>Literary Dependence</vt:lpstr>
      <vt:lpstr>Benefitting from the Diversity</vt:lpstr>
      <vt:lpstr>Uniqueness of the Gospel Genre</vt:lpstr>
      <vt:lpstr>Uniqueness of the Gospel Genre</vt:lpstr>
      <vt:lpstr>Eschatology and Kingdom</vt:lpstr>
      <vt:lpstr>PowerPoint Presentation</vt:lpstr>
      <vt:lpstr>OT Eschatology: Day of the Lord</vt:lpstr>
      <vt:lpstr>Promise Continues</vt:lpstr>
      <vt:lpstr>Israel and the Promise</vt:lpstr>
      <vt:lpstr>Exile and Crisis of Hope</vt:lpstr>
      <vt:lpstr>Hope in Future: Eschatology</vt:lpstr>
      <vt:lpstr>When will it come?</vt:lpstr>
      <vt:lpstr>Day of the Lord</vt:lpstr>
      <vt:lpstr>1st Century Expectation</vt:lpstr>
      <vt:lpstr>Eschatology in the Gospels</vt:lpstr>
      <vt:lpstr>Jesus’ First Sermon</vt:lpstr>
      <vt:lpstr>Jesus’ first sermon</vt:lpstr>
      <vt:lpstr>Hope fulfilled frames Jesus’ ministry</vt:lpstr>
      <vt:lpstr>Reaction of Demons, Miracles, and Healings</vt:lpstr>
      <vt:lpstr>OT POV &amp; NT Realization</vt:lpstr>
      <vt:lpstr>Mark 4:26-34</vt:lpstr>
      <vt:lpstr>Parables</vt:lpstr>
      <vt:lpstr>Purpose of the Parables: Isaiah 6</vt:lpstr>
      <vt:lpstr>Purpose of Parables</vt:lpstr>
      <vt:lpstr>Point per Parable</vt:lpstr>
      <vt:lpstr>Theological Emphases of  the Four Gospels </vt:lpstr>
      <vt:lpstr>Theological Emphases of  the Four Gospels </vt:lpstr>
      <vt:lpstr>Theological Emphases of  the Four Gospels </vt:lpstr>
      <vt:lpstr>Theological Emphases of  the Four Gospels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Interpreting the Gospels</dc:title>
  <dc:creator>Kevin Nelson</dc:creator>
  <cp:lastModifiedBy>Kevin Nelson</cp:lastModifiedBy>
  <cp:revision>7</cp:revision>
  <dcterms:created xsi:type="dcterms:W3CDTF">2016-05-19T14:11:02Z</dcterms:created>
  <dcterms:modified xsi:type="dcterms:W3CDTF">2016-05-19T15:12:45Z</dcterms:modified>
</cp:coreProperties>
</file>