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09" r:id="rId1"/>
  </p:sldMasterIdLst>
  <p:notesMasterIdLst>
    <p:notesMasterId r:id="rId66"/>
  </p:notesMasterIdLst>
  <p:sldIdLst>
    <p:sldId id="375" r:id="rId2"/>
    <p:sldId id="401" r:id="rId3"/>
    <p:sldId id="380" r:id="rId4"/>
    <p:sldId id="391" r:id="rId5"/>
    <p:sldId id="402" r:id="rId6"/>
    <p:sldId id="376" r:id="rId7"/>
    <p:sldId id="392" r:id="rId8"/>
    <p:sldId id="381" r:id="rId9"/>
    <p:sldId id="389" r:id="rId10"/>
    <p:sldId id="388" r:id="rId11"/>
    <p:sldId id="408" r:id="rId12"/>
    <p:sldId id="400" r:id="rId13"/>
    <p:sldId id="407" r:id="rId14"/>
    <p:sldId id="384" r:id="rId15"/>
    <p:sldId id="385" r:id="rId16"/>
    <p:sldId id="406" r:id="rId17"/>
    <p:sldId id="386" r:id="rId18"/>
    <p:sldId id="314" r:id="rId19"/>
    <p:sldId id="318" r:id="rId20"/>
    <p:sldId id="317" r:id="rId21"/>
    <p:sldId id="323" r:id="rId22"/>
    <p:sldId id="311" r:id="rId23"/>
    <p:sldId id="319" r:id="rId24"/>
    <p:sldId id="312" r:id="rId25"/>
    <p:sldId id="313" r:id="rId26"/>
    <p:sldId id="315" r:id="rId27"/>
    <p:sldId id="316" r:id="rId28"/>
    <p:sldId id="260" r:id="rId29"/>
    <p:sldId id="269" r:id="rId30"/>
    <p:sldId id="270" r:id="rId31"/>
    <p:sldId id="271" r:id="rId32"/>
    <p:sldId id="272" r:id="rId33"/>
    <p:sldId id="273" r:id="rId34"/>
    <p:sldId id="274" r:id="rId35"/>
    <p:sldId id="275" r:id="rId36"/>
    <p:sldId id="276" r:id="rId37"/>
    <p:sldId id="278" r:id="rId38"/>
    <p:sldId id="277" r:id="rId39"/>
    <p:sldId id="279" r:id="rId40"/>
    <p:sldId id="280" r:id="rId41"/>
    <p:sldId id="281" r:id="rId42"/>
    <p:sldId id="282" r:id="rId43"/>
    <p:sldId id="283" r:id="rId44"/>
    <p:sldId id="284" r:id="rId45"/>
    <p:sldId id="285" r:id="rId46"/>
    <p:sldId id="286" r:id="rId47"/>
    <p:sldId id="290" r:id="rId48"/>
    <p:sldId id="291" r:id="rId49"/>
    <p:sldId id="292" r:id="rId50"/>
    <p:sldId id="293" r:id="rId51"/>
    <p:sldId id="294" r:id="rId52"/>
    <p:sldId id="287" r:id="rId53"/>
    <p:sldId id="288" r:id="rId54"/>
    <p:sldId id="298" r:id="rId55"/>
    <p:sldId id="299" r:id="rId56"/>
    <p:sldId id="300" r:id="rId57"/>
    <p:sldId id="296" r:id="rId58"/>
    <p:sldId id="305" r:id="rId59"/>
    <p:sldId id="306" r:id="rId60"/>
    <p:sldId id="297" r:id="rId61"/>
    <p:sldId id="295" r:id="rId62"/>
    <p:sldId id="307" r:id="rId63"/>
    <p:sldId id="308" r:id="rId64"/>
    <p:sldId id="261"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1"/>
    <p:restoredTop sz="94663"/>
  </p:normalViewPr>
  <p:slideViewPr>
    <p:cSldViewPr snapToGrid="0" snapToObjects="1">
      <p:cViewPr varScale="1">
        <p:scale>
          <a:sx n="105" d="100"/>
          <a:sy n="105" d="100"/>
        </p:scale>
        <p:origin x="208" y="184"/>
      </p:cViewPr>
      <p:guideLst/>
    </p:cSldViewPr>
  </p:slid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79264-6FCA-F649-AE97-CFD15DDA1389}" type="datetimeFigureOut">
              <a:rPr lang="en-US" smtClean="0"/>
              <a:t>9/18/19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EF191-1449-0149-B396-470E360711ED}" type="slidenum">
              <a:rPr lang="en-US" smtClean="0"/>
              <a:t>‹#›</a:t>
            </a:fld>
            <a:endParaRPr lang="en-US"/>
          </a:p>
        </p:txBody>
      </p:sp>
    </p:spTree>
    <p:extLst>
      <p:ext uri="{BB962C8B-B14F-4D97-AF65-F5344CB8AC3E}">
        <p14:creationId xmlns:p14="http://schemas.microsoft.com/office/powerpoint/2010/main" val="3994267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23338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14583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238765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31348B-9305-5946-B1CF-4DA62414C026}" type="datetimeFigureOut">
              <a:rPr lang="en-US" smtClean="0"/>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069873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31348B-9305-5946-B1CF-4DA62414C026}" type="datetimeFigureOut">
              <a:rPr lang="en-US" smtClean="0"/>
              <a:t>9/18/19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26758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554183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402162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4032724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31348B-9305-5946-B1CF-4DA62414C026}" type="datetimeFigureOut">
              <a:rPr lang="en-US" smtClean="0"/>
              <a:t>9/18/19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969553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31348B-9305-5946-B1CF-4DA62414C026}" type="datetimeFigureOut">
              <a:rPr lang="en-US" smtClean="0"/>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207180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742424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56191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417771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14314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022628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009459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31348B-9305-5946-B1CF-4DA62414C026}" type="datetimeFigureOut">
              <a:rPr lang="en-US" smtClean="0"/>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23867C-9715-1441-90B0-8FDCB4C8ED78}" type="slidenum">
              <a:rPr lang="en-US" smtClean="0"/>
              <a:t>‹#›</a:t>
            </a:fld>
            <a:endParaRPr lang="en-US"/>
          </a:p>
        </p:txBody>
      </p:sp>
    </p:spTree>
    <p:extLst>
      <p:ext uri="{BB962C8B-B14F-4D97-AF65-F5344CB8AC3E}">
        <p14:creationId xmlns:p14="http://schemas.microsoft.com/office/powerpoint/2010/main" val="39930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D31348B-9305-5946-B1CF-4DA62414C026}" type="datetimeFigureOut">
              <a:rPr lang="en-US" smtClean="0"/>
              <a:t>9/18/19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B23867C-9715-1441-90B0-8FDCB4C8ED78}" type="slidenum">
              <a:rPr lang="en-US" smtClean="0"/>
              <a:t>‹#›</a:t>
            </a:fld>
            <a:endParaRPr lang="en-US"/>
          </a:p>
        </p:txBody>
      </p:sp>
    </p:spTree>
    <p:extLst>
      <p:ext uri="{BB962C8B-B14F-4D97-AF65-F5344CB8AC3E}">
        <p14:creationId xmlns:p14="http://schemas.microsoft.com/office/powerpoint/2010/main" val="3819733601"/>
      </p:ext>
    </p:extLst>
  </p:cSld>
  <p:clrMap bg1="dk1" tx1="lt1" bg2="dk2" tx2="lt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 id="2147484321" r:id="rId12"/>
    <p:sldLayoutId id="2147484322" r:id="rId13"/>
    <p:sldLayoutId id="2147484323" r:id="rId14"/>
    <p:sldLayoutId id="2147484324" r:id="rId15"/>
    <p:sldLayoutId id="2147484325" r:id="rId16"/>
    <p:sldLayoutId id="214748432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72012" y="1447800"/>
            <a:ext cx="5222325" cy="3329581"/>
          </a:xfrm>
        </p:spPr>
        <p:txBody>
          <a:bodyPr>
            <a:normAutofit/>
          </a:bodyPr>
          <a:lstStyle/>
          <a:p>
            <a:pPr>
              <a:lnSpc>
                <a:spcPct val="90000"/>
              </a:lnSpc>
            </a:pPr>
            <a:br>
              <a:rPr lang="en-US" sz="6100" b="1">
                <a:solidFill>
                  <a:srgbClr val="EBEBEB"/>
                </a:solidFill>
              </a:rPr>
            </a:br>
            <a:r>
              <a:rPr lang="en-US" sz="6100" b="1" i="1">
                <a:solidFill>
                  <a:srgbClr val="EBEBEB"/>
                </a:solidFill>
              </a:rPr>
              <a:t>Bible Interpretation</a:t>
            </a:r>
          </a:p>
        </p:txBody>
      </p:sp>
      <p:sp>
        <p:nvSpPr>
          <p:cNvPr id="3" name="Subtitle 2"/>
          <p:cNvSpPr>
            <a:spLocks noGrp="1"/>
          </p:cNvSpPr>
          <p:nvPr>
            <p:ph type="subTitle" idx="1"/>
          </p:nvPr>
        </p:nvSpPr>
        <p:spPr>
          <a:xfrm>
            <a:off x="4872012" y="4777380"/>
            <a:ext cx="5222326" cy="861420"/>
          </a:xfrm>
        </p:spPr>
        <p:txBody>
          <a:bodyPr>
            <a:normAutofit/>
          </a:bodyPr>
          <a:lstStyle/>
          <a:p>
            <a:r>
              <a:rPr lang="en-US">
                <a:solidFill>
                  <a:schemeClr val="tx2">
                    <a:lumMod val="40000"/>
                    <a:lumOff val="60000"/>
                  </a:schemeClr>
                </a:solidFill>
              </a:rPr>
              <a:t>The Reliability and Usability of Scripture In Our Present Age </a:t>
            </a:r>
          </a:p>
        </p:txBody>
      </p:sp>
      <p:sp>
        <p:nvSpPr>
          <p:cNvPr id="11"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descr="logo bigger.jpg"/>
          <p:cNvPicPr>
            <a:picLocks noChangeAspect="1"/>
          </p:cNvPicPr>
          <p:nvPr/>
        </p:nvPicPr>
        <p:blipFill rotWithShape="1">
          <a:blip r:embed="rId3">
            <a:extLst>
              <a:ext uri="{28A0092B-C50C-407E-A947-70E740481C1C}">
                <a14:useLocalDpi xmlns:a14="http://schemas.microsoft.com/office/drawing/2010/main" val="0"/>
              </a:ext>
            </a:extLst>
          </a:blip>
          <a:srcRect t="10425" r="1" b="3506"/>
          <a:stretch/>
        </p:blipFill>
        <p:spPr>
          <a:xfrm>
            <a:off x="20" y="10"/>
            <a:ext cx="4481944" cy="6857990"/>
          </a:xfrm>
          <a:custGeom>
            <a:avLst/>
            <a:gdLst>
              <a:gd name="connsiteX0" fmla="*/ 0 w 4481964"/>
              <a:gd name="connsiteY0" fmla="*/ 0 h 6858000"/>
              <a:gd name="connsiteX1" fmla="*/ 3137249 w 4481964"/>
              <a:gd name="connsiteY1" fmla="*/ 0 h 6858000"/>
              <a:gd name="connsiteX2" fmla="*/ 4480787 w 4481964"/>
              <a:gd name="connsiteY2" fmla="*/ 0 h 6858000"/>
              <a:gd name="connsiteX3" fmla="*/ 4455742 w 4481964"/>
              <a:gd name="connsiteY3" fmla="*/ 155676 h 6858000"/>
              <a:gd name="connsiteX4" fmla="*/ 4431873 w 4481964"/>
              <a:gd name="connsiteY4" fmla="*/ 310667 h 6858000"/>
              <a:gd name="connsiteX5" fmla="*/ 4408509 w 4481964"/>
              <a:gd name="connsiteY5" fmla="*/ 466344 h 6858000"/>
              <a:gd name="connsiteX6" fmla="*/ 4388506 w 4481964"/>
              <a:gd name="connsiteY6" fmla="*/ 622706 h 6858000"/>
              <a:gd name="connsiteX7" fmla="*/ 4368335 w 4481964"/>
              <a:gd name="connsiteY7" fmla="*/ 778383 h 6858000"/>
              <a:gd name="connsiteX8" fmla="*/ 4349509 w 4481964"/>
              <a:gd name="connsiteY8" fmla="*/ 934745 h 6858000"/>
              <a:gd name="connsiteX9" fmla="*/ 4333373 w 4481964"/>
              <a:gd name="connsiteY9" fmla="*/ 1089050 h 6858000"/>
              <a:gd name="connsiteX10" fmla="*/ 4318077 w 4481964"/>
              <a:gd name="connsiteY10" fmla="*/ 1245413 h 6858000"/>
              <a:gd name="connsiteX11" fmla="*/ 4304125 w 4481964"/>
              <a:gd name="connsiteY11" fmla="*/ 1401089 h 6858000"/>
              <a:gd name="connsiteX12" fmla="*/ 4292023 w 4481964"/>
              <a:gd name="connsiteY12" fmla="*/ 1554023 h 6858000"/>
              <a:gd name="connsiteX13" fmla="*/ 4279920 w 4481964"/>
              <a:gd name="connsiteY13" fmla="*/ 1709013 h 6858000"/>
              <a:gd name="connsiteX14" fmla="*/ 4269835 w 4481964"/>
              <a:gd name="connsiteY14" fmla="*/ 1861947 h 6858000"/>
              <a:gd name="connsiteX15" fmla="*/ 4261935 w 4481964"/>
              <a:gd name="connsiteY15" fmla="*/ 2014880 h 6858000"/>
              <a:gd name="connsiteX16" fmla="*/ 4253698 w 4481964"/>
              <a:gd name="connsiteY16" fmla="*/ 2167128 h 6858000"/>
              <a:gd name="connsiteX17" fmla="*/ 4246807 w 4481964"/>
              <a:gd name="connsiteY17" fmla="*/ 2318004 h 6858000"/>
              <a:gd name="connsiteX18" fmla="*/ 4241932 w 4481964"/>
              <a:gd name="connsiteY18" fmla="*/ 2467508 h 6858000"/>
              <a:gd name="connsiteX19" fmla="*/ 4237730 w 4481964"/>
              <a:gd name="connsiteY19" fmla="*/ 2617013 h 6858000"/>
              <a:gd name="connsiteX20" fmla="*/ 4233696 w 4481964"/>
              <a:gd name="connsiteY20" fmla="*/ 2765145 h 6858000"/>
              <a:gd name="connsiteX21" fmla="*/ 4231847 w 4481964"/>
              <a:gd name="connsiteY21" fmla="*/ 2911221 h 6858000"/>
              <a:gd name="connsiteX22" fmla="*/ 4229830 w 4481964"/>
              <a:gd name="connsiteY22" fmla="*/ 3057296 h 6858000"/>
              <a:gd name="connsiteX23" fmla="*/ 4228821 w 4481964"/>
              <a:gd name="connsiteY23" fmla="*/ 3201314 h 6858000"/>
              <a:gd name="connsiteX24" fmla="*/ 4229830 w 4481964"/>
              <a:gd name="connsiteY24" fmla="*/ 3343960 h 6858000"/>
              <a:gd name="connsiteX25" fmla="*/ 4229830 w 4481964"/>
              <a:gd name="connsiteY25" fmla="*/ 3485235 h 6858000"/>
              <a:gd name="connsiteX26" fmla="*/ 4231847 w 4481964"/>
              <a:gd name="connsiteY26" fmla="*/ 3625138 h 6858000"/>
              <a:gd name="connsiteX27" fmla="*/ 4234872 w 4481964"/>
              <a:gd name="connsiteY27" fmla="*/ 3762298 h 6858000"/>
              <a:gd name="connsiteX28" fmla="*/ 4237730 w 4481964"/>
              <a:gd name="connsiteY28" fmla="*/ 3898087 h 6858000"/>
              <a:gd name="connsiteX29" fmla="*/ 4240924 w 4481964"/>
              <a:gd name="connsiteY29" fmla="*/ 4031132 h 6858000"/>
              <a:gd name="connsiteX30" fmla="*/ 4245798 w 4481964"/>
              <a:gd name="connsiteY30" fmla="*/ 4163491 h 6858000"/>
              <a:gd name="connsiteX31" fmla="*/ 4251009 w 4481964"/>
              <a:gd name="connsiteY31" fmla="*/ 4293793 h 6858000"/>
              <a:gd name="connsiteX32" fmla="*/ 4255715 w 4481964"/>
              <a:gd name="connsiteY32" fmla="*/ 4421352 h 6858000"/>
              <a:gd name="connsiteX33" fmla="*/ 4268995 w 4481964"/>
              <a:gd name="connsiteY33" fmla="*/ 4670298 h 6858000"/>
              <a:gd name="connsiteX34" fmla="*/ 4283114 w 4481964"/>
              <a:gd name="connsiteY34" fmla="*/ 4908956 h 6858000"/>
              <a:gd name="connsiteX35" fmla="*/ 4297906 w 4481964"/>
              <a:gd name="connsiteY35" fmla="*/ 5138013 h 6858000"/>
              <a:gd name="connsiteX36" fmla="*/ 4314211 w 4481964"/>
              <a:gd name="connsiteY36" fmla="*/ 5354726 h 6858000"/>
              <a:gd name="connsiteX37" fmla="*/ 4331188 w 4481964"/>
              <a:gd name="connsiteY37" fmla="*/ 5561838 h 6858000"/>
              <a:gd name="connsiteX38" fmla="*/ 4349509 w 4481964"/>
              <a:gd name="connsiteY38" fmla="*/ 5753862 h 6858000"/>
              <a:gd name="connsiteX39" fmla="*/ 4367495 w 4481964"/>
              <a:gd name="connsiteY39" fmla="*/ 5934227 h 6858000"/>
              <a:gd name="connsiteX40" fmla="*/ 4385480 w 4481964"/>
              <a:gd name="connsiteY40" fmla="*/ 6100191 h 6858000"/>
              <a:gd name="connsiteX41" fmla="*/ 4402457 w 4481964"/>
              <a:gd name="connsiteY41" fmla="*/ 6252438 h 6858000"/>
              <a:gd name="connsiteX42" fmla="*/ 4418594 w 4481964"/>
              <a:gd name="connsiteY42" fmla="*/ 6387541 h 6858000"/>
              <a:gd name="connsiteX43" fmla="*/ 4433890 w 4481964"/>
              <a:gd name="connsiteY43" fmla="*/ 6509613 h 6858000"/>
              <a:gd name="connsiteX44" fmla="*/ 4446665 w 4481964"/>
              <a:gd name="connsiteY44" fmla="*/ 6612483 h 6858000"/>
              <a:gd name="connsiteX45" fmla="*/ 4458767 w 4481964"/>
              <a:gd name="connsiteY45" fmla="*/ 6698894 h 6858000"/>
              <a:gd name="connsiteX46" fmla="*/ 4476081 w 4481964"/>
              <a:gd name="connsiteY46" fmla="*/ 6817538 h 6858000"/>
              <a:gd name="connsiteX47" fmla="*/ 4481964 w 4481964"/>
              <a:gd name="connsiteY47" fmla="*/ 6858000 h 6858000"/>
              <a:gd name="connsiteX48" fmla="*/ 3577807 w 4481964"/>
              <a:gd name="connsiteY48" fmla="*/ 6858000 h 6858000"/>
              <a:gd name="connsiteX49" fmla="*/ 0 w 4481964"/>
              <a:gd name="connsiteY4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481964" h="6858000">
                <a:moveTo>
                  <a:pt x="0" y="0"/>
                </a:moveTo>
                <a:lnTo>
                  <a:pt x="3137249" y="0"/>
                </a:ln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0" y="6858000"/>
                </a:lnTo>
                <a:close/>
              </a:path>
            </a:pathLst>
          </a:custGeom>
        </p:spPr>
      </p:pic>
      <p:sp>
        <p:nvSpPr>
          <p:cNvPr id="13" name="Rectangle 12">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77595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A244946-FE1C-2942-A504-7622A426A112}"/>
              </a:ext>
            </a:extLst>
          </p:cNvPr>
          <p:cNvSpPr>
            <a:spLocks noGrp="1"/>
          </p:cNvSpPr>
          <p:nvPr>
            <p:ph type="title"/>
          </p:nvPr>
        </p:nvSpPr>
        <p:spPr>
          <a:xfrm>
            <a:off x="5282382" y="1454964"/>
            <a:ext cx="6261917" cy="3308840"/>
          </a:xfrm>
        </p:spPr>
        <p:txBody>
          <a:bodyPr vert="horz" lIns="91440" tIns="45720" rIns="91440" bIns="45720" rtlCol="0" anchor="b">
            <a:normAutofit/>
          </a:bodyPr>
          <a:lstStyle/>
          <a:p>
            <a:pPr>
              <a:lnSpc>
                <a:spcPct val="90000"/>
              </a:lnSpc>
            </a:pPr>
            <a:r>
              <a:rPr lang="en-US" sz="5600"/>
              <a:t>A Good Companion Book For This Class</a:t>
            </a:r>
          </a:p>
        </p:txBody>
      </p:sp>
      <p:pic>
        <p:nvPicPr>
          <p:cNvPr id="7" name="Picture 6">
            <a:extLst>
              <a:ext uri="{FF2B5EF4-FFF2-40B4-BE49-F238E27FC236}">
                <a16:creationId xmlns:a16="http://schemas.microsoft.com/office/drawing/2014/main" id="{C7D0D5C0-87CA-724C-B01C-8E035DB2E988}"/>
              </a:ext>
            </a:extLst>
          </p:cNvPr>
          <p:cNvPicPr>
            <a:picLocks noChangeAspect="1"/>
          </p:cNvPicPr>
          <p:nvPr/>
        </p:nvPicPr>
        <p:blipFill rotWithShape="1">
          <a:blip r:embed="rId7"/>
          <a:srcRect t="3079" r="2" b="2"/>
          <a:stretch/>
        </p:blipFill>
        <p:spPr>
          <a:xfrm>
            <a:off x="-1" y="10"/>
            <a:ext cx="4634681" cy="6857990"/>
          </a:xfrm>
          <a:prstGeom prst="rect">
            <a:avLst/>
          </a:prstGeom>
        </p:spPr>
      </p:pic>
    </p:spTree>
    <p:extLst>
      <p:ext uri="{BB962C8B-B14F-4D97-AF65-F5344CB8AC3E}">
        <p14:creationId xmlns:p14="http://schemas.microsoft.com/office/powerpoint/2010/main" val="356824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2790-8E0D-E04B-9666-44C6872CA252}"/>
              </a:ext>
            </a:extLst>
          </p:cNvPr>
          <p:cNvSpPr>
            <a:spLocks noGrp="1"/>
          </p:cNvSpPr>
          <p:nvPr>
            <p:ph type="title"/>
          </p:nvPr>
        </p:nvSpPr>
        <p:spPr>
          <a:xfrm>
            <a:off x="-1" y="-109729"/>
            <a:ext cx="10131427" cy="1083205"/>
          </a:xfrm>
        </p:spPr>
        <p:txBody>
          <a:bodyPr/>
          <a:lstStyle/>
          <a:p>
            <a:r>
              <a:rPr lang="en-US" sz="4800" dirty="0"/>
              <a:t>Bible Interpretation</a:t>
            </a:r>
          </a:p>
        </p:txBody>
      </p:sp>
      <p:sp>
        <p:nvSpPr>
          <p:cNvPr id="3" name="Text Placeholder 2">
            <a:extLst>
              <a:ext uri="{FF2B5EF4-FFF2-40B4-BE49-F238E27FC236}">
                <a16:creationId xmlns:a16="http://schemas.microsoft.com/office/drawing/2014/main" id="{BD7AEBE6-307F-6943-ACD8-451FFDF9773A}"/>
              </a:ext>
            </a:extLst>
          </p:cNvPr>
          <p:cNvSpPr>
            <a:spLocks noGrp="1"/>
          </p:cNvSpPr>
          <p:nvPr>
            <p:ph type="body" idx="1"/>
          </p:nvPr>
        </p:nvSpPr>
        <p:spPr>
          <a:xfrm>
            <a:off x="552893" y="1053457"/>
            <a:ext cx="10131428" cy="860400"/>
          </a:xfrm>
        </p:spPr>
        <p:txBody>
          <a:bodyPr>
            <a:normAutofit/>
          </a:bodyPr>
          <a:lstStyle/>
          <a:p>
            <a:r>
              <a:rPr lang="en-US" sz="2400" dirty="0"/>
              <a:t>Why A Class On Bible Interpretation?</a:t>
            </a:r>
          </a:p>
        </p:txBody>
      </p:sp>
      <p:sp>
        <p:nvSpPr>
          <p:cNvPr id="4" name="TextBox 3">
            <a:extLst>
              <a:ext uri="{FF2B5EF4-FFF2-40B4-BE49-F238E27FC236}">
                <a16:creationId xmlns:a16="http://schemas.microsoft.com/office/drawing/2014/main" id="{0C7387E7-DA9D-E747-806B-45AC80819F78}"/>
              </a:ext>
            </a:extLst>
          </p:cNvPr>
          <p:cNvSpPr txBox="1"/>
          <p:nvPr/>
        </p:nvSpPr>
        <p:spPr>
          <a:xfrm>
            <a:off x="282169" y="1913857"/>
            <a:ext cx="11627661" cy="2646878"/>
          </a:xfrm>
          <a:prstGeom prst="rect">
            <a:avLst/>
          </a:prstGeom>
          <a:noFill/>
        </p:spPr>
        <p:txBody>
          <a:bodyPr wrap="square" rtlCol="0" anchor="t">
            <a:spAutoFit/>
          </a:bodyPr>
          <a:lstStyle/>
          <a:p>
            <a:pPr marL="285750" indent="-285750">
              <a:spcBef>
                <a:spcPts val="600"/>
              </a:spcBef>
              <a:buFont typeface="Arial" panose="020B0604020202020204" pitchFamily="34" charset="0"/>
              <a:buChar char="•"/>
            </a:pPr>
            <a:r>
              <a:rPr lang="en-US" sz="2400" dirty="0"/>
              <a:t>Because Christ warned that in the last days (our present time) there would be mass defections from the apostolic faith both from within and without the church. </a:t>
            </a:r>
          </a:p>
          <a:p>
            <a:pPr lvl="2">
              <a:spcBef>
                <a:spcPts val="600"/>
              </a:spcBef>
            </a:pPr>
            <a:r>
              <a:rPr lang="en-US" sz="2000" i="1" dirty="0"/>
              <a:t>2Tim. 4:3 For the time is coming when people will not put up with sound doctrine, but having itching ears, they will accumulate for themselves teachers to suit their own desires,</a:t>
            </a:r>
            <a:endParaRPr lang="en-US" sz="2000" dirty="0"/>
          </a:p>
          <a:p>
            <a:pPr marL="285750" indent="-285750">
              <a:spcBef>
                <a:spcPts val="600"/>
              </a:spcBef>
              <a:buFont typeface="Arial" panose="020B0604020202020204" pitchFamily="34" charset="0"/>
              <a:buChar char="•"/>
            </a:pPr>
            <a:endParaRPr lang="en-US" sz="2400" dirty="0"/>
          </a:p>
        </p:txBody>
      </p:sp>
      <p:sp>
        <p:nvSpPr>
          <p:cNvPr id="5" name="Rectangle 4">
            <a:extLst>
              <a:ext uri="{FF2B5EF4-FFF2-40B4-BE49-F238E27FC236}">
                <a16:creationId xmlns:a16="http://schemas.microsoft.com/office/drawing/2014/main" id="{4A3CC652-5F41-E246-B1D2-B1869D8E1558}"/>
              </a:ext>
            </a:extLst>
          </p:cNvPr>
          <p:cNvSpPr/>
          <p:nvPr/>
        </p:nvSpPr>
        <p:spPr>
          <a:xfrm>
            <a:off x="282169" y="4222378"/>
            <a:ext cx="10849398" cy="1892826"/>
          </a:xfrm>
          <a:prstGeom prst="rect">
            <a:avLst/>
          </a:prstGeom>
        </p:spPr>
        <p:txBody>
          <a:bodyPr wrap="square">
            <a:spAutoFit/>
          </a:bodyPr>
          <a:lstStyle/>
          <a:p>
            <a:pPr marL="342900" indent="-342900">
              <a:spcBef>
                <a:spcPts val="600"/>
              </a:spcBef>
              <a:buFont typeface="Arial" panose="020B0604020202020204" pitchFamily="34" charset="0"/>
              <a:buChar char="•"/>
            </a:pPr>
            <a:r>
              <a:rPr lang="en-US" sz="2400" dirty="0"/>
              <a:t>Because many will aspire to teach that are not qualified, and is is given to the church as the “pillar and bulwark of the truth” (1 Tim 3) to protect the flock of God from false teaching. </a:t>
            </a:r>
          </a:p>
          <a:p>
            <a:pPr lvl="2">
              <a:spcBef>
                <a:spcPts val="600"/>
              </a:spcBef>
            </a:pPr>
            <a:r>
              <a:rPr lang="en-US" sz="2000" i="1" dirty="0"/>
              <a:t>1Tim. 1:7 desiring to be teachers of the law, without understanding either what they are saying or the things about which they make assertions. </a:t>
            </a:r>
          </a:p>
        </p:txBody>
      </p:sp>
    </p:spTree>
    <p:extLst>
      <p:ext uri="{BB962C8B-B14F-4D97-AF65-F5344CB8AC3E}">
        <p14:creationId xmlns:p14="http://schemas.microsoft.com/office/powerpoint/2010/main" val="1666703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2790-8E0D-E04B-9666-44C6872CA252}"/>
              </a:ext>
            </a:extLst>
          </p:cNvPr>
          <p:cNvSpPr>
            <a:spLocks noGrp="1"/>
          </p:cNvSpPr>
          <p:nvPr>
            <p:ph type="title"/>
          </p:nvPr>
        </p:nvSpPr>
        <p:spPr>
          <a:xfrm>
            <a:off x="-1" y="-109729"/>
            <a:ext cx="10131427" cy="1083205"/>
          </a:xfrm>
        </p:spPr>
        <p:txBody>
          <a:bodyPr/>
          <a:lstStyle/>
          <a:p>
            <a:r>
              <a:rPr lang="en-US" sz="4800" dirty="0"/>
              <a:t>Bible Interpretation</a:t>
            </a:r>
          </a:p>
        </p:txBody>
      </p:sp>
      <p:sp>
        <p:nvSpPr>
          <p:cNvPr id="3" name="Text Placeholder 2">
            <a:extLst>
              <a:ext uri="{FF2B5EF4-FFF2-40B4-BE49-F238E27FC236}">
                <a16:creationId xmlns:a16="http://schemas.microsoft.com/office/drawing/2014/main" id="{BD7AEBE6-307F-6943-ACD8-451FFDF9773A}"/>
              </a:ext>
            </a:extLst>
          </p:cNvPr>
          <p:cNvSpPr>
            <a:spLocks noGrp="1"/>
          </p:cNvSpPr>
          <p:nvPr>
            <p:ph type="body" idx="1"/>
          </p:nvPr>
        </p:nvSpPr>
        <p:spPr>
          <a:xfrm>
            <a:off x="510363" y="1013466"/>
            <a:ext cx="10131428" cy="860400"/>
          </a:xfrm>
        </p:spPr>
        <p:txBody>
          <a:bodyPr>
            <a:normAutofit/>
          </a:bodyPr>
          <a:lstStyle/>
          <a:p>
            <a:r>
              <a:rPr lang="en-US" sz="2400" dirty="0"/>
              <a:t>Why A Class On Bible Interpretation?</a:t>
            </a:r>
          </a:p>
        </p:txBody>
      </p:sp>
      <p:sp>
        <p:nvSpPr>
          <p:cNvPr id="4" name="TextBox 3">
            <a:extLst>
              <a:ext uri="{FF2B5EF4-FFF2-40B4-BE49-F238E27FC236}">
                <a16:creationId xmlns:a16="http://schemas.microsoft.com/office/drawing/2014/main" id="{0C7387E7-DA9D-E747-806B-45AC80819F78}"/>
              </a:ext>
            </a:extLst>
          </p:cNvPr>
          <p:cNvSpPr txBox="1"/>
          <p:nvPr/>
        </p:nvSpPr>
        <p:spPr>
          <a:xfrm>
            <a:off x="808641" y="1664475"/>
            <a:ext cx="11627661" cy="4832092"/>
          </a:xfrm>
          <a:prstGeom prst="rect">
            <a:avLst/>
          </a:prstGeom>
          <a:noFill/>
        </p:spPr>
        <p:txBody>
          <a:bodyPr wrap="square" rtlCol="0" anchor="t">
            <a:spAutoFit/>
          </a:bodyPr>
          <a:lstStyle/>
          <a:p>
            <a:pPr marL="342900" indent="-342900">
              <a:spcBef>
                <a:spcPts val="600"/>
              </a:spcBef>
              <a:buFont typeface="Arial" panose="020B0604020202020204" pitchFamily="34" charset="0"/>
              <a:buChar char="•"/>
            </a:pPr>
            <a:r>
              <a:rPr lang="en-US" sz="2400" dirty="0"/>
              <a:t>Because it is the responsibility of  every Christian to examine what we hear and believe such as to preserve the exclusive lordship of Christ over our conscience. C.f. </a:t>
            </a:r>
            <a:r>
              <a:rPr lang="en-US" sz="2400" b="1" dirty="0"/>
              <a:t>Acts 17:10-12 </a:t>
            </a:r>
            <a:endParaRPr lang="en-US" sz="2400" dirty="0"/>
          </a:p>
          <a:p>
            <a:pPr lvl="2"/>
            <a:r>
              <a:rPr lang="en-US" sz="2000" b="1" dirty="0"/>
              <a:t>LC #160 </a:t>
            </a:r>
            <a:endParaRPr lang="en-US" sz="2000" dirty="0"/>
          </a:p>
          <a:p>
            <a:pPr lvl="2"/>
            <a:r>
              <a:rPr lang="en-US" sz="2000" i="1" dirty="0"/>
              <a:t>It is required of those that hear the Word preached, that they attend upon it with diligence, preparation, and prayer; </a:t>
            </a:r>
            <a:r>
              <a:rPr lang="en-US" sz="2000" i="1" u="sng" dirty="0"/>
              <a:t>examine what they hear by the Scriptures;</a:t>
            </a:r>
            <a:r>
              <a:rPr lang="en-US" sz="2000" i="1" dirty="0"/>
              <a:t> receive the truth with faith, love, meekness, and readiness of mind, as the Word of God; meditate, and confer of it; hide it in their hearts, and bring forth the fruit of it in their lives. </a:t>
            </a:r>
            <a:endParaRPr lang="en-US" sz="2000" dirty="0"/>
          </a:p>
          <a:p>
            <a:pPr marL="285750" indent="-285750">
              <a:spcBef>
                <a:spcPts val="600"/>
              </a:spcBef>
              <a:buFont typeface="Arial" panose="020B0604020202020204" pitchFamily="34" charset="0"/>
              <a:buChar char="•"/>
            </a:pPr>
            <a:r>
              <a:rPr lang="en-US" sz="2400" dirty="0"/>
              <a:t>Because it is our path unto salvation</a:t>
            </a:r>
          </a:p>
          <a:p>
            <a:pPr>
              <a:spcBef>
                <a:spcPts val="600"/>
              </a:spcBef>
            </a:pPr>
            <a:r>
              <a:rPr lang="en-US" sz="2400" b="1" i="1" dirty="0"/>
              <a:t>		</a:t>
            </a:r>
            <a:r>
              <a:rPr lang="en-US" sz="2000" i="1" dirty="0"/>
              <a:t>My soul languishes for your salvation; I hope in your word</a:t>
            </a:r>
            <a:r>
              <a:rPr lang="en-US" sz="2000" dirty="0"/>
              <a:t>. Psa. 119:81</a:t>
            </a:r>
            <a:endParaRPr lang="en-US" sz="2400" dirty="0"/>
          </a:p>
          <a:p>
            <a:pPr marL="285750" indent="-285750">
              <a:spcBef>
                <a:spcPts val="600"/>
              </a:spcBef>
              <a:buFont typeface="Arial" panose="020B0604020202020204" pitchFamily="34" charset="0"/>
              <a:buChar char="•"/>
            </a:pPr>
            <a:endParaRPr lang="en-US" sz="2000" dirty="0"/>
          </a:p>
          <a:p>
            <a:pPr marL="285750" indent="-285750">
              <a:spcBef>
                <a:spcPts val="600"/>
              </a:spcBef>
              <a:buFont typeface="Arial" panose="020B0604020202020204" pitchFamily="34" charset="0"/>
              <a:buChar char="•"/>
            </a:pPr>
            <a:endParaRPr lang="en-US" sz="2800" dirty="0"/>
          </a:p>
        </p:txBody>
      </p:sp>
    </p:spTree>
    <p:extLst>
      <p:ext uri="{BB962C8B-B14F-4D97-AF65-F5344CB8AC3E}">
        <p14:creationId xmlns:p14="http://schemas.microsoft.com/office/powerpoint/2010/main" val="2330784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2790-8E0D-E04B-9666-44C6872CA252}"/>
              </a:ext>
            </a:extLst>
          </p:cNvPr>
          <p:cNvSpPr>
            <a:spLocks noGrp="1"/>
          </p:cNvSpPr>
          <p:nvPr>
            <p:ph type="title"/>
          </p:nvPr>
        </p:nvSpPr>
        <p:spPr>
          <a:xfrm>
            <a:off x="-1" y="-109729"/>
            <a:ext cx="10131427" cy="1083205"/>
          </a:xfrm>
        </p:spPr>
        <p:txBody>
          <a:bodyPr/>
          <a:lstStyle/>
          <a:p>
            <a:r>
              <a:rPr lang="en-US" sz="4800" dirty="0"/>
              <a:t>Bible Interpretation</a:t>
            </a:r>
          </a:p>
        </p:txBody>
      </p:sp>
      <p:sp>
        <p:nvSpPr>
          <p:cNvPr id="3" name="Text Placeholder 2">
            <a:extLst>
              <a:ext uri="{FF2B5EF4-FFF2-40B4-BE49-F238E27FC236}">
                <a16:creationId xmlns:a16="http://schemas.microsoft.com/office/drawing/2014/main" id="{BD7AEBE6-307F-6943-ACD8-451FFDF9773A}"/>
              </a:ext>
            </a:extLst>
          </p:cNvPr>
          <p:cNvSpPr>
            <a:spLocks noGrp="1"/>
          </p:cNvSpPr>
          <p:nvPr>
            <p:ph type="body" idx="1"/>
          </p:nvPr>
        </p:nvSpPr>
        <p:spPr>
          <a:xfrm>
            <a:off x="510363" y="1013466"/>
            <a:ext cx="10131428" cy="860400"/>
          </a:xfrm>
        </p:spPr>
        <p:txBody>
          <a:bodyPr>
            <a:normAutofit/>
          </a:bodyPr>
          <a:lstStyle/>
          <a:p>
            <a:r>
              <a:rPr lang="en-US" sz="2400" dirty="0"/>
              <a:t>Why A Class On Bible Interpretation?</a:t>
            </a:r>
          </a:p>
        </p:txBody>
      </p:sp>
      <p:sp>
        <p:nvSpPr>
          <p:cNvPr id="4" name="TextBox 3">
            <a:extLst>
              <a:ext uri="{FF2B5EF4-FFF2-40B4-BE49-F238E27FC236}">
                <a16:creationId xmlns:a16="http://schemas.microsoft.com/office/drawing/2014/main" id="{0C7387E7-DA9D-E747-806B-45AC80819F78}"/>
              </a:ext>
            </a:extLst>
          </p:cNvPr>
          <p:cNvSpPr txBox="1"/>
          <p:nvPr/>
        </p:nvSpPr>
        <p:spPr>
          <a:xfrm>
            <a:off x="282169" y="1913856"/>
            <a:ext cx="11627661" cy="4970591"/>
          </a:xfrm>
          <a:prstGeom prst="rect">
            <a:avLst/>
          </a:prstGeom>
          <a:noFill/>
        </p:spPr>
        <p:txBody>
          <a:bodyPr wrap="square" rtlCol="0" anchor="t">
            <a:spAutoFit/>
          </a:bodyPr>
          <a:lstStyle/>
          <a:p>
            <a:pPr marL="342900" indent="-342900">
              <a:spcBef>
                <a:spcPts val="600"/>
              </a:spcBef>
              <a:buFont typeface="Arial" panose="020B0604020202020204" pitchFamily="34" charset="0"/>
              <a:buChar char="•"/>
            </a:pPr>
            <a:r>
              <a:rPr lang="en-US" sz="2400" dirty="0"/>
              <a:t>Because we love God’s Word and desire to handle with with great care: </a:t>
            </a:r>
          </a:p>
          <a:p>
            <a:pPr marL="342900" indent="-342900">
              <a:spcBef>
                <a:spcPts val="600"/>
              </a:spcBef>
              <a:buFont typeface="Arial" panose="020B0604020202020204" pitchFamily="34" charset="0"/>
              <a:buChar char="•"/>
            </a:pPr>
            <a:endParaRPr lang="en-US" sz="2400" dirty="0"/>
          </a:p>
          <a:p>
            <a:pPr lvl="1">
              <a:spcBef>
                <a:spcPts val="600"/>
              </a:spcBef>
            </a:pPr>
            <a:r>
              <a:rPr lang="en-US" sz="2400" i="1" dirty="0"/>
              <a:t>God’s word provides what is good. According to Psalm 119, the word of God is the way of happiness (vv. 1–2), the way to avoid shame (v. 6), the way of safety (v. 9), and the way of good counsel (v. 24). The word gives us strength (v. 28) and hope (v. 43). It provides wisdom (vv. 98–100, 130) and shows us the way we should go (v. 105). God’s verbal revelation, whether in spoken form in redemptive history or in the covenantal documents of redemptive history</a:t>
            </a:r>
            <a:r>
              <a:rPr lang="en-US" sz="2400" dirty="0"/>
              <a:t>(i.e., the Bible), is unfailingly perfect.</a:t>
            </a:r>
          </a:p>
          <a:p>
            <a:pPr>
              <a:spcBef>
                <a:spcPts val="600"/>
              </a:spcBef>
            </a:pPr>
            <a:endParaRPr lang="en-US" sz="2400" dirty="0"/>
          </a:p>
          <a:p>
            <a:pPr algn="r">
              <a:spcBef>
                <a:spcPts val="600"/>
              </a:spcBef>
            </a:pPr>
            <a:r>
              <a:rPr lang="en-US" sz="2400" dirty="0"/>
              <a:t>Kevin DeYoung, Taking God At His Word </a:t>
            </a:r>
            <a:endParaRPr lang="en-US" sz="2000" dirty="0"/>
          </a:p>
          <a:p>
            <a:pPr>
              <a:spcBef>
                <a:spcPts val="600"/>
              </a:spcBef>
            </a:pPr>
            <a:endParaRPr lang="en-US" sz="2800" dirty="0"/>
          </a:p>
        </p:txBody>
      </p:sp>
    </p:spTree>
    <p:extLst>
      <p:ext uri="{BB962C8B-B14F-4D97-AF65-F5344CB8AC3E}">
        <p14:creationId xmlns:p14="http://schemas.microsoft.com/office/powerpoint/2010/main" val="3597530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7" name="Freeform: Shape 1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A7E6A83-A6F5-BF48-9E71-332DD808F43F}"/>
              </a:ext>
            </a:extLst>
          </p:cNvPr>
          <p:cNvSpPr>
            <a:spLocks noGrp="1"/>
          </p:cNvSpPr>
          <p:nvPr>
            <p:ph type="title"/>
          </p:nvPr>
        </p:nvSpPr>
        <p:spPr>
          <a:xfrm>
            <a:off x="653143" y="1645920"/>
            <a:ext cx="3522879" cy="4470821"/>
          </a:xfrm>
        </p:spPr>
        <p:txBody>
          <a:bodyPr>
            <a:normAutofit/>
          </a:bodyPr>
          <a:lstStyle/>
          <a:p>
            <a:pPr algn="r"/>
            <a:r>
              <a:rPr lang="en-US" b="1">
                <a:solidFill>
                  <a:srgbClr val="FFFFFF"/>
                </a:solidFill>
              </a:rPr>
              <a:t>Course Description</a:t>
            </a:r>
          </a:p>
        </p:txBody>
      </p:sp>
      <p:sp>
        <p:nvSpPr>
          <p:cNvPr id="3" name="Content Placeholder 2">
            <a:extLst>
              <a:ext uri="{FF2B5EF4-FFF2-40B4-BE49-F238E27FC236}">
                <a16:creationId xmlns:a16="http://schemas.microsoft.com/office/drawing/2014/main" id="{B748EA91-BA62-494D-977D-C32DDF0A8934}"/>
              </a:ext>
            </a:extLst>
          </p:cNvPr>
          <p:cNvSpPr>
            <a:spLocks noGrp="1"/>
          </p:cNvSpPr>
          <p:nvPr>
            <p:ph idx="1"/>
          </p:nvPr>
        </p:nvSpPr>
        <p:spPr>
          <a:xfrm>
            <a:off x="5204109" y="1645920"/>
            <a:ext cx="6987891" cy="5212080"/>
          </a:xfrm>
        </p:spPr>
        <p:txBody>
          <a:bodyPr>
            <a:normAutofit fontScale="92500" lnSpcReduction="10000"/>
          </a:bodyPr>
          <a:lstStyle/>
          <a:p>
            <a:pPr marL="0" indent="0">
              <a:buNone/>
            </a:pPr>
            <a:r>
              <a:rPr lang="en-US" sz="3100" i="1" dirty="0"/>
              <a:t>Within an awareness of the present post-enlightenment and post Christian skepticism concerning the Christian Bible, the objective of this class is to provide the student with an introductory level of confidence in the Reliability, Usability and Sufficiency of the Christian Scriptures  such as to adopt as a matter of Christian faith and application the following confessions:  (c.f. Syllabus)</a:t>
            </a:r>
          </a:p>
          <a:p>
            <a:pPr marL="0" indent="0">
              <a:buNone/>
            </a:pPr>
            <a:r>
              <a:rPr lang="en-US" sz="2400" i="1" dirty="0"/>
              <a:t> </a:t>
            </a:r>
            <a:br>
              <a:rPr lang="en-US" sz="2400" i="1" dirty="0"/>
            </a:br>
            <a:endParaRPr lang="en-US" sz="2400" i="1" dirty="0"/>
          </a:p>
        </p:txBody>
      </p:sp>
    </p:spTree>
    <p:extLst>
      <p:ext uri="{BB962C8B-B14F-4D97-AF65-F5344CB8AC3E}">
        <p14:creationId xmlns:p14="http://schemas.microsoft.com/office/powerpoint/2010/main" val="65771531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5" name="Freeform: Shape 14">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A7E6A83-A6F5-BF48-9E71-332DD808F43F}"/>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chemeClr val="bg2"/>
                </a:solidFill>
                <a:latin typeface="+mj-lt"/>
                <a:ea typeface="+mj-ea"/>
                <a:cs typeface="+mj-cs"/>
              </a:rPr>
              <a:t>Course Description Continued</a:t>
            </a:r>
          </a:p>
        </p:txBody>
      </p:sp>
      <p:sp>
        <p:nvSpPr>
          <p:cNvPr id="6" name="TextBox 5">
            <a:extLst>
              <a:ext uri="{FF2B5EF4-FFF2-40B4-BE49-F238E27FC236}">
                <a16:creationId xmlns:a16="http://schemas.microsoft.com/office/drawing/2014/main" id="{C87B69FD-5BBC-244E-89B9-11892CC0D696}"/>
              </a:ext>
            </a:extLst>
          </p:cNvPr>
          <p:cNvSpPr txBox="1"/>
          <p:nvPr/>
        </p:nvSpPr>
        <p:spPr>
          <a:xfrm>
            <a:off x="5204109" y="1645920"/>
            <a:ext cx="6269434" cy="5084064"/>
          </a:xfrm>
          <a:prstGeom prst="rect">
            <a:avLst/>
          </a:prstGeom>
        </p:spPr>
        <p:txBody>
          <a:bodyPr vert="horz" lIns="91440" tIns="45720" rIns="91440" bIns="45720" rtlCol="0">
            <a:normAutofit lnSpcReduction="10000"/>
          </a:bodyPr>
          <a:lstStyle/>
          <a:p>
            <a:pPr>
              <a:lnSpc>
                <a:spcPct val="90000"/>
              </a:lnSpc>
              <a:spcBef>
                <a:spcPts val="1000"/>
              </a:spcBef>
              <a:buClr>
                <a:schemeClr val="bg2">
                  <a:lumMod val="40000"/>
                  <a:lumOff val="60000"/>
                </a:schemeClr>
              </a:buClr>
              <a:buSzPct val="80000"/>
            </a:pPr>
            <a:r>
              <a:rPr lang="en-US" u="sng" dirty="0">
                <a:latin typeface="+mj-lt"/>
                <a:ea typeface="+mj-ea"/>
                <a:cs typeface="+mj-cs"/>
              </a:rPr>
              <a:t>Concerning Reliability : </a:t>
            </a:r>
            <a:endParaRPr lang="en-US" dirty="0">
              <a:latin typeface="+mj-lt"/>
              <a:ea typeface="+mj-ea"/>
              <a:cs typeface="+mj-cs"/>
            </a:endParaRPr>
          </a:p>
          <a:p>
            <a:pPr>
              <a:lnSpc>
                <a:spcPct val="90000"/>
              </a:lnSpc>
              <a:spcBef>
                <a:spcPts val="1000"/>
              </a:spcBef>
              <a:buClr>
                <a:schemeClr val="bg2">
                  <a:lumMod val="40000"/>
                  <a:lumOff val="60000"/>
                </a:schemeClr>
              </a:buClr>
              <a:buSzPct val="80000"/>
            </a:pPr>
            <a:r>
              <a:rPr lang="en-US" dirty="0">
                <a:latin typeface="+mj-lt"/>
                <a:ea typeface="+mj-ea"/>
                <a:cs typeface="+mj-cs"/>
              </a:rPr>
              <a:t>… an high and reverent esteem of the Holy Scripture… whereby it doth abundantly evidence itself to be the Word of God.   WCF 1.4</a:t>
            </a:r>
          </a:p>
          <a:p>
            <a:pPr>
              <a:lnSpc>
                <a:spcPct val="90000"/>
              </a:lnSpc>
              <a:spcBef>
                <a:spcPts val="1000"/>
              </a:spcBef>
              <a:buClr>
                <a:schemeClr val="bg2">
                  <a:lumMod val="40000"/>
                  <a:lumOff val="60000"/>
                </a:schemeClr>
              </a:buClr>
              <a:buSzPct val="80000"/>
            </a:pPr>
            <a:r>
              <a:rPr lang="en-US" dirty="0">
                <a:latin typeface="+mj-lt"/>
                <a:ea typeface="+mj-ea"/>
                <a:cs typeface="+mj-cs"/>
              </a:rPr>
              <a:t> </a:t>
            </a:r>
          </a:p>
          <a:p>
            <a:pPr>
              <a:lnSpc>
                <a:spcPct val="90000"/>
              </a:lnSpc>
              <a:spcBef>
                <a:spcPts val="1000"/>
              </a:spcBef>
              <a:buClr>
                <a:schemeClr val="bg2">
                  <a:lumMod val="40000"/>
                  <a:lumOff val="60000"/>
                </a:schemeClr>
              </a:buClr>
              <a:buSzPct val="80000"/>
            </a:pPr>
            <a:r>
              <a:rPr lang="en-US" u="sng" dirty="0">
                <a:latin typeface="+mj-lt"/>
                <a:ea typeface="+mj-ea"/>
                <a:cs typeface="+mj-cs"/>
              </a:rPr>
              <a:t>Concerning Usability: </a:t>
            </a:r>
            <a:endParaRPr lang="en-US" dirty="0">
              <a:latin typeface="+mj-lt"/>
              <a:ea typeface="+mj-ea"/>
              <a:cs typeface="+mj-cs"/>
            </a:endParaRPr>
          </a:p>
          <a:p>
            <a:pPr>
              <a:lnSpc>
                <a:spcPct val="90000"/>
              </a:lnSpc>
              <a:spcBef>
                <a:spcPts val="1000"/>
              </a:spcBef>
              <a:buClr>
                <a:schemeClr val="bg2">
                  <a:lumMod val="40000"/>
                  <a:lumOff val="60000"/>
                </a:schemeClr>
              </a:buClr>
              <a:buSzPct val="80000"/>
            </a:pPr>
            <a:r>
              <a:rPr lang="en-US" dirty="0">
                <a:latin typeface="+mj-lt"/>
                <a:ea typeface="+mj-ea"/>
                <a:cs typeface="+mj-cs"/>
              </a:rPr>
              <a:t>…[That} in a due use of the ordinary means, [we] may attain unto a sufficient understanding of them.  WCF 1.5</a:t>
            </a:r>
          </a:p>
          <a:p>
            <a:pPr>
              <a:lnSpc>
                <a:spcPct val="90000"/>
              </a:lnSpc>
              <a:spcBef>
                <a:spcPts val="1000"/>
              </a:spcBef>
              <a:buClr>
                <a:schemeClr val="bg2">
                  <a:lumMod val="40000"/>
                  <a:lumOff val="60000"/>
                </a:schemeClr>
              </a:buClr>
              <a:buSzPct val="80000"/>
            </a:pPr>
            <a:r>
              <a:rPr lang="en-US" dirty="0">
                <a:latin typeface="+mj-lt"/>
                <a:ea typeface="+mj-ea"/>
                <a:cs typeface="+mj-cs"/>
              </a:rPr>
              <a:t> </a:t>
            </a:r>
          </a:p>
          <a:p>
            <a:pPr>
              <a:lnSpc>
                <a:spcPct val="90000"/>
              </a:lnSpc>
              <a:spcBef>
                <a:spcPts val="1000"/>
              </a:spcBef>
              <a:buClr>
                <a:schemeClr val="bg2">
                  <a:lumMod val="40000"/>
                  <a:lumOff val="60000"/>
                </a:schemeClr>
              </a:buClr>
              <a:buSzPct val="80000"/>
            </a:pPr>
            <a:r>
              <a:rPr lang="en-US" u="sng" dirty="0">
                <a:latin typeface="+mj-lt"/>
                <a:ea typeface="+mj-ea"/>
                <a:cs typeface="+mj-cs"/>
              </a:rPr>
              <a:t>Concerning Sufficiency: </a:t>
            </a:r>
          </a:p>
          <a:p>
            <a:pPr>
              <a:lnSpc>
                <a:spcPct val="90000"/>
              </a:lnSpc>
              <a:spcBef>
                <a:spcPts val="1000"/>
              </a:spcBef>
              <a:buClr>
                <a:schemeClr val="bg2">
                  <a:lumMod val="40000"/>
                  <a:lumOff val="60000"/>
                </a:schemeClr>
              </a:buClr>
              <a:buSzPct val="80000"/>
            </a:pPr>
            <a:r>
              <a:rPr lang="en-US" dirty="0">
                <a:latin typeface="+mj-lt"/>
                <a:ea typeface="+mj-ea"/>
                <a:cs typeface="+mj-cs"/>
              </a:rPr>
              <a:t>The whole counsel of God concerning all things necessary for his own glory, man's salvation, faith and life, is either expressly set down in Scripture, or by good and necessary consequence may be deduced from Scripture: unto which nothing at any time is to be added, whether by new revelations of the Spirit, or traditions of men.  WCF 1.6</a:t>
            </a:r>
          </a:p>
        </p:txBody>
      </p:sp>
    </p:spTree>
    <p:extLst>
      <p:ext uri="{BB962C8B-B14F-4D97-AF65-F5344CB8AC3E}">
        <p14:creationId xmlns:p14="http://schemas.microsoft.com/office/powerpoint/2010/main" val="2048765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453758"/>
            <a:ext cx="10131427" cy="1468800"/>
          </a:xfrm>
        </p:spPr>
        <p:txBody>
          <a:bodyPr>
            <a:normAutofit/>
          </a:bodyPr>
          <a:lstStyle/>
          <a:p>
            <a:r>
              <a:rPr lang="en-US" dirty="0"/>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398295" y="1137439"/>
            <a:ext cx="10131428" cy="860400"/>
          </a:xfrm>
        </p:spPr>
        <p:txBody>
          <a:bodyPr>
            <a:normAutofit/>
          </a:bodyPr>
          <a:lstStyle/>
          <a:p>
            <a:r>
              <a:rPr lang="en-US" sz="2400" dirty="0"/>
              <a:t>LESSON 1: TEXTUAL CRITICISM AND Challenges to HISTORICITY</a:t>
            </a:r>
          </a:p>
        </p:txBody>
      </p:sp>
      <p:sp>
        <p:nvSpPr>
          <p:cNvPr id="6" name="TextBox 5">
            <a:extLst>
              <a:ext uri="{FF2B5EF4-FFF2-40B4-BE49-F238E27FC236}">
                <a16:creationId xmlns:a16="http://schemas.microsoft.com/office/drawing/2014/main" id="{47483113-08D3-9444-A6AA-9732CDDCCDD2}"/>
              </a:ext>
            </a:extLst>
          </p:cNvPr>
          <p:cNvSpPr txBox="1"/>
          <p:nvPr/>
        </p:nvSpPr>
        <p:spPr>
          <a:xfrm>
            <a:off x="688972" y="5111819"/>
            <a:ext cx="10131428" cy="1600438"/>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t>Post-Enlightenment Bias Against Miracles (The Issue of “Myth”) </a:t>
            </a:r>
          </a:p>
          <a:p>
            <a:pPr marL="285750" lvl="0" indent="-285750">
              <a:buFont typeface="Arial" panose="020B0604020202020204" pitchFamily="34" charset="0"/>
              <a:buChar char="•"/>
            </a:pPr>
            <a:r>
              <a:rPr lang="en-US" sz="2000" dirty="0"/>
              <a:t>Post-Enlightenment Politicization and Historicity  (The Issue of Archeology)</a:t>
            </a:r>
          </a:p>
          <a:p>
            <a:pPr marL="285750" lvl="0" indent="-285750">
              <a:buFont typeface="Arial" panose="020B0604020202020204" pitchFamily="34" charset="0"/>
              <a:buChar char="•"/>
            </a:pPr>
            <a:r>
              <a:rPr lang="en-US" sz="2000" dirty="0"/>
              <a:t>Post-Enlightenment Bias Against Institutional Authority and Canonical Authenticity: (The issue of the Gnostic Gospels) </a:t>
            </a:r>
          </a:p>
          <a:p>
            <a:endParaRPr lang="en-US" dirty="0"/>
          </a:p>
        </p:txBody>
      </p:sp>
      <p:sp>
        <p:nvSpPr>
          <p:cNvPr id="10" name="TextBox 9">
            <a:extLst>
              <a:ext uri="{FF2B5EF4-FFF2-40B4-BE49-F238E27FC236}">
                <a16:creationId xmlns:a16="http://schemas.microsoft.com/office/drawing/2014/main" id="{5E49DA64-2E00-0C49-B8B8-CDB8742694B0}"/>
              </a:ext>
            </a:extLst>
          </p:cNvPr>
          <p:cNvSpPr txBox="1"/>
          <p:nvPr/>
        </p:nvSpPr>
        <p:spPr>
          <a:xfrm>
            <a:off x="1371600" y="1997839"/>
            <a:ext cx="9448800" cy="2862322"/>
          </a:xfrm>
          <a:prstGeom prst="rect">
            <a:avLst/>
          </a:prstGeom>
          <a:noFill/>
        </p:spPr>
        <p:txBody>
          <a:bodyPr wrap="square" rtlCol="0">
            <a:spAutoFit/>
          </a:bodyPr>
          <a:lstStyle/>
          <a:p>
            <a:r>
              <a:rPr lang="en-US" sz="2400" i="1" dirty="0">
                <a:solidFill>
                  <a:schemeClr val="accent2">
                    <a:lumMod val="40000"/>
                    <a:lumOff val="60000"/>
                  </a:schemeClr>
                </a:solidFill>
              </a:rPr>
              <a:t>To be fair, much of the Bible is not systematically evil but just plain weird, as you would expect of a chaotically cobbled-together anthology of disjointed documents, composed, revised, translated, distorted and 'improved' by hundreds of anonymous authors, editors and copyists, unknown to us and mostly unknown to each other, spanning nine centuries. </a:t>
            </a:r>
            <a:endParaRPr lang="en-US" sz="2400" dirty="0">
              <a:solidFill>
                <a:schemeClr val="accent2">
                  <a:lumMod val="40000"/>
                  <a:lumOff val="60000"/>
                </a:schemeClr>
              </a:solidFill>
            </a:endParaRPr>
          </a:p>
          <a:p>
            <a:pPr algn="r"/>
            <a:r>
              <a:rPr lang="en-US" i="1" dirty="0">
                <a:solidFill>
                  <a:schemeClr val="accent2">
                    <a:lumMod val="40000"/>
                    <a:lumOff val="60000"/>
                  </a:schemeClr>
                </a:solidFill>
              </a:rPr>
              <a:t>Richard Dawkins, The God Delusion </a:t>
            </a:r>
            <a:endParaRPr lang="en-US" dirty="0">
              <a:solidFill>
                <a:schemeClr val="accent2">
                  <a:lumMod val="40000"/>
                  <a:lumOff val="60000"/>
                </a:schemeClr>
              </a:solidFill>
            </a:endParaRPr>
          </a:p>
          <a:p>
            <a:endParaRPr lang="en-US" dirty="0"/>
          </a:p>
        </p:txBody>
      </p:sp>
    </p:spTree>
    <p:extLst>
      <p:ext uri="{BB962C8B-B14F-4D97-AF65-F5344CB8AC3E}">
        <p14:creationId xmlns:p14="http://schemas.microsoft.com/office/powerpoint/2010/main" val="3328386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0"/>
            <a:ext cx="10131427" cy="1468800"/>
          </a:xfrm>
        </p:spPr>
        <p:txBody>
          <a:bodyPr>
            <a:normAutofit/>
          </a:bodyPr>
          <a:lstStyle/>
          <a:p>
            <a:r>
              <a:rPr lang="en-US"/>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100583" y="1468800"/>
            <a:ext cx="10131428" cy="860400"/>
          </a:xfrm>
        </p:spPr>
        <p:txBody>
          <a:bodyPr/>
          <a:lstStyle/>
          <a:p>
            <a:r>
              <a:rPr lang="en-US" dirty="0"/>
              <a:t>LESSON 1: TEXTUAL CRITICISM AND HISTORICITY </a:t>
            </a:r>
          </a:p>
        </p:txBody>
      </p:sp>
      <p:sp>
        <p:nvSpPr>
          <p:cNvPr id="3" name="TextBox 2">
            <a:extLst>
              <a:ext uri="{FF2B5EF4-FFF2-40B4-BE49-F238E27FC236}">
                <a16:creationId xmlns:a16="http://schemas.microsoft.com/office/drawing/2014/main" id="{1F606321-0529-2C4E-AF1E-AD97E6296449}"/>
              </a:ext>
            </a:extLst>
          </p:cNvPr>
          <p:cNvSpPr txBox="1"/>
          <p:nvPr/>
        </p:nvSpPr>
        <p:spPr>
          <a:xfrm>
            <a:off x="4882550" y="2077200"/>
            <a:ext cx="1670650" cy="646331"/>
          </a:xfrm>
          <a:prstGeom prst="rect">
            <a:avLst/>
          </a:prstGeom>
          <a:noFill/>
        </p:spPr>
        <p:txBody>
          <a:bodyPr wrap="none" rtlCol="0">
            <a:spAutoFit/>
          </a:bodyPr>
          <a:lstStyle/>
          <a:p>
            <a:r>
              <a:rPr lang="en-US" sz="3600" b="1" dirty="0">
                <a:solidFill>
                  <a:schemeClr val="accent2">
                    <a:lumMod val="40000"/>
                    <a:lumOff val="60000"/>
                  </a:schemeClr>
                </a:solidFill>
              </a:rPr>
              <a:t>Myth? </a:t>
            </a:r>
          </a:p>
        </p:txBody>
      </p:sp>
      <p:sp>
        <p:nvSpPr>
          <p:cNvPr id="4" name="TextBox 3">
            <a:extLst>
              <a:ext uri="{FF2B5EF4-FFF2-40B4-BE49-F238E27FC236}">
                <a16:creationId xmlns:a16="http://schemas.microsoft.com/office/drawing/2014/main" id="{B313AA3C-C8F9-6D46-8067-99674E1249E9}"/>
              </a:ext>
            </a:extLst>
          </p:cNvPr>
          <p:cNvSpPr txBox="1"/>
          <p:nvPr/>
        </p:nvSpPr>
        <p:spPr>
          <a:xfrm>
            <a:off x="443345" y="2937600"/>
            <a:ext cx="11443855" cy="3200876"/>
          </a:xfrm>
          <a:prstGeom prst="rect">
            <a:avLst/>
          </a:prstGeom>
          <a:noFill/>
        </p:spPr>
        <p:txBody>
          <a:bodyPr wrap="square" rtlCol="0">
            <a:spAutoFit/>
          </a:bodyPr>
          <a:lstStyle/>
          <a:p>
            <a:pPr>
              <a:spcAft>
                <a:spcPts val="1200"/>
              </a:spcAft>
            </a:pPr>
            <a:r>
              <a:rPr lang="en-US" sz="2400" dirty="0"/>
              <a:t>Known as the father of modern Historical-Criticism, Johann </a:t>
            </a:r>
            <a:r>
              <a:rPr lang="en-US" sz="2400" dirty="0" err="1"/>
              <a:t>Salomo</a:t>
            </a:r>
            <a:r>
              <a:rPr lang="en-US" sz="2400" dirty="0"/>
              <a:t> Semler reveals the basic yet subtle conviction of the adherents to the Historical-Critical method. He states, "The root of the evil (in theology) is the interchangeable use of the terms `Scripture' and the `Word of God’.” </a:t>
            </a:r>
          </a:p>
          <a:p>
            <a:pPr>
              <a:spcAft>
                <a:spcPts val="1200"/>
              </a:spcAft>
            </a:pPr>
            <a:r>
              <a:rPr lang="en-US" sz="2400" dirty="0"/>
              <a:t>Stated succinctly, the agenda established for the Historical-Critical method is the attempt to discover the "canon within the canon", one being the true "Word of God," the other being those portions of scripture depicting erroneous superstitions </a:t>
            </a:r>
            <a:r>
              <a:rPr lang="en-US" sz="2400" u="sng" dirty="0"/>
              <a:t>or myths of ancient history</a:t>
            </a:r>
            <a:r>
              <a:rPr lang="en-US" sz="2400" dirty="0"/>
              <a:t>. </a:t>
            </a:r>
          </a:p>
        </p:txBody>
      </p:sp>
    </p:spTree>
    <p:extLst>
      <p:ext uri="{BB962C8B-B14F-4D97-AF65-F5344CB8AC3E}">
        <p14:creationId xmlns:p14="http://schemas.microsoft.com/office/powerpoint/2010/main" val="3482672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511554"/>
            <a:ext cx="10131427" cy="1468800"/>
          </a:xfrm>
        </p:spPr>
        <p:txBody>
          <a:bodyPr>
            <a:normAutofit/>
          </a:bodyPr>
          <a:lstStyle/>
          <a:p>
            <a:r>
              <a:rPr lang="en-US" dirty="0"/>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531950" y="957246"/>
            <a:ext cx="10131428" cy="860400"/>
          </a:xfrm>
        </p:spPr>
        <p:txBody>
          <a:bodyPr/>
          <a:lstStyle/>
          <a:p>
            <a:r>
              <a:rPr lang="en-US" dirty="0"/>
              <a:t>LESSON 1: TEXTUAL CRITICISM AND HISTORICITY </a:t>
            </a:r>
          </a:p>
          <a:p>
            <a:endParaRPr lang="en-US" dirty="0"/>
          </a:p>
        </p:txBody>
      </p:sp>
      <p:sp>
        <p:nvSpPr>
          <p:cNvPr id="3" name="TextBox 2">
            <a:extLst>
              <a:ext uri="{FF2B5EF4-FFF2-40B4-BE49-F238E27FC236}">
                <a16:creationId xmlns:a16="http://schemas.microsoft.com/office/drawing/2014/main" id="{897DF680-BE99-A04C-BA7B-DB6E4803F36C}"/>
              </a:ext>
            </a:extLst>
          </p:cNvPr>
          <p:cNvSpPr txBox="1"/>
          <p:nvPr/>
        </p:nvSpPr>
        <p:spPr>
          <a:xfrm>
            <a:off x="531950" y="2198670"/>
            <a:ext cx="11365503" cy="4832092"/>
          </a:xfrm>
          <a:prstGeom prst="rect">
            <a:avLst/>
          </a:prstGeom>
          <a:noFill/>
        </p:spPr>
        <p:txBody>
          <a:bodyPr wrap="square" rtlCol="0">
            <a:spAutoFit/>
          </a:bodyPr>
          <a:lstStyle/>
          <a:p>
            <a:r>
              <a:rPr lang="en-US" sz="2400" dirty="0"/>
              <a:t>Concerning “myth” it is not meant something “false” Rather, it is argued that while the facts of Scripture may not be believable, the larger, </a:t>
            </a:r>
            <a:r>
              <a:rPr lang="en-US" sz="2400" dirty="0" err="1"/>
              <a:t>deepe.r</a:t>
            </a:r>
            <a:r>
              <a:rPr lang="en-US" sz="2400" dirty="0"/>
              <a:t> truth still is. </a:t>
            </a:r>
          </a:p>
          <a:p>
            <a:endParaRPr lang="en-US" sz="2400" dirty="0"/>
          </a:p>
          <a:p>
            <a:r>
              <a:rPr lang="en-US" sz="2400" dirty="0"/>
              <a:t>E.g. If the historical-orthodox view of Biblical inspiration is that the words themselves are by divine inspiration (“verbal inspiration”), the historical critical approach wants to argue that the author was “inspired” even if the facts and historicity themselves were literary genre common to that day to articulate an inward/spiritual truth.   The scripture then becomes a window into the experience of the writer wherein the true word of God is to be found. </a:t>
            </a:r>
          </a:p>
          <a:p>
            <a:endParaRPr lang="en-US" sz="2400" dirty="0"/>
          </a:p>
          <a:p>
            <a:endParaRPr lang="en-US" sz="2000" dirty="0"/>
          </a:p>
        </p:txBody>
      </p:sp>
    </p:spTree>
    <p:extLst>
      <p:ext uri="{BB962C8B-B14F-4D97-AF65-F5344CB8AC3E}">
        <p14:creationId xmlns:p14="http://schemas.microsoft.com/office/powerpoint/2010/main" val="1998176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511554"/>
            <a:ext cx="10131427" cy="1468800"/>
          </a:xfrm>
        </p:spPr>
        <p:txBody>
          <a:bodyPr>
            <a:normAutofit/>
          </a:bodyPr>
          <a:lstStyle/>
          <a:p>
            <a:r>
              <a:rPr lang="en-US" dirty="0"/>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531950" y="957246"/>
            <a:ext cx="10131428" cy="860400"/>
          </a:xfrm>
        </p:spPr>
        <p:txBody>
          <a:bodyPr/>
          <a:lstStyle/>
          <a:p>
            <a:r>
              <a:rPr lang="en-US" dirty="0"/>
              <a:t>LESSON 1: TEXTUAL CRITICISM AND HISTORICITY </a:t>
            </a:r>
          </a:p>
          <a:p>
            <a:endParaRPr lang="en-US" dirty="0"/>
          </a:p>
        </p:txBody>
      </p:sp>
      <p:sp>
        <p:nvSpPr>
          <p:cNvPr id="3" name="TextBox 2">
            <a:extLst>
              <a:ext uri="{FF2B5EF4-FFF2-40B4-BE49-F238E27FC236}">
                <a16:creationId xmlns:a16="http://schemas.microsoft.com/office/drawing/2014/main" id="{897DF680-BE99-A04C-BA7B-DB6E4803F36C}"/>
              </a:ext>
            </a:extLst>
          </p:cNvPr>
          <p:cNvSpPr txBox="1"/>
          <p:nvPr/>
        </p:nvSpPr>
        <p:spPr>
          <a:xfrm>
            <a:off x="413248" y="1963143"/>
            <a:ext cx="11365503" cy="4832092"/>
          </a:xfrm>
          <a:prstGeom prst="rect">
            <a:avLst/>
          </a:prstGeom>
          <a:noFill/>
        </p:spPr>
        <p:txBody>
          <a:bodyPr wrap="square" rtlCol="0">
            <a:spAutoFit/>
          </a:bodyPr>
          <a:lstStyle/>
          <a:p>
            <a:endParaRPr lang="en-US" sz="2000" dirty="0"/>
          </a:p>
          <a:p>
            <a:r>
              <a:rPr lang="en-US" sz="2400" dirty="0"/>
              <a:t>So for instance: </a:t>
            </a:r>
          </a:p>
          <a:p>
            <a:endParaRPr lang="en-US" sz="2400" dirty="0"/>
          </a:p>
          <a:p>
            <a:pPr marL="285750" indent="-285750">
              <a:spcAft>
                <a:spcPts val="1200"/>
              </a:spcAft>
              <a:buFont typeface="Arial" panose="020B0604020202020204" pitchFamily="34" charset="0"/>
              <a:buChar char="•"/>
            </a:pPr>
            <a:r>
              <a:rPr lang="en-US" sz="2400" dirty="0"/>
              <a:t>Plagues in Exodus and the crossing of the Red Sea may not be historical, but that need not call into question the power of God or his ability to set the captives free. </a:t>
            </a:r>
          </a:p>
          <a:p>
            <a:pPr marL="285750" indent="-285750">
              <a:spcAft>
                <a:spcPts val="1200"/>
              </a:spcAft>
              <a:buFont typeface="Arial" panose="020B0604020202020204" pitchFamily="34" charset="0"/>
              <a:buChar char="•"/>
            </a:pPr>
            <a:r>
              <a:rPr lang="en-US" sz="2400" dirty="0"/>
              <a:t>Jesus may or may not have walked on water, but the important point is that he will do anything to help us if we trust in him. </a:t>
            </a:r>
          </a:p>
          <a:p>
            <a:pPr marL="285750" indent="-285750">
              <a:spcAft>
                <a:spcPts val="1200"/>
              </a:spcAft>
              <a:buFont typeface="Arial" panose="020B0604020202020204" pitchFamily="34" charset="0"/>
              <a:buChar char="•"/>
            </a:pPr>
            <a:r>
              <a:rPr lang="en-US" sz="2400" dirty="0"/>
              <a:t>The resurrection of Christ is not to be taken literally as a bodily resurrection, but rather as a powerful symbol that God can give us new spiritual life and snatch victory from the jaws of defeat.</a:t>
            </a:r>
          </a:p>
          <a:p>
            <a:endParaRPr lang="en-US" dirty="0"/>
          </a:p>
        </p:txBody>
      </p:sp>
    </p:spTree>
    <p:extLst>
      <p:ext uri="{BB962C8B-B14F-4D97-AF65-F5344CB8AC3E}">
        <p14:creationId xmlns:p14="http://schemas.microsoft.com/office/powerpoint/2010/main" val="343936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77BBC4-829D-8F42-8FDC-EA4F20C3C0B6}"/>
              </a:ext>
            </a:extLst>
          </p:cNvPr>
          <p:cNvSpPr txBox="1"/>
          <p:nvPr/>
        </p:nvSpPr>
        <p:spPr>
          <a:xfrm>
            <a:off x="557783" y="2456524"/>
            <a:ext cx="10934563" cy="4154984"/>
          </a:xfrm>
          <a:prstGeom prst="rect">
            <a:avLst/>
          </a:prstGeom>
          <a:noFill/>
        </p:spPr>
        <p:txBody>
          <a:bodyPr wrap="square" rtlCol="0">
            <a:spAutoFit/>
          </a:bodyPr>
          <a:lstStyle/>
          <a:p>
            <a:r>
              <a:rPr lang="en-US" sz="2200" i="1" dirty="0"/>
              <a:t>For </a:t>
            </a:r>
            <a:r>
              <a:rPr lang="en-US" sz="2200" i="1" u="sng" dirty="0"/>
              <a:t>we did not follow  cleverly devised  myths </a:t>
            </a:r>
            <a:r>
              <a:rPr lang="en-US" sz="2200" i="1" dirty="0"/>
              <a:t>when we made known to you  the power and  coming of our Lord Jesus Christ, but  </a:t>
            </a:r>
            <a:r>
              <a:rPr lang="en-US" sz="2200" i="1" u="sng" dirty="0"/>
              <a:t>we were eyewitnesses </a:t>
            </a:r>
            <a:r>
              <a:rPr lang="en-US" sz="2200" i="1" dirty="0"/>
              <a:t>of his majesty. For when he received honor and glory from God the Father, and the voice was borne to him by the Majestic Glory,  “This is my beloved Son,  with whom I am well pleased,” we ourselves heard this very voice borne from heaven, for we were with him on  the holy mountain. And  we have something more sure, the prophetic word, to which you will do well to pay attention  as to a lamp shining in a dark place, until  the day  dawns and the morning star rises in your hearts, knowing this first of all, </a:t>
            </a:r>
            <a:r>
              <a:rPr lang="en-US" sz="2200" i="1" u="sng" dirty="0"/>
              <a:t>that no prophecy of Scripture comes from someone’s own interpretation. For  no prophecy was ever produced by the will of man, but men spoke from God  as they were carried along by the Holy Spirit. </a:t>
            </a:r>
          </a:p>
          <a:p>
            <a:pPr algn="r"/>
            <a:r>
              <a:rPr lang="en-US" sz="2200" dirty="0"/>
              <a:t>2Pet. 1:16-21</a:t>
            </a:r>
          </a:p>
        </p:txBody>
      </p:sp>
      <p:sp>
        <p:nvSpPr>
          <p:cNvPr id="6" name="Title 1">
            <a:extLst>
              <a:ext uri="{FF2B5EF4-FFF2-40B4-BE49-F238E27FC236}">
                <a16:creationId xmlns:a16="http://schemas.microsoft.com/office/drawing/2014/main" id="{094C958F-6633-334C-B667-0795F4756755}"/>
              </a:ext>
            </a:extLst>
          </p:cNvPr>
          <p:cNvSpPr>
            <a:spLocks noGrp="1"/>
          </p:cNvSpPr>
          <p:nvPr>
            <p:ph type="title"/>
          </p:nvPr>
        </p:nvSpPr>
        <p:spPr>
          <a:xfrm>
            <a:off x="0" y="0"/>
            <a:ext cx="10131427" cy="997745"/>
          </a:xfrm>
        </p:spPr>
        <p:txBody>
          <a:bodyPr>
            <a:normAutofit/>
          </a:bodyPr>
          <a:lstStyle/>
          <a:p>
            <a:r>
              <a:rPr lang="en-US" sz="4400" b="1" dirty="0"/>
              <a:t>PART 1:</a:t>
            </a:r>
            <a:r>
              <a:rPr lang="en-US" sz="4400" dirty="0"/>
              <a:t> RELIABILTY OF SCRIPTURE </a:t>
            </a:r>
          </a:p>
        </p:txBody>
      </p:sp>
      <p:sp>
        <p:nvSpPr>
          <p:cNvPr id="7" name="Text Placeholder 8">
            <a:extLst>
              <a:ext uri="{FF2B5EF4-FFF2-40B4-BE49-F238E27FC236}">
                <a16:creationId xmlns:a16="http://schemas.microsoft.com/office/drawing/2014/main" id="{76D4870B-451C-9641-921A-18B8AFFD037E}"/>
              </a:ext>
            </a:extLst>
          </p:cNvPr>
          <p:cNvSpPr>
            <a:spLocks noGrp="1"/>
          </p:cNvSpPr>
          <p:nvPr>
            <p:ph type="body" idx="1"/>
          </p:nvPr>
        </p:nvSpPr>
        <p:spPr>
          <a:xfrm>
            <a:off x="557783" y="1015431"/>
            <a:ext cx="10131428" cy="860400"/>
          </a:xfrm>
        </p:spPr>
        <p:txBody>
          <a:bodyPr>
            <a:normAutofit/>
          </a:bodyPr>
          <a:lstStyle/>
          <a:p>
            <a:r>
              <a:rPr lang="en-US" sz="2400" b="1" dirty="0"/>
              <a:t>LESSON 1</a:t>
            </a:r>
            <a:r>
              <a:rPr lang="en-US" sz="2400" dirty="0"/>
              <a:t>: TEXTUAL CRITICISM AND HISTORICITY Answered  </a:t>
            </a:r>
          </a:p>
        </p:txBody>
      </p:sp>
      <p:sp>
        <p:nvSpPr>
          <p:cNvPr id="8" name="TextBox 7">
            <a:extLst>
              <a:ext uri="{FF2B5EF4-FFF2-40B4-BE49-F238E27FC236}">
                <a16:creationId xmlns:a16="http://schemas.microsoft.com/office/drawing/2014/main" id="{2B48EFBE-38FF-9F40-96BD-58F0C0777487}"/>
              </a:ext>
            </a:extLst>
          </p:cNvPr>
          <p:cNvSpPr txBox="1"/>
          <p:nvPr/>
        </p:nvSpPr>
        <p:spPr>
          <a:xfrm>
            <a:off x="4445473" y="1596124"/>
            <a:ext cx="3510898" cy="523220"/>
          </a:xfrm>
          <a:prstGeom prst="rect">
            <a:avLst/>
          </a:prstGeom>
          <a:noFill/>
        </p:spPr>
        <p:txBody>
          <a:bodyPr wrap="none" rtlCol="0">
            <a:spAutoFit/>
          </a:bodyPr>
          <a:lstStyle/>
          <a:p>
            <a:r>
              <a:rPr lang="en-US" sz="2800" b="1" dirty="0">
                <a:solidFill>
                  <a:schemeClr val="accent2">
                    <a:lumMod val="40000"/>
                    <a:lumOff val="60000"/>
                  </a:schemeClr>
                </a:solidFill>
              </a:rPr>
              <a:t>Biblical Response? </a:t>
            </a:r>
          </a:p>
        </p:txBody>
      </p:sp>
    </p:spTree>
    <p:extLst>
      <p:ext uri="{BB962C8B-B14F-4D97-AF65-F5344CB8AC3E}">
        <p14:creationId xmlns:p14="http://schemas.microsoft.com/office/powerpoint/2010/main" val="51459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94C958F-6633-334C-B667-0795F4756755}"/>
              </a:ext>
            </a:extLst>
          </p:cNvPr>
          <p:cNvSpPr>
            <a:spLocks noGrp="1"/>
          </p:cNvSpPr>
          <p:nvPr>
            <p:ph type="title"/>
          </p:nvPr>
        </p:nvSpPr>
        <p:spPr>
          <a:xfrm>
            <a:off x="0" y="0"/>
            <a:ext cx="10131427" cy="997745"/>
          </a:xfrm>
        </p:spPr>
        <p:txBody>
          <a:bodyPr>
            <a:normAutofit/>
          </a:bodyPr>
          <a:lstStyle/>
          <a:p>
            <a:r>
              <a:rPr lang="en-US" sz="4400" b="1" dirty="0"/>
              <a:t>PART 1:</a:t>
            </a:r>
            <a:r>
              <a:rPr lang="en-US" sz="4400" dirty="0"/>
              <a:t> RELIABILTY OF SCRIPTURE </a:t>
            </a:r>
          </a:p>
        </p:txBody>
      </p:sp>
      <p:sp>
        <p:nvSpPr>
          <p:cNvPr id="7" name="Text Placeholder 8">
            <a:extLst>
              <a:ext uri="{FF2B5EF4-FFF2-40B4-BE49-F238E27FC236}">
                <a16:creationId xmlns:a16="http://schemas.microsoft.com/office/drawing/2014/main" id="{76D4870B-451C-9641-921A-18B8AFFD037E}"/>
              </a:ext>
            </a:extLst>
          </p:cNvPr>
          <p:cNvSpPr>
            <a:spLocks noGrp="1"/>
          </p:cNvSpPr>
          <p:nvPr>
            <p:ph type="body" idx="1"/>
          </p:nvPr>
        </p:nvSpPr>
        <p:spPr>
          <a:xfrm>
            <a:off x="557783" y="1015431"/>
            <a:ext cx="10131428" cy="860400"/>
          </a:xfrm>
        </p:spPr>
        <p:txBody>
          <a:bodyPr>
            <a:normAutofit/>
          </a:bodyPr>
          <a:lstStyle/>
          <a:p>
            <a:r>
              <a:rPr lang="en-US" sz="2400" b="1" dirty="0"/>
              <a:t>LESSON 1</a:t>
            </a:r>
            <a:r>
              <a:rPr lang="en-US" sz="2400" dirty="0"/>
              <a:t>: TEXTUAL CRITICISM AND HISTORICITY Answered  </a:t>
            </a:r>
          </a:p>
        </p:txBody>
      </p:sp>
      <p:sp>
        <p:nvSpPr>
          <p:cNvPr id="8" name="TextBox 7">
            <a:extLst>
              <a:ext uri="{FF2B5EF4-FFF2-40B4-BE49-F238E27FC236}">
                <a16:creationId xmlns:a16="http://schemas.microsoft.com/office/drawing/2014/main" id="{2B48EFBE-38FF-9F40-96BD-58F0C0777487}"/>
              </a:ext>
            </a:extLst>
          </p:cNvPr>
          <p:cNvSpPr txBox="1"/>
          <p:nvPr/>
        </p:nvSpPr>
        <p:spPr>
          <a:xfrm>
            <a:off x="3868048" y="1614221"/>
            <a:ext cx="3510898" cy="523220"/>
          </a:xfrm>
          <a:prstGeom prst="rect">
            <a:avLst/>
          </a:prstGeom>
          <a:noFill/>
        </p:spPr>
        <p:txBody>
          <a:bodyPr wrap="none" rtlCol="0">
            <a:spAutoFit/>
          </a:bodyPr>
          <a:lstStyle/>
          <a:p>
            <a:r>
              <a:rPr lang="en-US" sz="2800" b="1" dirty="0">
                <a:solidFill>
                  <a:schemeClr val="accent2">
                    <a:lumMod val="40000"/>
                    <a:lumOff val="60000"/>
                  </a:schemeClr>
                </a:solidFill>
              </a:rPr>
              <a:t>Biblical Response? </a:t>
            </a:r>
          </a:p>
        </p:txBody>
      </p:sp>
      <p:sp>
        <p:nvSpPr>
          <p:cNvPr id="9" name="TextBox 8">
            <a:extLst>
              <a:ext uri="{FF2B5EF4-FFF2-40B4-BE49-F238E27FC236}">
                <a16:creationId xmlns:a16="http://schemas.microsoft.com/office/drawing/2014/main" id="{88757720-5262-E349-8904-04622384ACB0}"/>
              </a:ext>
            </a:extLst>
          </p:cNvPr>
          <p:cNvSpPr txBox="1"/>
          <p:nvPr/>
        </p:nvSpPr>
        <p:spPr>
          <a:xfrm>
            <a:off x="389728" y="2474621"/>
            <a:ext cx="11412544" cy="404726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200" dirty="0"/>
              <a:t>Myth in scripture is never used as a “positive” category, but something that must be refuted. </a:t>
            </a:r>
          </a:p>
          <a:p>
            <a:pPr marL="285750" indent="-285750">
              <a:spcAft>
                <a:spcPts val="600"/>
              </a:spcAft>
              <a:buFont typeface="Arial" panose="020B0604020202020204" pitchFamily="34" charset="0"/>
              <a:buChar char="•"/>
            </a:pPr>
            <a:r>
              <a:rPr lang="en-US" sz="2200" dirty="0"/>
              <a:t>The Historical miracles were validated by “eyewitness” and formed the bases for believing wherein they where willing to die for that claim, which they would have knows was otherwise.   </a:t>
            </a:r>
          </a:p>
          <a:p>
            <a:pPr marL="285750" indent="-285750">
              <a:spcAft>
                <a:spcPts val="600"/>
              </a:spcAft>
              <a:buFont typeface="Arial" panose="020B0604020202020204" pitchFamily="34" charset="0"/>
              <a:buChar char="•"/>
            </a:pPr>
            <a:r>
              <a:rPr lang="en-US" sz="2200" dirty="0"/>
              <a:t>The very heart of the gospel of grace is a the message that our salvation and future hope is NOT by human effort and natural causes, but by the supernatural  acts of God in history  such as to be a supernatural salvation  (e.g. the Kingdom not of this world, vs. a kingdom of this world </a:t>
            </a:r>
          </a:p>
          <a:p>
            <a:pPr marL="742950" lvl="1" indent="-285750">
              <a:spcAft>
                <a:spcPts val="600"/>
              </a:spcAft>
              <a:buFont typeface="Arial" panose="020B0604020202020204" pitchFamily="34" charset="0"/>
              <a:buChar char="•"/>
            </a:pPr>
            <a:r>
              <a:rPr lang="en-US" sz="2200" i="1" dirty="0"/>
              <a:t>c.f. Paul’s argument in 1Cor 15 for instance– the vanity of faith in the gospel if not based on a supernatural act of bodily resurrection). </a:t>
            </a:r>
          </a:p>
        </p:txBody>
      </p:sp>
    </p:spTree>
    <p:extLst>
      <p:ext uri="{BB962C8B-B14F-4D97-AF65-F5344CB8AC3E}">
        <p14:creationId xmlns:p14="http://schemas.microsoft.com/office/powerpoint/2010/main" val="3434484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612419"/>
            <a:ext cx="10131427" cy="1468800"/>
          </a:xfrm>
        </p:spPr>
        <p:txBody>
          <a:bodyPr>
            <a:normAutofit/>
          </a:bodyPr>
          <a:lstStyle/>
          <a:p>
            <a:r>
              <a:rPr lang="en-US" dirty="0"/>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372467" y="902330"/>
            <a:ext cx="10131428" cy="860400"/>
          </a:xfrm>
        </p:spPr>
        <p:txBody>
          <a:bodyPr/>
          <a:lstStyle/>
          <a:p>
            <a:r>
              <a:rPr lang="en-US" dirty="0"/>
              <a:t>LESSON 1: TEXTUAL CRITICISM AND HISTORICITY ANSWERED </a:t>
            </a:r>
          </a:p>
        </p:txBody>
      </p:sp>
      <p:sp>
        <p:nvSpPr>
          <p:cNvPr id="3" name="TextBox 2">
            <a:extLst>
              <a:ext uri="{FF2B5EF4-FFF2-40B4-BE49-F238E27FC236}">
                <a16:creationId xmlns:a16="http://schemas.microsoft.com/office/drawing/2014/main" id="{0F14747F-FCF0-5947-B292-28DA6AACEBA2}"/>
              </a:ext>
            </a:extLst>
          </p:cNvPr>
          <p:cNvSpPr txBox="1"/>
          <p:nvPr/>
        </p:nvSpPr>
        <p:spPr>
          <a:xfrm>
            <a:off x="5900928" y="3328416"/>
            <a:ext cx="184731" cy="369332"/>
          </a:xfrm>
          <a:prstGeom prst="rect">
            <a:avLst/>
          </a:prstGeom>
          <a:noFill/>
        </p:spPr>
        <p:txBody>
          <a:bodyPr wrap="none" rtlCol="0">
            <a:spAutoFit/>
          </a:bodyPr>
          <a:lstStyle/>
          <a:p>
            <a:endParaRPr lang="en-US"/>
          </a:p>
        </p:txBody>
      </p:sp>
      <p:sp>
        <p:nvSpPr>
          <p:cNvPr id="4" name="TextBox 3">
            <a:extLst>
              <a:ext uri="{FF2B5EF4-FFF2-40B4-BE49-F238E27FC236}">
                <a16:creationId xmlns:a16="http://schemas.microsoft.com/office/drawing/2014/main" id="{FED27FA2-1FBA-4E49-9DBC-108D27576615}"/>
              </a:ext>
            </a:extLst>
          </p:cNvPr>
          <p:cNvSpPr txBox="1"/>
          <p:nvPr/>
        </p:nvSpPr>
        <p:spPr>
          <a:xfrm>
            <a:off x="3828288" y="2950464"/>
            <a:ext cx="184731" cy="369332"/>
          </a:xfrm>
          <a:prstGeom prst="rect">
            <a:avLst/>
          </a:prstGeom>
          <a:noFill/>
        </p:spPr>
        <p:txBody>
          <a:bodyPr wrap="none" rtlCol="0">
            <a:spAutoFit/>
          </a:bodyPr>
          <a:lstStyle/>
          <a:p>
            <a:endParaRPr lang="en-US"/>
          </a:p>
        </p:txBody>
      </p:sp>
      <p:sp>
        <p:nvSpPr>
          <p:cNvPr id="6" name="TextBox 5">
            <a:extLst>
              <a:ext uri="{FF2B5EF4-FFF2-40B4-BE49-F238E27FC236}">
                <a16:creationId xmlns:a16="http://schemas.microsoft.com/office/drawing/2014/main" id="{A350656C-CA46-044B-B3EA-B02693999E28}"/>
              </a:ext>
            </a:extLst>
          </p:cNvPr>
          <p:cNvSpPr txBox="1"/>
          <p:nvPr/>
        </p:nvSpPr>
        <p:spPr>
          <a:xfrm>
            <a:off x="372467" y="3970624"/>
            <a:ext cx="10765252" cy="2893100"/>
          </a:xfrm>
          <a:prstGeom prst="rect">
            <a:avLst/>
          </a:prstGeom>
          <a:noFill/>
        </p:spPr>
        <p:txBody>
          <a:bodyPr wrap="square" rtlCol="0">
            <a:spAutoFit/>
          </a:bodyPr>
          <a:lstStyle/>
          <a:p>
            <a:r>
              <a:rPr lang="en-US" sz="2400" dirty="0"/>
              <a:t>The Enlightenment Informed Presupposition of Textual Criticism Exposed:   </a:t>
            </a:r>
          </a:p>
          <a:p>
            <a:endParaRPr lang="en-US" sz="2000" i="1" dirty="0"/>
          </a:p>
          <a:p>
            <a:pPr lvl="1"/>
            <a:r>
              <a:rPr lang="en-US" sz="2000" i="1" dirty="0"/>
              <a:t>An analogous relationship between present historical realities and philosophical assumptions is made with the realities and assumptions of the ancient history concurrent with the Biblical period wherein   as long as one makes analogous classification based on the present as a </a:t>
            </a:r>
            <a:r>
              <a:rPr lang="en-US" sz="2000" i="1" u="sng" dirty="0"/>
              <a:t>precondition</a:t>
            </a:r>
            <a:r>
              <a:rPr lang="en-US" sz="2000" i="1" dirty="0"/>
              <a:t> for acceptance, much in the word of the Bible remains without foundation such as to significantly bias the anti-supernatural and ethical assumptions post-enlightenment.  </a:t>
            </a:r>
            <a:endParaRPr lang="en-US" sz="2000" dirty="0"/>
          </a:p>
          <a:p>
            <a:endParaRPr lang="en-US" dirty="0"/>
          </a:p>
        </p:txBody>
      </p:sp>
      <p:sp>
        <p:nvSpPr>
          <p:cNvPr id="8" name="TextBox 7">
            <a:extLst>
              <a:ext uri="{FF2B5EF4-FFF2-40B4-BE49-F238E27FC236}">
                <a16:creationId xmlns:a16="http://schemas.microsoft.com/office/drawing/2014/main" id="{4F8E3CC1-B4BF-3945-9873-EBD7243C6583}"/>
              </a:ext>
            </a:extLst>
          </p:cNvPr>
          <p:cNvSpPr txBox="1"/>
          <p:nvPr/>
        </p:nvSpPr>
        <p:spPr>
          <a:xfrm>
            <a:off x="221142" y="1635645"/>
            <a:ext cx="10434078" cy="2277547"/>
          </a:xfrm>
          <a:prstGeom prst="rect">
            <a:avLst/>
          </a:prstGeom>
          <a:noFill/>
        </p:spPr>
        <p:txBody>
          <a:bodyPr wrap="square" rtlCol="0">
            <a:spAutoFit/>
          </a:bodyPr>
          <a:lstStyle/>
          <a:p>
            <a:r>
              <a:rPr lang="en-US" sz="2400" dirty="0"/>
              <a:t>The Enlightenment Informed Skepticism Concerning The Bible </a:t>
            </a:r>
          </a:p>
          <a:p>
            <a:r>
              <a:rPr lang="en-US" sz="2000" dirty="0"/>
              <a:t>=</a:t>
            </a:r>
          </a:p>
          <a:p>
            <a:pPr lvl="1"/>
            <a:r>
              <a:rPr lang="en-US" sz="2000" i="1" dirty="0"/>
              <a:t>Pertains to the historicity of the events recorded in the Bible and a resulting conclusion about the credibility of certain portions of text in the Bible   Post enlightenment skepticism regarding the actuality of the miraculous events in the Bible has called into question the veracity of the Biblical record itself. </a:t>
            </a:r>
          </a:p>
          <a:p>
            <a:endParaRPr lang="en-US" dirty="0"/>
          </a:p>
        </p:txBody>
      </p:sp>
    </p:spTree>
    <p:extLst>
      <p:ext uri="{BB962C8B-B14F-4D97-AF65-F5344CB8AC3E}">
        <p14:creationId xmlns:p14="http://schemas.microsoft.com/office/powerpoint/2010/main" val="3691177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582646"/>
            <a:ext cx="10131427" cy="1468800"/>
          </a:xfrm>
        </p:spPr>
        <p:txBody>
          <a:bodyPr>
            <a:normAutofit/>
          </a:bodyPr>
          <a:lstStyle/>
          <a:p>
            <a:r>
              <a:rPr lang="en-US" dirty="0"/>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304800" y="886154"/>
            <a:ext cx="10131428" cy="860400"/>
          </a:xfrm>
        </p:spPr>
        <p:txBody>
          <a:bodyPr/>
          <a:lstStyle/>
          <a:p>
            <a:r>
              <a:rPr lang="en-US" dirty="0"/>
              <a:t>LESSON 1: TEXTUAL CRITICISM AND HISTORICITY </a:t>
            </a:r>
          </a:p>
        </p:txBody>
      </p:sp>
      <p:sp>
        <p:nvSpPr>
          <p:cNvPr id="4" name="TextBox 3">
            <a:extLst>
              <a:ext uri="{FF2B5EF4-FFF2-40B4-BE49-F238E27FC236}">
                <a16:creationId xmlns:a16="http://schemas.microsoft.com/office/drawing/2014/main" id="{68D8C888-E7BC-4843-AD32-CE6D5A25A066}"/>
              </a:ext>
            </a:extLst>
          </p:cNvPr>
          <p:cNvSpPr txBox="1"/>
          <p:nvPr/>
        </p:nvSpPr>
        <p:spPr>
          <a:xfrm>
            <a:off x="304800" y="1939809"/>
            <a:ext cx="11066522" cy="5047536"/>
          </a:xfrm>
          <a:prstGeom prst="rect">
            <a:avLst/>
          </a:prstGeom>
          <a:noFill/>
        </p:spPr>
        <p:txBody>
          <a:bodyPr wrap="square" rtlCol="0">
            <a:spAutoFit/>
          </a:bodyPr>
          <a:lstStyle/>
          <a:p>
            <a:pPr>
              <a:spcAft>
                <a:spcPts val="600"/>
              </a:spcAft>
            </a:pPr>
            <a:endParaRPr lang="en-US" sz="1600" dirty="0"/>
          </a:p>
          <a:p>
            <a:pPr marL="342900" indent="-342900">
              <a:spcAft>
                <a:spcPts val="600"/>
              </a:spcAft>
              <a:buFont typeface="Arial" panose="020B0604020202020204" pitchFamily="34" charset="0"/>
              <a:buChar char="•"/>
            </a:pPr>
            <a:r>
              <a:rPr lang="en-US" sz="2000" dirty="0">
                <a:solidFill>
                  <a:prstClr val="white"/>
                </a:solidFill>
              </a:rPr>
              <a:t>The historical critical program  reveals not merely the idea that redemptive history is produced by a natural event(s) (providence?), but the vastly more ambitious idea that the “event(s) are </a:t>
            </a:r>
            <a:r>
              <a:rPr lang="en-US" sz="2000" u="sng" dirty="0">
                <a:solidFill>
                  <a:prstClr val="white"/>
                </a:solidFill>
              </a:rPr>
              <a:t>not</a:t>
            </a:r>
            <a:r>
              <a:rPr lang="en-US" sz="2000" dirty="0">
                <a:solidFill>
                  <a:prstClr val="white"/>
                </a:solidFill>
              </a:rPr>
              <a:t> supernatural.  That hardly seems to be an appropriate part of an empirical theory. It looks instead like a metaphysical or theological add-on.  Faith is not an option, So faith in what?  Why the bias against a personal, self-revealing God?  </a:t>
            </a:r>
          </a:p>
          <a:p>
            <a:pPr>
              <a:spcAft>
                <a:spcPts val="600"/>
              </a:spcAft>
            </a:pPr>
            <a:endParaRPr lang="en-US" sz="2000" dirty="0">
              <a:solidFill>
                <a:prstClr val="white"/>
              </a:solidFill>
            </a:endParaRPr>
          </a:p>
          <a:p>
            <a:pPr marL="342900" indent="-342900">
              <a:spcAft>
                <a:spcPts val="600"/>
              </a:spcAft>
              <a:buFont typeface="Arial" panose="020B0604020202020204" pitchFamily="34" charset="0"/>
              <a:buChar char="•"/>
            </a:pPr>
            <a:r>
              <a:rPr lang="en-US" sz="2000" dirty="0"/>
              <a:t>Why Bias Our Own Temporal Bound Experience and Perspective? </a:t>
            </a:r>
          </a:p>
          <a:p>
            <a:pPr marL="800100" lvl="1" indent="-342900">
              <a:spcAft>
                <a:spcPts val="600"/>
              </a:spcAft>
              <a:buFont typeface="Arial" panose="020B0604020202020204" pitchFamily="34" charset="0"/>
              <a:buChar char="•"/>
            </a:pPr>
            <a:r>
              <a:rPr lang="en-US" sz="2000" dirty="0"/>
              <a:t>Closed or. Open System Universe? (Experienced Based or Revelation Based). </a:t>
            </a:r>
          </a:p>
          <a:p>
            <a:pPr marL="800100" lvl="1" indent="-342900">
              <a:spcAft>
                <a:spcPts val="600"/>
              </a:spcAft>
              <a:buFont typeface="Arial" panose="020B0604020202020204" pitchFamily="34" charset="0"/>
              <a:buChar char="•"/>
            </a:pPr>
            <a:r>
              <a:rPr lang="en-US" sz="2000" dirty="0"/>
              <a:t>Gets to the question of GOD itself!? Does God exist, Is God Personal and does he communicate—if so where?  (E.g. Two books of Revelation)   If God created all things out of nothing, then already there is an open system universe and the possibility of miracles is assumed. I</a:t>
            </a:r>
          </a:p>
          <a:p>
            <a:pPr marL="342900" indent="-342900">
              <a:spcAft>
                <a:spcPts val="600"/>
              </a:spcAft>
              <a:buFont typeface="Arial" panose="020B0604020202020204" pitchFamily="34" charset="0"/>
              <a:buChar char="•"/>
            </a:pPr>
            <a:endParaRPr lang="en-US" sz="1600" dirty="0"/>
          </a:p>
        </p:txBody>
      </p:sp>
      <p:sp>
        <p:nvSpPr>
          <p:cNvPr id="6" name="TextBox 5">
            <a:extLst>
              <a:ext uri="{FF2B5EF4-FFF2-40B4-BE49-F238E27FC236}">
                <a16:creationId xmlns:a16="http://schemas.microsoft.com/office/drawing/2014/main" id="{98E0C201-E7BC-4545-910F-731A64CD4078}"/>
              </a:ext>
            </a:extLst>
          </p:cNvPr>
          <p:cNvSpPr txBox="1"/>
          <p:nvPr/>
        </p:nvSpPr>
        <p:spPr>
          <a:xfrm>
            <a:off x="4727821" y="1549879"/>
            <a:ext cx="2220480" cy="584775"/>
          </a:xfrm>
          <a:prstGeom prst="rect">
            <a:avLst/>
          </a:prstGeom>
          <a:noFill/>
        </p:spPr>
        <p:txBody>
          <a:bodyPr wrap="none" rtlCol="0">
            <a:spAutoFit/>
          </a:bodyPr>
          <a:lstStyle/>
          <a:p>
            <a:r>
              <a:rPr lang="en-US" sz="3200" b="1" dirty="0">
                <a:solidFill>
                  <a:schemeClr val="accent3"/>
                </a:solidFill>
              </a:rPr>
              <a:t>Response</a:t>
            </a:r>
            <a:r>
              <a:rPr lang="en-US" dirty="0"/>
              <a:t>: </a:t>
            </a:r>
          </a:p>
        </p:txBody>
      </p:sp>
    </p:spTree>
    <p:extLst>
      <p:ext uri="{BB962C8B-B14F-4D97-AF65-F5344CB8AC3E}">
        <p14:creationId xmlns:p14="http://schemas.microsoft.com/office/powerpoint/2010/main" val="4084588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0"/>
            <a:ext cx="10131427" cy="1468800"/>
          </a:xfrm>
        </p:spPr>
        <p:txBody>
          <a:bodyPr>
            <a:normAutofit/>
          </a:bodyPr>
          <a:lstStyle/>
          <a:p>
            <a:r>
              <a:rPr lang="en-US"/>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100583" y="1468800"/>
            <a:ext cx="10131428" cy="860400"/>
          </a:xfrm>
        </p:spPr>
        <p:txBody>
          <a:bodyPr/>
          <a:lstStyle/>
          <a:p>
            <a:r>
              <a:rPr lang="en-US"/>
              <a:t>LESSON 1: TEXTUAL CRITICISM AND HISTORICITY </a:t>
            </a:r>
          </a:p>
        </p:txBody>
      </p:sp>
      <p:sp>
        <p:nvSpPr>
          <p:cNvPr id="4" name="Rectangle 3">
            <a:extLst>
              <a:ext uri="{FF2B5EF4-FFF2-40B4-BE49-F238E27FC236}">
                <a16:creationId xmlns:a16="http://schemas.microsoft.com/office/drawing/2014/main" id="{FF3DFAAF-36A4-5F42-9003-484A5BDFA91D}"/>
              </a:ext>
            </a:extLst>
          </p:cNvPr>
          <p:cNvSpPr/>
          <p:nvPr/>
        </p:nvSpPr>
        <p:spPr>
          <a:xfrm>
            <a:off x="387927" y="1899000"/>
            <a:ext cx="10861964" cy="4847481"/>
          </a:xfrm>
          <a:prstGeom prst="rect">
            <a:avLst/>
          </a:prstGeom>
        </p:spPr>
        <p:txBody>
          <a:bodyPr wrap="square">
            <a:spAutoFit/>
          </a:bodyPr>
          <a:lstStyle/>
          <a:p>
            <a:pPr lvl="1">
              <a:spcAft>
                <a:spcPts val="600"/>
              </a:spcAft>
            </a:pPr>
            <a:endParaRPr lang="en-US" dirty="0"/>
          </a:p>
          <a:p>
            <a:pPr marL="342900" indent="-342900">
              <a:spcAft>
                <a:spcPts val="600"/>
              </a:spcAft>
              <a:buFont typeface="Arial" panose="020B0604020202020204" pitchFamily="34" charset="0"/>
              <a:buChar char="•"/>
            </a:pPr>
            <a:r>
              <a:rPr lang="en-US" sz="2400" dirty="0"/>
              <a:t>How is this different from the original sin? </a:t>
            </a:r>
          </a:p>
          <a:p>
            <a:pPr lvl="2">
              <a:spcAft>
                <a:spcPts val="600"/>
              </a:spcAft>
            </a:pPr>
            <a:r>
              <a:rPr lang="en-US" sz="2000" i="1" dirty="0"/>
              <a:t>Gen. 2:17 but of the tree of the knowledge of good and evil  you shall not eat, for in the day that you eat  of it you  shall surely die.”</a:t>
            </a:r>
          </a:p>
          <a:p>
            <a:pPr lvl="2">
              <a:spcAft>
                <a:spcPts val="600"/>
              </a:spcAft>
            </a:pPr>
            <a:r>
              <a:rPr lang="en-US" sz="2000" dirty="0"/>
              <a:t>Deut. 12:8   “You shall not do according to all that we are doing here today, </a:t>
            </a:r>
            <a:r>
              <a:rPr lang="en-US" sz="2000" i="1" dirty="0"/>
              <a:t> </a:t>
            </a:r>
            <a:r>
              <a:rPr lang="en-US" sz="2000" b="1" dirty="0"/>
              <a:t>everyone doing whatever is right in his own eyes</a:t>
            </a:r>
            <a:r>
              <a:rPr lang="en-US" sz="2000" dirty="0"/>
              <a:t>,</a:t>
            </a:r>
          </a:p>
          <a:p>
            <a:pPr lvl="2">
              <a:spcAft>
                <a:spcPts val="600"/>
              </a:spcAft>
            </a:pPr>
            <a:endParaRPr lang="en-US" sz="2000" dirty="0"/>
          </a:p>
          <a:p>
            <a:pPr marL="342900" indent="-342900">
              <a:spcAft>
                <a:spcPts val="600"/>
              </a:spcAft>
              <a:buFont typeface="Arial" panose="020B0604020202020204" pitchFamily="34" charset="0"/>
              <a:buChar char="•"/>
            </a:pPr>
            <a:r>
              <a:rPr lang="en-US" sz="2400" dirty="0"/>
              <a:t>It comes down to a moral bias as then can only be “spiritually” appraised (</a:t>
            </a:r>
            <a:r>
              <a:rPr lang="en-US" sz="2400" dirty="0" err="1"/>
              <a:t>e.,g</a:t>
            </a:r>
            <a:r>
              <a:rPr lang="en-US" sz="2400" dirty="0"/>
              <a:t> new birth/regeneration) </a:t>
            </a:r>
          </a:p>
          <a:p>
            <a:pPr lvl="3">
              <a:spcAft>
                <a:spcPts val="600"/>
              </a:spcAft>
            </a:pPr>
            <a:r>
              <a:rPr lang="en-US" sz="2000" i="1" dirty="0"/>
              <a:t>1Cor. 2:14   The natural person does not accept the things of the Spirit of God, for they are  folly to him, and  he is not able to understand them because they are </a:t>
            </a:r>
            <a:r>
              <a:rPr lang="en-US" sz="2000" b="1" i="1" dirty="0"/>
              <a:t>spiritually</a:t>
            </a:r>
            <a:r>
              <a:rPr lang="en-US" sz="2000" i="1" dirty="0"/>
              <a:t> discerned.</a:t>
            </a:r>
          </a:p>
          <a:p>
            <a:pPr>
              <a:spcAft>
                <a:spcPts val="600"/>
              </a:spcAft>
            </a:pPr>
            <a:endParaRPr lang="en-US" sz="2400" dirty="0"/>
          </a:p>
        </p:txBody>
      </p:sp>
    </p:spTree>
    <p:extLst>
      <p:ext uri="{BB962C8B-B14F-4D97-AF65-F5344CB8AC3E}">
        <p14:creationId xmlns:p14="http://schemas.microsoft.com/office/powerpoint/2010/main" val="3725700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C954-639A-6242-83EE-26D7A6E2A690}"/>
              </a:ext>
            </a:extLst>
          </p:cNvPr>
          <p:cNvSpPr>
            <a:spLocks noGrp="1"/>
          </p:cNvSpPr>
          <p:nvPr>
            <p:ph type="title"/>
          </p:nvPr>
        </p:nvSpPr>
        <p:spPr>
          <a:xfrm>
            <a:off x="0" y="0"/>
            <a:ext cx="10131427" cy="1468800"/>
          </a:xfrm>
        </p:spPr>
        <p:txBody>
          <a:bodyPr>
            <a:normAutofit/>
          </a:bodyPr>
          <a:lstStyle/>
          <a:p>
            <a:r>
              <a:rPr lang="en-US"/>
              <a:t>PART 1: RELIABILTY OF SCRIPTURE </a:t>
            </a:r>
          </a:p>
        </p:txBody>
      </p:sp>
      <p:sp>
        <p:nvSpPr>
          <p:cNvPr id="9" name="Text Placeholder 8">
            <a:extLst>
              <a:ext uri="{FF2B5EF4-FFF2-40B4-BE49-F238E27FC236}">
                <a16:creationId xmlns:a16="http://schemas.microsoft.com/office/drawing/2014/main" id="{6793FC2D-1F44-E445-B65B-48172C021780}"/>
              </a:ext>
            </a:extLst>
          </p:cNvPr>
          <p:cNvSpPr>
            <a:spLocks noGrp="1"/>
          </p:cNvSpPr>
          <p:nvPr>
            <p:ph type="body" idx="1"/>
          </p:nvPr>
        </p:nvSpPr>
        <p:spPr>
          <a:xfrm>
            <a:off x="462090" y="1418297"/>
            <a:ext cx="10131428" cy="860400"/>
          </a:xfrm>
        </p:spPr>
        <p:txBody>
          <a:bodyPr/>
          <a:lstStyle/>
          <a:p>
            <a:r>
              <a:rPr lang="en-US" dirty="0"/>
              <a:t>LESSON 1: TEXTUAL CRITICISM AND HISTORICITY </a:t>
            </a:r>
          </a:p>
        </p:txBody>
      </p:sp>
      <p:sp>
        <p:nvSpPr>
          <p:cNvPr id="4" name="TextBox 3">
            <a:extLst>
              <a:ext uri="{FF2B5EF4-FFF2-40B4-BE49-F238E27FC236}">
                <a16:creationId xmlns:a16="http://schemas.microsoft.com/office/drawing/2014/main" id="{86F1219F-800C-1348-8A92-2B00DDE292C0}"/>
              </a:ext>
            </a:extLst>
          </p:cNvPr>
          <p:cNvSpPr txBox="1"/>
          <p:nvPr/>
        </p:nvSpPr>
        <p:spPr>
          <a:xfrm>
            <a:off x="5065713" y="2775258"/>
            <a:ext cx="6677246" cy="3754874"/>
          </a:xfrm>
          <a:prstGeom prst="rect">
            <a:avLst/>
          </a:prstGeom>
          <a:noFill/>
        </p:spPr>
        <p:txBody>
          <a:bodyPr wrap="square" rtlCol="0">
            <a:spAutoFit/>
          </a:bodyPr>
          <a:lstStyle/>
          <a:p>
            <a:r>
              <a:rPr lang="en-US" sz="2400" b="1" i="1" dirty="0">
                <a:solidFill>
                  <a:schemeClr val="accent2">
                    <a:lumMod val="40000"/>
                    <a:lumOff val="60000"/>
                  </a:schemeClr>
                </a:solidFill>
              </a:rPr>
              <a:t>The recent recovery of the original Gnostic compositions, has provided the wedge to challenge the traditional canon, and with it, the traditional construction of Christian identity... The implicit argument embedded in much scholarly and popular work is that historic orthodox Christianity is little more than a power-hungry conspiracy</a:t>
            </a:r>
            <a:r>
              <a:rPr lang="en-US" sz="2400" b="1" dirty="0">
                <a:solidFill>
                  <a:schemeClr val="accent2">
                    <a:lumMod val="40000"/>
                    <a:lumOff val="60000"/>
                  </a:schemeClr>
                </a:solidFill>
              </a:rPr>
              <a:t>. </a:t>
            </a:r>
          </a:p>
          <a:p>
            <a:pPr algn="r"/>
            <a:r>
              <a:rPr lang="en-US" sz="2800" dirty="0">
                <a:solidFill>
                  <a:schemeClr val="accent2">
                    <a:lumMod val="40000"/>
                    <a:lumOff val="60000"/>
                  </a:schemeClr>
                </a:solidFill>
              </a:rPr>
              <a:t>Timothy Luke Johnson </a:t>
            </a:r>
          </a:p>
          <a:p>
            <a:endParaRPr lang="en-US" dirty="0"/>
          </a:p>
        </p:txBody>
      </p:sp>
      <p:sp>
        <p:nvSpPr>
          <p:cNvPr id="5" name="TextBox 4">
            <a:extLst>
              <a:ext uri="{FF2B5EF4-FFF2-40B4-BE49-F238E27FC236}">
                <a16:creationId xmlns:a16="http://schemas.microsoft.com/office/drawing/2014/main" id="{1E2944EC-5DB0-7944-8363-F85916B94845}"/>
              </a:ext>
            </a:extLst>
          </p:cNvPr>
          <p:cNvSpPr txBox="1"/>
          <p:nvPr/>
        </p:nvSpPr>
        <p:spPr>
          <a:xfrm>
            <a:off x="1867840" y="1913484"/>
            <a:ext cx="7016664" cy="861774"/>
          </a:xfrm>
          <a:prstGeom prst="rect">
            <a:avLst/>
          </a:prstGeom>
          <a:noFill/>
        </p:spPr>
        <p:txBody>
          <a:bodyPr wrap="none" rtlCol="0">
            <a:spAutoFit/>
          </a:bodyPr>
          <a:lstStyle/>
          <a:p>
            <a:r>
              <a:rPr lang="en-US" sz="3200" b="1" dirty="0">
                <a:solidFill>
                  <a:schemeClr val="accent2">
                    <a:lumMod val="40000"/>
                    <a:lumOff val="60000"/>
                  </a:schemeClr>
                </a:solidFill>
              </a:rPr>
              <a:t>Two </a:t>
            </a:r>
            <a:r>
              <a:rPr lang="en-US" sz="3200" b="1" dirty="0" err="1">
                <a:solidFill>
                  <a:schemeClr val="accent2">
                    <a:lumMod val="40000"/>
                    <a:lumOff val="60000"/>
                  </a:schemeClr>
                </a:solidFill>
              </a:rPr>
              <a:t>Christianities</a:t>
            </a:r>
            <a:r>
              <a:rPr lang="en-US" sz="3200" b="1" dirty="0">
                <a:solidFill>
                  <a:schemeClr val="accent2">
                    <a:lumMod val="40000"/>
                    <a:lumOff val="60000"/>
                  </a:schemeClr>
                </a:solidFill>
              </a:rPr>
              <a:t>? Two Scriptures? </a:t>
            </a:r>
          </a:p>
          <a:p>
            <a:endParaRPr lang="en-US" dirty="0"/>
          </a:p>
        </p:txBody>
      </p:sp>
      <p:pic>
        <p:nvPicPr>
          <p:cNvPr id="8" name="Picture 7">
            <a:extLst>
              <a:ext uri="{FF2B5EF4-FFF2-40B4-BE49-F238E27FC236}">
                <a16:creationId xmlns:a16="http://schemas.microsoft.com/office/drawing/2014/main" id="{8982BC1E-A2A0-0D4C-A284-D543C0BC1246}"/>
              </a:ext>
            </a:extLst>
          </p:cNvPr>
          <p:cNvPicPr>
            <a:picLocks noChangeAspect="1"/>
          </p:cNvPicPr>
          <p:nvPr/>
        </p:nvPicPr>
        <p:blipFill>
          <a:blip r:embed="rId2"/>
          <a:stretch>
            <a:fillRect/>
          </a:stretch>
        </p:blipFill>
        <p:spPr>
          <a:xfrm>
            <a:off x="100583" y="2643909"/>
            <a:ext cx="4560455" cy="4214091"/>
          </a:xfrm>
          <a:prstGeom prst="rect">
            <a:avLst/>
          </a:prstGeom>
        </p:spPr>
      </p:pic>
    </p:spTree>
    <p:extLst>
      <p:ext uri="{BB962C8B-B14F-4D97-AF65-F5344CB8AC3E}">
        <p14:creationId xmlns:p14="http://schemas.microsoft.com/office/powerpoint/2010/main" val="742813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3" name="Picture 1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4" name="Picture 1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5" name="Oval 1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6" name="Picture 1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7" name="Picture 1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8" name="Rectangle 2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282384" y="1454963"/>
            <a:ext cx="6261915" cy="3308380"/>
          </a:xfrm>
        </p:spPr>
        <p:txBody>
          <a:bodyPr vert="horz" lIns="91440" tIns="45720" rIns="91440" bIns="45720" rtlCol="0" anchor="b">
            <a:normAutofit/>
          </a:bodyPr>
          <a:lstStyle/>
          <a:p>
            <a:pPr>
              <a:lnSpc>
                <a:spcPct val="90000"/>
              </a:lnSpc>
            </a:pPr>
            <a:br>
              <a:rPr lang="en-US" sz="1800"/>
            </a:br>
            <a:br>
              <a:rPr lang="en-US" sz="1800"/>
            </a:br>
            <a:r>
              <a:rPr lang="en-US" sz="1800"/>
              <a:t>“Now that scholars have begun to place the sources discovered at Nag Hammadi, like newly discovered pieces of a complex puzzle, next to what we have long known from tradition, we find that these remarkable texts, only now becoming widely available, are transforming what we know as Christianity.”</a:t>
            </a:r>
            <a:br>
              <a:rPr lang="en-US" sz="1800"/>
            </a:br>
            <a:br>
              <a:rPr lang="en-US" sz="1800"/>
            </a:br>
            <a:br>
              <a:rPr lang="en-US" sz="1800"/>
            </a:br>
            <a:endParaRPr lang="en-US" sz="1800"/>
          </a:p>
        </p:txBody>
      </p:sp>
      <p:sp>
        <p:nvSpPr>
          <p:cNvPr id="5" name="TextBox 4">
            <a:extLst>
              <a:ext uri="{FF2B5EF4-FFF2-40B4-BE49-F238E27FC236}">
                <a16:creationId xmlns:a16="http://schemas.microsoft.com/office/drawing/2014/main" id="{15EA9F42-D540-4044-8119-C2669AFECEBB}"/>
              </a:ext>
            </a:extLst>
          </p:cNvPr>
          <p:cNvSpPr txBox="1"/>
          <p:nvPr/>
        </p:nvSpPr>
        <p:spPr>
          <a:xfrm>
            <a:off x="5282384" y="4763342"/>
            <a:ext cx="6261915" cy="1485055"/>
          </a:xfrm>
          <a:prstGeom prst="rect">
            <a:avLst/>
          </a:prstGeom>
        </p:spPr>
        <p:txBody>
          <a:bodyPr vert="horz" lIns="91440" tIns="45720" rIns="91440" bIns="45720" rtlCol="0" anchor="t">
            <a:normAutofit/>
          </a:bodyPr>
          <a:lstStyle/>
          <a:p>
            <a:pPr>
              <a:spcBef>
                <a:spcPts val="1000"/>
              </a:spcBef>
              <a:buClr>
                <a:schemeClr val="bg2">
                  <a:lumMod val="40000"/>
                  <a:lumOff val="60000"/>
                </a:schemeClr>
              </a:buClr>
              <a:buSzPct val="80000"/>
            </a:pPr>
            <a:r>
              <a:rPr lang="en-US" sz="2000" cap="all">
                <a:solidFill>
                  <a:schemeClr val="bg2">
                    <a:lumMod val="40000"/>
                    <a:lumOff val="60000"/>
                  </a:schemeClr>
                </a:solidFill>
                <a:latin typeface="+mj-lt"/>
                <a:ea typeface="+mj-ea"/>
                <a:cs typeface="+mj-cs"/>
              </a:rPr>
              <a:t>Elaine Pagels.  Beyond Belief: The Secret Gospel of Thomas</a:t>
            </a:r>
          </a:p>
        </p:txBody>
      </p:sp>
      <p:pic>
        <p:nvPicPr>
          <p:cNvPr id="6" name="Picture 5"/>
          <p:cNvPicPr>
            <a:picLocks noChangeAspect="1"/>
          </p:cNvPicPr>
          <p:nvPr/>
        </p:nvPicPr>
        <p:blipFill rotWithShape="1">
          <a:blip r:embed="rId7"/>
          <a:srcRect b="7494"/>
          <a:stretch/>
        </p:blipFill>
        <p:spPr>
          <a:xfrm>
            <a:off x="607849" y="609601"/>
            <a:ext cx="4027466" cy="5638797"/>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30090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2">
                    <a:lumMod val="60000"/>
                    <a:lumOff val="40000"/>
                  </a:schemeClr>
                </a:solidFill>
              </a:rPr>
              <a:t>Two </a:t>
            </a:r>
            <a:r>
              <a:rPr lang="en-US" b="1" dirty="0" err="1">
                <a:solidFill>
                  <a:schemeClr val="accent2">
                    <a:lumMod val="60000"/>
                    <a:lumOff val="40000"/>
                  </a:schemeClr>
                </a:solidFill>
              </a:rPr>
              <a:t>Christianities</a:t>
            </a:r>
            <a:r>
              <a:rPr lang="en-US" b="1" dirty="0">
                <a:solidFill>
                  <a:schemeClr val="accent2">
                    <a:lumMod val="60000"/>
                    <a:lumOff val="40000"/>
                  </a:schemeClr>
                </a:solidFill>
              </a:rPr>
              <a:t>? </a:t>
            </a:r>
          </a:p>
        </p:txBody>
      </p:sp>
      <p:sp>
        <p:nvSpPr>
          <p:cNvPr id="3" name="Content Placeholder 2"/>
          <p:cNvSpPr>
            <a:spLocks noGrp="1"/>
          </p:cNvSpPr>
          <p:nvPr>
            <p:ph idx="1"/>
          </p:nvPr>
        </p:nvSpPr>
        <p:spPr>
          <a:xfrm>
            <a:off x="646111" y="1561851"/>
            <a:ext cx="10343621" cy="5059082"/>
          </a:xfrm>
        </p:spPr>
        <p:txBody>
          <a:bodyPr>
            <a:normAutofit lnSpcReduction="10000"/>
          </a:bodyPr>
          <a:lstStyle/>
          <a:p>
            <a:r>
              <a:rPr lang="en-US" i="1" dirty="0"/>
              <a:t>Based upon Nag </a:t>
            </a:r>
            <a:r>
              <a:rPr lang="en-US" i="1" dirty="0" err="1"/>
              <a:t>Hammadi</a:t>
            </a:r>
            <a:r>
              <a:rPr lang="en-US" i="1" dirty="0"/>
              <a:t>, we now know that there were two versions of Christianity that developed along side of each other during the first through third centuries. </a:t>
            </a:r>
          </a:p>
          <a:p>
            <a:r>
              <a:rPr lang="en-US" i="1" dirty="0"/>
              <a:t>The discovery of the more pure and authentic interpretation of Christ fell victim to the patriarchal power plays of the fourth century bishops. </a:t>
            </a:r>
          </a:p>
          <a:p>
            <a:r>
              <a:rPr lang="en-US" i="1" dirty="0"/>
              <a:t>In the Secret Gospel of John we can draw “connections to Christianity, Buddhism, Hinduism, </a:t>
            </a:r>
            <a:r>
              <a:rPr lang="en-US" i="1" dirty="0" err="1"/>
              <a:t>kabbalistic</a:t>
            </a:r>
            <a:r>
              <a:rPr lang="en-US" i="1" dirty="0"/>
              <a:t> Judaism, and Sufism...</a:t>
            </a:r>
          </a:p>
          <a:p>
            <a:r>
              <a:rPr lang="en-US" i="1" dirty="0"/>
              <a:t>[An] ardent call for self-awareness and introspection, and the empowering message that divine wholeness will be restored not by worshiping false gods in an illusory material world but by our recognition of the inherent divinity within ourselves.” </a:t>
            </a:r>
          </a:p>
          <a:p>
            <a:r>
              <a:rPr lang="en-US" i="1" dirty="0"/>
              <a:t> We are called not to a savior, but to a “deeper insight” wherein “the distinction between savior and saved ceases to exist” such that “you must save yourself and in doing so save God.”</a:t>
            </a:r>
          </a:p>
          <a:p>
            <a:pPr marL="0" indent="0" algn="r">
              <a:buNone/>
            </a:pPr>
            <a:r>
              <a:rPr lang="en-US" sz="1300" i="1" dirty="0"/>
              <a:t>The Secret Book of John: The Gnostic Gospel, Annotated &amp; Explained</a:t>
            </a:r>
            <a:r>
              <a:rPr lang="en-US" sz="1300" dirty="0"/>
              <a:t>, Translated and Annotated by </a:t>
            </a:r>
            <a:r>
              <a:rPr lang="en-US" sz="1300" dirty="0" err="1"/>
              <a:t>Stevan</a:t>
            </a:r>
            <a:r>
              <a:rPr lang="en-US" sz="1300" dirty="0"/>
              <a:t> Davies </a:t>
            </a:r>
          </a:p>
          <a:p>
            <a:endParaRPr lang="en-US" sz="1100" dirty="0"/>
          </a:p>
          <a:p>
            <a:endParaRPr lang="en-US" sz="1100" dirty="0"/>
          </a:p>
          <a:p>
            <a:endParaRPr lang="en-US" sz="1100" dirty="0"/>
          </a:p>
          <a:p>
            <a:endParaRPr lang="en-US" sz="1100" dirty="0"/>
          </a:p>
          <a:p>
            <a:endParaRPr lang="en-US" sz="1100" dirty="0"/>
          </a:p>
        </p:txBody>
      </p:sp>
    </p:spTree>
    <p:extLst>
      <p:ext uri="{BB962C8B-B14F-4D97-AF65-F5344CB8AC3E}">
        <p14:creationId xmlns:p14="http://schemas.microsoft.com/office/powerpoint/2010/main" val="3851462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807" y="203651"/>
            <a:ext cx="3522879" cy="1435211"/>
          </a:xfrm>
        </p:spPr>
        <p:txBody>
          <a:bodyPr>
            <a:normAutofit/>
          </a:bodyPr>
          <a:lstStyle/>
          <a:p>
            <a:pPr algn="r"/>
            <a:r>
              <a:rPr lang="en-US" sz="3900" b="1" dirty="0">
                <a:solidFill>
                  <a:schemeClr val="tx1"/>
                </a:solidFill>
              </a:rPr>
              <a:t>Two </a:t>
            </a:r>
            <a:r>
              <a:rPr lang="en-US" sz="3900" b="1" dirty="0" err="1">
                <a:solidFill>
                  <a:schemeClr val="tx1"/>
                </a:solidFill>
              </a:rPr>
              <a:t>Christianities</a:t>
            </a:r>
            <a:r>
              <a:rPr lang="en-US" sz="3900" b="1" dirty="0">
                <a:solidFill>
                  <a:schemeClr val="tx1"/>
                </a:solidFill>
              </a:rPr>
              <a:t>?  </a:t>
            </a:r>
          </a:p>
        </p:txBody>
      </p:sp>
      <p:sp>
        <p:nvSpPr>
          <p:cNvPr id="17" name="Rectangle 9">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3726686" y="1638862"/>
            <a:ext cx="6441907" cy="5219138"/>
          </a:xfrm>
        </p:spPr>
        <p:txBody>
          <a:bodyPr>
            <a:normAutofit/>
          </a:bodyPr>
          <a:lstStyle/>
          <a:p>
            <a:pPr marL="0" indent="0">
              <a:lnSpc>
                <a:spcPct val="90000"/>
              </a:lnSpc>
              <a:spcAft>
                <a:spcPts val="1200"/>
              </a:spcAft>
              <a:buNone/>
            </a:pPr>
            <a:r>
              <a:rPr lang="en-US" dirty="0"/>
              <a:t>Before Nag Hammadi, all discussions about Christianity would have inevitably assumed a set of twenty-seven ancient books compiled into a recognized New Testament </a:t>
            </a:r>
            <a:r>
              <a:rPr lang="en-US" i="1" dirty="0"/>
              <a:t>canon </a:t>
            </a:r>
            <a:r>
              <a:rPr lang="en-US" dirty="0"/>
              <a:t>against which the claim of authentic Christianity could be measured.</a:t>
            </a:r>
          </a:p>
          <a:p>
            <a:pPr marL="0" indent="0">
              <a:lnSpc>
                <a:spcPct val="90000"/>
              </a:lnSpc>
              <a:spcAft>
                <a:spcPts val="1200"/>
              </a:spcAft>
              <a:buNone/>
            </a:pPr>
            <a:r>
              <a:rPr lang="en-US" dirty="0"/>
              <a:t> And on the basis of the traditional New Testament </a:t>
            </a:r>
            <a:r>
              <a:rPr lang="en-US" i="1" dirty="0"/>
              <a:t>canon</a:t>
            </a:r>
            <a:r>
              <a:rPr lang="en-US" dirty="0"/>
              <a:t>, there would have been </a:t>
            </a:r>
            <a:r>
              <a:rPr lang="en-US" u="sng" dirty="0"/>
              <a:t>relative</a:t>
            </a:r>
            <a:r>
              <a:rPr lang="en-US" dirty="0"/>
              <a:t> unanimity of agreement across every known denomination about all the major beliefs of Christian Faith.   </a:t>
            </a:r>
          </a:p>
          <a:p>
            <a:pPr marL="0" indent="0">
              <a:lnSpc>
                <a:spcPct val="90000"/>
              </a:lnSpc>
              <a:spcAft>
                <a:spcPts val="1200"/>
              </a:spcAft>
              <a:buNone/>
            </a:pPr>
            <a:r>
              <a:rPr lang="en-US" dirty="0"/>
              <a:t>Predicated upon a new perspective based on Nag Hammadi being promoted by some today, all of this has supposedly changed and the above assumptions are in need of revision- or so it is argued. </a:t>
            </a:r>
          </a:p>
          <a:p>
            <a:pPr>
              <a:lnSpc>
                <a:spcPct val="90000"/>
              </a:lnSpc>
            </a:pPr>
            <a:endParaRPr lang="en-US" sz="1700" dirty="0"/>
          </a:p>
          <a:p>
            <a:pPr marL="0" indent="0">
              <a:lnSpc>
                <a:spcPct val="90000"/>
              </a:lnSpc>
              <a:buNone/>
            </a:pPr>
            <a:endParaRPr lang="en-US" sz="1700" dirty="0"/>
          </a:p>
          <a:p>
            <a:pPr marL="0" indent="0">
              <a:lnSpc>
                <a:spcPct val="90000"/>
              </a:lnSpc>
              <a:buNone/>
            </a:pPr>
            <a:endParaRPr lang="en-US" sz="1700" dirty="0"/>
          </a:p>
          <a:p>
            <a:pPr marL="0" indent="0">
              <a:lnSpc>
                <a:spcPct val="90000"/>
              </a:lnSpc>
              <a:buNone/>
            </a:pPr>
            <a:endParaRPr lang="en-US" sz="1700" dirty="0"/>
          </a:p>
          <a:p>
            <a:pPr>
              <a:lnSpc>
                <a:spcPct val="90000"/>
              </a:lnSpc>
            </a:pPr>
            <a:endParaRPr lang="en-US" sz="1700" dirty="0"/>
          </a:p>
          <a:p>
            <a:pPr>
              <a:lnSpc>
                <a:spcPct val="90000"/>
              </a:lnSpc>
            </a:pPr>
            <a:endParaRPr lang="en-US" sz="1700" dirty="0"/>
          </a:p>
        </p:txBody>
      </p:sp>
    </p:spTree>
    <p:extLst>
      <p:ext uri="{BB962C8B-B14F-4D97-AF65-F5344CB8AC3E}">
        <p14:creationId xmlns:p14="http://schemas.microsoft.com/office/powerpoint/2010/main" val="2069621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316" y="0"/>
            <a:ext cx="9087648" cy="1477328"/>
          </a:xfrm>
          <a:prstGeom prst="rect">
            <a:avLst/>
          </a:prstGeom>
          <a:noFill/>
        </p:spPr>
        <p:txBody>
          <a:bodyPr wrap="square" rtlCol="0">
            <a:spAutoFit/>
          </a:bodyPr>
          <a:lstStyle/>
          <a:p>
            <a:r>
              <a:rPr lang="en-US" sz="3600" b="1" dirty="0">
                <a:solidFill>
                  <a:schemeClr val="accent2">
                    <a:lumMod val="60000"/>
                    <a:lumOff val="40000"/>
                  </a:schemeClr>
                </a:solidFill>
                <a:latin typeface="+mj-lt"/>
              </a:rPr>
              <a:t>OTHER CHRISTIANITIES?: </a:t>
            </a:r>
          </a:p>
          <a:p>
            <a:r>
              <a:rPr lang="en-US" sz="3600" b="1" dirty="0">
                <a:solidFill>
                  <a:schemeClr val="accent2">
                    <a:lumMod val="60000"/>
                    <a:lumOff val="40000"/>
                  </a:schemeClr>
                </a:solidFill>
                <a:latin typeface="+mj-lt"/>
              </a:rPr>
              <a:t>The Issue of Canon</a:t>
            </a:r>
          </a:p>
          <a:p>
            <a:endParaRPr lang="en-US" dirty="0">
              <a:solidFill>
                <a:schemeClr val="accent2">
                  <a:lumMod val="60000"/>
                  <a:lumOff val="40000"/>
                </a:schemeClr>
              </a:solidFill>
            </a:endParaRPr>
          </a:p>
        </p:txBody>
      </p:sp>
      <p:pic>
        <p:nvPicPr>
          <p:cNvPr id="4" name="Picture 3"/>
          <p:cNvPicPr>
            <a:picLocks noChangeAspect="1"/>
          </p:cNvPicPr>
          <p:nvPr/>
        </p:nvPicPr>
        <p:blipFill>
          <a:blip r:embed="rId2"/>
          <a:stretch>
            <a:fillRect/>
          </a:stretch>
        </p:blipFill>
        <p:spPr>
          <a:xfrm>
            <a:off x="5885385" y="212780"/>
            <a:ext cx="4353124" cy="6432439"/>
          </a:xfrm>
          <a:prstGeom prst="rect">
            <a:avLst/>
          </a:prstGeom>
        </p:spPr>
      </p:pic>
    </p:spTree>
    <p:extLst>
      <p:ext uri="{BB962C8B-B14F-4D97-AF65-F5344CB8AC3E}">
        <p14:creationId xmlns:p14="http://schemas.microsoft.com/office/powerpoint/2010/main" val="208798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53143" y="1645920"/>
            <a:ext cx="3522879" cy="4470821"/>
          </a:xfrm>
        </p:spPr>
        <p:txBody>
          <a:bodyPr>
            <a:normAutofit/>
          </a:bodyPr>
          <a:lstStyle/>
          <a:p>
            <a:pPr lvl="2" algn="r" defTabSz="457200" rtl="0">
              <a:spcBef>
                <a:spcPct val="0"/>
              </a:spcBef>
            </a:pPr>
            <a:r>
              <a:rPr lang="en-US" sz="2000" i="1" dirty="0">
                <a:solidFill>
                  <a:schemeClr val="bg2"/>
                </a:solidFill>
              </a:rPr>
              <a:t>Excerpts from Dan Brown’s </a:t>
            </a:r>
            <a:br>
              <a:rPr lang="en-US" sz="2000" i="1" dirty="0">
                <a:solidFill>
                  <a:schemeClr val="bg2"/>
                </a:solidFill>
              </a:rPr>
            </a:br>
            <a:r>
              <a:rPr lang="en-US" sz="2000" i="1" dirty="0">
                <a:solidFill>
                  <a:schemeClr val="bg2"/>
                </a:solidFill>
              </a:rPr>
              <a:t>DaVinci Code, chapter 55: </a:t>
            </a:r>
            <a:r>
              <a:rPr lang="en-US" sz="2000" dirty="0">
                <a:solidFill>
                  <a:schemeClr val="bg2"/>
                </a:solidFill>
              </a:rPr>
              <a:t>About The Orthodox Scriptures</a:t>
            </a:r>
          </a:p>
        </p:txBody>
      </p:sp>
      <p:sp>
        <p:nvSpPr>
          <p:cNvPr id="3" name="Content Placeholder 2"/>
          <p:cNvSpPr>
            <a:spLocks noGrp="1"/>
          </p:cNvSpPr>
          <p:nvPr>
            <p:ph idx="1"/>
          </p:nvPr>
        </p:nvSpPr>
        <p:spPr>
          <a:xfrm>
            <a:off x="5204109" y="1645920"/>
            <a:ext cx="6269434" cy="4470821"/>
          </a:xfrm>
        </p:spPr>
        <p:txBody>
          <a:bodyPr>
            <a:normAutofit/>
          </a:bodyPr>
          <a:lstStyle/>
          <a:p>
            <a:pPr>
              <a:buFont typeface="Wingdings" pitchFamily="2" charset="2"/>
              <a:buChar char="§"/>
            </a:pPr>
            <a:r>
              <a:rPr lang="en-US" i="1"/>
              <a:t>A product of man, not God” </a:t>
            </a:r>
            <a:endParaRPr lang="en-US"/>
          </a:p>
          <a:p>
            <a:pPr>
              <a:buFont typeface="Wingdings" pitchFamily="2" charset="2"/>
              <a:buChar char="§"/>
            </a:pPr>
            <a:r>
              <a:rPr lang="en-US" i="1"/>
              <a:t>False testimony</a:t>
            </a:r>
            <a:endParaRPr lang="en-US"/>
          </a:p>
          <a:p>
            <a:pPr>
              <a:buFont typeface="Wingdings" pitchFamily="2" charset="2"/>
              <a:buChar char="§"/>
            </a:pPr>
            <a:r>
              <a:rPr lang="en-US" i="1"/>
              <a:t>By men who possessed a political agenda to solidify their power base</a:t>
            </a:r>
            <a:endParaRPr lang="en-US"/>
          </a:p>
          <a:p>
            <a:pPr>
              <a:buFont typeface="Wingdings" pitchFamily="2" charset="2"/>
              <a:buChar char="§"/>
            </a:pPr>
            <a:r>
              <a:rPr lang="en-US" i="1"/>
              <a:t>Commissioned and financed by Constantine</a:t>
            </a:r>
            <a:endParaRPr lang="en-US"/>
          </a:p>
          <a:p>
            <a:pPr>
              <a:buFont typeface="Wingdings" pitchFamily="2" charset="2"/>
              <a:buChar char="§"/>
            </a:pPr>
            <a:r>
              <a:rPr lang="en-US" i="1"/>
              <a:t>“the gospels they attempted to destroy have been discovered as a part of an ancient library of Coptic Scrolls and highlight the glaring discrepancies and fabrications of the modern Bible</a:t>
            </a:r>
            <a:endParaRPr lang="en-US"/>
          </a:p>
        </p:txBody>
      </p:sp>
    </p:spTree>
    <p:extLst>
      <p:ext uri="{BB962C8B-B14F-4D97-AF65-F5344CB8AC3E}">
        <p14:creationId xmlns:p14="http://schemas.microsoft.com/office/powerpoint/2010/main" val="1824143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598211"/>
            <a:ext cx="3522879" cy="4470821"/>
          </a:xfrm>
        </p:spPr>
        <p:txBody>
          <a:bodyPr>
            <a:normAutofit/>
          </a:bodyPr>
          <a:lstStyle/>
          <a:p>
            <a:pPr algn="r">
              <a:lnSpc>
                <a:spcPct val="90000"/>
              </a:lnSpc>
            </a:pPr>
            <a:r>
              <a:rPr lang="en-US" sz="2400" b="1" dirty="0">
                <a:solidFill>
                  <a:schemeClr val="tx1"/>
                </a:solidFill>
              </a:rPr>
              <a:t>The Faithful Version Of Christianity Won The Orthodox Debate Then, and It Should Again!  </a:t>
            </a:r>
          </a:p>
        </p:txBody>
      </p:sp>
      <p:sp>
        <p:nvSpPr>
          <p:cNvPr id="10" name="Rectangle 9">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3810000" y="1143000"/>
            <a:ext cx="8381999" cy="5381245"/>
          </a:xfrm>
        </p:spPr>
        <p:txBody>
          <a:bodyPr>
            <a:normAutofit/>
          </a:bodyPr>
          <a:lstStyle/>
          <a:p>
            <a:pPr>
              <a:lnSpc>
                <a:spcPct val="90000"/>
              </a:lnSpc>
            </a:pPr>
            <a:r>
              <a:rPr lang="en-US" sz="1800" dirty="0"/>
              <a:t>Orthodox Response </a:t>
            </a:r>
          </a:p>
          <a:p>
            <a:pPr lvl="1">
              <a:lnSpc>
                <a:spcPct val="90000"/>
              </a:lnSpc>
            </a:pPr>
            <a:r>
              <a:rPr lang="en-US" dirty="0"/>
              <a:t>Recognized vs. Conferred by Church</a:t>
            </a:r>
          </a:p>
          <a:p>
            <a:pPr lvl="1">
              <a:lnSpc>
                <a:spcPct val="90000"/>
              </a:lnSpc>
            </a:pPr>
            <a:r>
              <a:rPr lang="en-US" dirty="0"/>
              <a:t>Test of OT Witness: “the prior rule of faith” already in tact by 1</a:t>
            </a:r>
            <a:r>
              <a:rPr lang="en-US" baseline="30000" dirty="0"/>
              <a:t>st</a:t>
            </a:r>
            <a:r>
              <a:rPr lang="en-US" dirty="0"/>
              <a:t> century (</a:t>
            </a:r>
            <a:r>
              <a:rPr lang="en-US" dirty="0" err="1"/>
              <a:t>Marcion</a:t>
            </a:r>
            <a:r>
              <a:rPr lang="en-US" dirty="0"/>
              <a:t> Controversy settled in mid-second century! C.f. Thus the importance of the OT Interpretation of Christ ministry and message! (c.f. OT of OT: Ex.20:1, NT of OT:Mt.4:1-11,</a:t>
            </a:r>
          </a:p>
          <a:p>
            <a:pPr lvl="1">
              <a:lnSpc>
                <a:spcPct val="90000"/>
              </a:lnSpc>
            </a:pPr>
            <a:r>
              <a:rPr lang="en-US" dirty="0"/>
              <a:t>Test of Apostolicity: (c.f. 2 Peter, Eph. 2, ) </a:t>
            </a:r>
          </a:p>
          <a:p>
            <a:pPr lvl="2">
              <a:lnSpc>
                <a:spcPct val="90000"/>
              </a:lnSpc>
            </a:pPr>
            <a:r>
              <a:rPr lang="en-US" sz="1800" i="1" dirty="0"/>
              <a:t>John 15:26 “When the Helper comes, whom I will send to you from the Father, that is the Spirit of truth, who proceeds from the Father, He will bear witness of Me, 27 and you will bear witness also, because you have been with Me from the beginning.”</a:t>
            </a:r>
            <a:endParaRPr lang="en-US" sz="1800" dirty="0"/>
          </a:p>
          <a:p>
            <a:pPr lvl="1">
              <a:lnSpc>
                <a:spcPct val="90000"/>
              </a:lnSpc>
            </a:pPr>
            <a:r>
              <a:rPr lang="en-US" dirty="0"/>
              <a:t>Bottom up vs. Top Down—“the battle was waged not in the fourth century but in the middle of the second century, wherein the “winners” were not the politically advantaged BUT disadvantaged… e.g. AD 140</a:t>
            </a:r>
          </a:p>
          <a:p>
            <a:pPr lvl="1">
              <a:lnSpc>
                <a:spcPct val="90000"/>
              </a:lnSpc>
            </a:pPr>
            <a:r>
              <a:rPr lang="en-US" dirty="0"/>
              <a:t>Canon mostly “settled” by 200 AD and formally ratified ecumenically in 350 AD at the synod of Laodicea. </a:t>
            </a:r>
          </a:p>
          <a:p>
            <a:pPr>
              <a:lnSpc>
                <a:spcPct val="90000"/>
              </a:lnSpc>
            </a:pPr>
            <a:endParaRPr lang="en-US" sz="1400" dirty="0"/>
          </a:p>
        </p:txBody>
      </p:sp>
    </p:spTree>
    <p:extLst>
      <p:ext uri="{BB962C8B-B14F-4D97-AF65-F5344CB8AC3E}">
        <p14:creationId xmlns:p14="http://schemas.microsoft.com/office/powerpoint/2010/main" val="2487059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chemeClr val="accent2">
                    <a:lumMod val="60000"/>
                    <a:lumOff val="40000"/>
                  </a:schemeClr>
                </a:solidFill>
                <a:effectLst>
                  <a:outerShdw blurRad="50800" dist="39000" dir="5460000" algn="tl">
                    <a:srgbClr val="000000">
                      <a:alpha val="38000"/>
                    </a:srgbClr>
                  </a:outerShdw>
                </a:effectLst>
              </a:rPr>
              <a:t>Textual Reliability: </a:t>
            </a:r>
            <a:br>
              <a:rPr lang="en-US" b="1" dirty="0">
                <a:ln w="11430"/>
                <a:solidFill>
                  <a:schemeClr val="accent2">
                    <a:lumMod val="60000"/>
                    <a:lumOff val="40000"/>
                  </a:schemeClr>
                </a:solidFill>
                <a:effectLst>
                  <a:outerShdw blurRad="50800" dist="39000" dir="5460000" algn="tl">
                    <a:srgbClr val="000000">
                      <a:alpha val="38000"/>
                    </a:srgbClr>
                  </a:outerShdw>
                </a:effectLst>
              </a:rPr>
            </a:br>
            <a:r>
              <a:rPr lang="en-US" b="1" dirty="0">
                <a:ln w="11430"/>
                <a:solidFill>
                  <a:schemeClr val="accent2">
                    <a:lumMod val="60000"/>
                    <a:lumOff val="40000"/>
                  </a:schemeClr>
                </a:solidFill>
                <a:effectLst>
                  <a:outerShdw blurRad="50800" dist="39000" dir="5460000" algn="tl">
                    <a:srgbClr val="000000">
                      <a:alpha val="38000"/>
                    </a:srgbClr>
                  </a:outerShdw>
                </a:effectLst>
              </a:rPr>
              <a:t>The Question of Canon</a:t>
            </a:r>
          </a:p>
        </p:txBody>
      </p:sp>
      <p:sp>
        <p:nvSpPr>
          <p:cNvPr id="3" name="Content Placeholder 2"/>
          <p:cNvSpPr>
            <a:spLocks noGrp="1"/>
          </p:cNvSpPr>
          <p:nvPr>
            <p:ph idx="1"/>
          </p:nvPr>
        </p:nvSpPr>
        <p:spPr/>
        <p:txBody>
          <a:bodyPr>
            <a:normAutofit/>
          </a:bodyPr>
          <a:lstStyle/>
          <a:p>
            <a:pPr marL="0" indent="0">
              <a:buNone/>
            </a:pPr>
            <a:r>
              <a:rPr lang="en-US" sz="2800" dirty="0"/>
              <a:t>In his book, </a:t>
            </a:r>
            <a:r>
              <a:rPr lang="en-US" sz="2800" i="1" dirty="0"/>
              <a:t>Can I Trust My Bible</a:t>
            </a:r>
            <a:r>
              <a:rPr lang="en-US" sz="2800" dirty="0"/>
              <a:t>, R. Laird Harris concluded, "We can now be sure that copyists worked with great care and accuracy on the Old Testament, even back to 225 B.C. . . . indeed, it would be rash skepticism that would now deny that we have our Old Testament in a form very close to that used by Ezra when he taught the word of the Lord to those who had returned from the Babylonian captivity.</a:t>
            </a:r>
            <a:r>
              <a:rPr lang="en-US" sz="2800" dirty="0">
                <a:effectLst/>
              </a:rPr>
              <a:t> </a:t>
            </a:r>
            <a:endParaRPr lang="en-US" sz="2800" dirty="0"/>
          </a:p>
        </p:txBody>
      </p:sp>
    </p:spTree>
    <p:extLst>
      <p:ext uri="{BB962C8B-B14F-4D97-AF65-F5344CB8AC3E}">
        <p14:creationId xmlns:p14="http://schemas.microsoft.com/office/powerpoint/2010/main" val="392619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chemeClr val="accent2">
                    <a:lumMod val="60000"/>
                    <a:lumOff val="40000"/>
                  </a:schemeClr>
                </a:solidFill>
                <a:effectLst>
                  <a:outerShdw blurRad="50800" dist="39000" dir="5460000" algn="tl">
                    <a:srgbClr val="000000">
                      <a:alpha val="38000"/>
                    </a:srgbClr>
                  </a:outerShdw>
                </a:effectLst>
              </a:rPr>
              <a:t>An Amazing Discovery: OT </a:t>
            </a:r>
            <a:br>
              <a:rPr lang="en-US" b="1" dirty="0">
                <a:ln w="11430"/>
                <a:solidFill>
                  <a:schemeClr val="accent2">
                    <a:lumMod val="60000"/>
                    <a:lumOff val="40000"/>
                  </a:schemeClr>
                </a:solidFill>
                <a:effectLst>
                  <a:outerShdw blurRad="50800" dist="39000" dir="5460000" algn="tl">
                    <a:srgbClr val="000000">
                      <a:alpha val="38000"/>
                    </a:srgbClr>
                  </a:outerShdw>
                </a:effectLst>
              </a:rPr>
            </a:br>
            <a:endParaRPr lang="en-US" b="1" dirty="0">
              <a:ln w="11430"/>
              <a:solidFill>
                <a:schemeClr val="accent2">
                  <a:lumMod val="60000"/>
                  <a:lumOff val="40000"/>
                </a:schemeClr>
              </a:soli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r>
              <a:rPr lang="en-US" sz="2400" dirty="0"/>
              <a:t>Spring 1947:  An Amazing Discovery in </a:t>
            </a:r>
            <a:r>
              <a:rPr lang="en-US" sz="2400" dirty="0" err="1"/>
              <a:t>Wadi</a:t>
            </a:r>
            <a:r>
              <a:rPr lang="en-US" sz="2400" dirty="0"/>
              <a:t> Qumran (near the north end of the Dead Sea) by a 15 year old Bedouin following a stray goat. </a:t>
            </a:r>
          </a:p>
          <a:p>
            <a:r>
              <a:rPr lang="en-US" sz="2400" dirty="0"/>
              <a:t>the most sensational discoveries of modern biblical archaeology - a complete copy of the book of Isaiah, and fragments of almost every book in the Old Testament</a:t>
            </a:r>
          </a:p>
          <a:p>
            <a:r>
              <a:rPr lang="en-US" sz="2400" dirty="0"/>
              <a:t> 2,000 years old</a:t>
            </a:r>
            <a:r>
              <a:rPr lang="en-US" sz="2400" dirty="0">
                <a:effectLst/>
              </a:rPr>
              <a:t> and </a:t>
            </a:r>
            <a:r>
              <a:rPr lang="en-US" sz="2400" dirty="0"/>
              <a:t>coincided almost word for word with the text</a:t>
            </a:r>
            <a:r>
              <a:rPr lang="en-US" sz="2400" dirty="0">
                <a:effectLst/>
              </a:rPr>
              <a:t> of our present version.  </a:t>
            </a:r>
          </a:p>
          <a:p>
            <a:endParaRPr lang="en-US" sz="2400" dirty="0"/>
          </a:p>
          <a:p>
            <a:endParaRPr lang="en-US" sz="2400" dirty="0"/>
          </a:p>
          <a:p>
            <a:endParaRPr lang="en-US" sz="2400" dirty="0"/>
          </a:p>
        </p:txBody>
      </p:sp>
    </p:spTree>
    <p:extLst>
      <p:ext uri="{BB962C8B-B14F-4D97-AF65-F5344CB8AC3E}">
        <p14:creationId xmlns:p14="http://schemas.microsoft.com/office/powerpoint/2010/main" val="489552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60481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chemeClr val="accent2">
                    <a:lumMod val="60000"/>
                    <a:lumOff val="40000"/>
                  </a:schemeClr>
                </a:solidFill>
                <a:effectLst>
                  <a:outerShdw blurRad="50800" dist="39000" dir="5460000" algn="tl">
                    <a:srgbClr val="000000">
                      <a:alpha val="38000"/>
                    </a:srgbClr>
                  </a:outerShdw>
                </a:effectLst>
              </a:rPr>
              <a:t>The Septuagint:</a:t>
            </a:r>
            <a:br>
              <a:rPr lang="en-US" b="1" dirty="0">
                <a:ln w="11430"/>
                <a:solidFill>
                  <a:schemeClr val="accent2">
                    <a:lumMod val="60000"/>
                    <a:lumOff val="40000"/>
                  </a:schemeClr>
                </a:solidFill>
                <a:effectLst>
                  <a:outerShdw blurRad="50800" dist="39000" dir="5460000" algn="tl">
                    <a:srgbClr val="000000">
                      <a:alpha val="38000"/>
                    </a:srgbClr>
                  </a:outerShdw>
                </a:effectLst>
              </a:rPr>
            </a:br>
            <a:r>
              <a:rPr lang="en-US" b="1" dirty="0">
                <a:ln w="11430"/>
                <a:solidFill>
                  <a:schemeClr val="accent2">
                    <a:lumMod val="60000"/>
                    <a:lumOff val="40000"/>
                  </a:schemeClr>
                </a:solidFill>
                <a:effectLst>
                  <a:outerShdw blurRad="50800" dist="39000" dir="5460000" algn="tl">
                    <a:srgbClr val="000000">
                      <a:alpha val="38000"/>
                    </a:srgbClr>
                  </a:outerShdw>
                </a:effectLst>
              </a:rPr>
              <a:t>Greek Old Testament</a:t>
            </a:r>
          </a:p>
        </p:txBody>
      </p:sp>
      <p:sp>
        <p:nvSpPr>
          <p:cNvPr id="3" name="Content Placeholder 2"/>
          <p:cNvSpPr>
            <a:spLocks noGrp="1"/>
          </p:cNvSpPr>
          <p:nvPr>
            <p:ph idx="1"/>
          </p:nvPr>
        </p:nvSpPr>
        <p:spPr/>
        <p:txBody>
          <a:bodyPr>
            <a:normAutofit/>
          </a:bodyPr>
          <a:lstStyle/>
          <a:p>
            <a:r>
              <a:rPr lang="en-US" sz="2800" dirty="0"/>
              <a:t>The Septuagint is often referred to as the LXX because it was reputedly done by seventy Jewish scholars in Alexandria around 200 B.C. </a:t>
            </a:r>
          </a:p>
          <a:p>
            <a:r>
              <a:rPr lang="en-US" sz="2800" dirty="0"/>
              <a:t>The LXX is an almost word for word literal translation from the Hebrew</a:t>
            </a:r>
            <a:r>
              <a:rPr lang="en-US" sz="2800" dirty="0">
                <a:effectLst/>
              </a:rPr>
              <a:t> </a:t>
            </a:r>
            <a:r>
              <a:rPr lang="en-US" sz="2800" dirty="0"/>
              <a:t>that confirms the accuracy of the copyists who ultimately gave us the </a:t>
            </a:r>
            <a:r>
              <a:rPr lang="en-US" sz="2800" dirty="0" err="1"/>
              <a:t>Massoretic</a:t>
            </a:r>
            <a:r>
              <a:rPr lang="en-US" sz="2800" dirty="0"/>
              <a:t> text, the most complete manuscript that our modern Bible is based upon.  </a:t>
            </a:r>
          </a:p>
        </p:txBody>
      </p:sp>
    </p:spTree>
    <p:extLst>
      <p:ext uri="{BB962C8B-B14F-4D97-AF65-F5344CB8AC3E}">
        <p14:creationId xmlns:p14="http://schemas.microsoft.com/office/powerpoint/2010/main" val="1764555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u="sng" dirty="0">
                <a:ln w="11430"/>
                <a:solidFill>
                  <a:schemeClr val="accent2">
                    <a:lumMod val="60000"/>
                    <a:lumOff val="40000"/>
                  </a:schemeClr>
                </a:solidFill>
                <a:effectLst>
                  <a:outerShdw blurRad="50800" dist="39000" dir="5460000" algn="tl">
                    <a:srgbClr val="000000">
                      <a:alpha val="38000"/>
                    </a:srgbClr>
                  </a:outerShdw>
                </a:effectLst>
              </a:rPr>
              <a:t>Textual Reliability: </a:t>
            </a:r>
            <a:br>
              <a:rPr lang="en-US" b="1" u="sng" dirty="0">
                <a:ln w="11430"/>
                <a:solidFill>
                  <a:schemeClr val="accent2">
                    <a:lumMod val="60000"/>
                    <a:lumOff val="40000"/>
                  </a:schemeClr>
                </a:solidFill>
                <a:effectLst>
                  <a:outerShdw blurRad="50800" dist="39000" dir="5460000" algn="tl">
                    <a:srgbClr val="000000">
                      <a:alpha val="38000"/>
                    </a:srgbClr>
                  </a:outerShdw>
                </a:effectLst>
              </a:rPr>
            </a:br>
            <a:r>
              <a:rPr lang="en-US" b="1" dirty="0">
                <a:ln w="11430"/>
                <a:solidFill>
                  <a:schemeClr val="accent2">
                    <a:lumMod val="60000"/>
                    <a:lumOff val="40000"/>
                  </a:schemeClr>
                </a:solidFill>
                <a:effectLst>
                  <a:outerShdw blurRad="50800" dist="39000" dir="5460000" algn="tl">
                    <a:srgbClr val="000000">
                      <a:alpha val="38000"/>
                    </a:srgbClr>
                  </a:outerShdw>
                </a:effectLst>
              </a:rPr>
              <a:t>NT Text</a:t>
            </a:r>
          </a:p>
        </p:txBody>
      </p:sp>
      <p:sp>
        <p:nvSpPr>
          <p:cNvPr id="3" name="Content Placeholder 2"/>
          <p:cNvSpPr>
            <a:spLocks noGrp="1"/>
          </p:cNvSpPr>
          <p:nvPr>
            <p:ph idx="1"/>
          </p:nvPr>
        </p:nvSpPr>
        <p:spPr>
          <a:xfrm>
            <a:off x="1103312" y="2052918"/>
            <a:ext cx="10312833" cy="4541846"/>
          </a:xfrm>
        </p:spPr>
        <p:txBody>
          <a:bodyPr>
            <a:normAutofit fontScale="92500"/>
          </a:bodyPr>
          <a:lstStyle/>
          <a:p>
            <a:r>
              <a:rPr lang="en-US" sz="2400" dirty="0"/>
              <a:t>During the early Christian era, the writing material most commonly used was </a:t>
            </a:r>
            <a:r>
              <a:rPr lang="en-US" sz="2400" i="1" dirty="0"/>
              <a:t>papyrus</a:t>
            </a:r>
            <a:r>
              <a:rPr lang="en-US" sz="2400" dirty="0"/>
              <a:t>. This highly durable reed from the Nile Valley was glued together much like plywood and then allowed to dry in the sun. </a:t>
            </a:r>
          </a:p>
          <a:p>
            <a:r>
              <a:rPr lang="en-US" sz="2400" dirty="0"/>
              <a:t>Codex </a:t>
            </a:r>
            <a:r>
              <a:rPr lang="en-US" sz="2400" dirty="0" err="1"/>
              <a:t>Vaticanus</a:t>
            </a:r>
            <a:r>
              <a:rPr lang="en-US" sz="2400" dirty="0"/>
              <a:t> and Codex </a:t>
            </a:r>
            <a:r>
              <a:rPr lang="en-US" sz="2400" dirty="0" err="1"/>
              <a:t>Siniaticus</a:t>
            </a:r>
            <a:r>
              <a:rPr lang="en-US" sz="2400" dirty="0"/>
              <a:t>:  Two excellent parchment copies of the entire New Testament which date from the 4th century (325-450 A.D.).</a:t>
            </a:r>
          </a:p>
          <a:p>
            <a:r>
              <a:rPr lang="en-US" sz="2400" dirty="0"/>
              <a:t>Earlier still, fragments and papyrus copies of portions of the New Testament date from 100 to 200 years (180-225 A.D.) before </a:t>
            </a:r>
            <a:r>
              <a:rPr lang="en-US" sz="2400" dirty="0" err="1"/>
              <a:t>Vaticanus</a:t>
            </a:r>
            <a:r>
              <a:rPr lang="en-US" sz="2400" dirty="0"/>
              <a:t> and </a:t>
            </a:r>
            <a:r>
              <a:rPr lang="en-US" sz="2400" dirty="0" err="1"/>
              <a:t>Sinaticus</a:t>
            </a:r>
            <a:r>
              <a:rPr lang="en-US" sz="2400" dirty="0"/>
              <a:t>. The outstanding ones are the Chester Beatty Papyrus (P45, P46, P47) and the </a:t>
            </a:r>
            <a:r>
              <a:rPr lang="en-US" sz="2400" dirty="0" err="1"/>
              <a:t>Bodmer</a:t>
            </a:r>
            <a:r>
              <a:rPr lang="en-US" sz="2400" dirty="0"/>
              <a:t> Papyrus II, XIV, XV (P46, P75). </a:t>
            </a:r>
          </a:p>
          <a:p>
            <a:r>
              <a:rPr lang="en-US" sz="2400" dirty="0"/>
              <a:t>From these five manuscripts alone, we can construct a most of our current NT.  </a:t>
            </a:r>
          </a:p>
          <a:p>
            <a:endParaRPr lang="en-US" sz="2400" dirty="0"/>
          </a:p>
          <a:p>
            <a:endParaRPr lang="en-US" dirty="0"/>
          </a:p>
        </p:txBody>
      </p:sp>
    </p:spTree>
    <p:extLst>
      <p:ext uri="{BB962C8B-B14F-4D97-AF65-F5344CB8AC3E}">
        <p14:creationId xmlns:p14="http://schemas.microsoft.com/office/powerpoint/2010/main" val="489778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4" name="Content Placeholder 3" descr="Reliability slide 1.pdf"/>
          <p:cNvPicPr>
            <a:picLocks noGrp="1" noChangeAspect="1"/>
          </p:cNvPicPr>
          <p:nvPr>
            <p:ph idx="4294967295"/>
          </p:nvPr>
        </p:nvPicPr>
        <p:blipFill>
          <a:blip r:embed="rId2">
            <a:extLst>
              <a:ext uri="{28A0092B-C50C-407E-A947-70E740481C1C}">
                <a14:useLocalDpi xmlns:a14="http://schemas.microsoft.com/office/drawing/2010/main" val="0"/>
              </a:ext>
            </a:extLst>
          </a:blip>
          <a:srcRect t="14414" b="14414"/>
          <a:stretch>
            <a:fillRect/>
          </a:stretch>
        </p:blipFill>
        <p:spPr>
          <a:xfrm>
            <a:off x="2919413" y="254000"/>
            <a:ext cx="9272587" cy="6202363"/>
          </a:xfrm>
        </p:spPr>
      </p:pic>
      <p:sp>
        <p:nvSpPr>
          <p:cNvPr id="2" name="TextBox 1">
            <a:extLst>
              <a:ext uri="{FF2B5EF4-FFF2-40B4-BE49-F238E27FC236}">
                <a16:creationId xmlns:a16="http://schemas.microsoft.com/office/drawing/2014/main" id="{257DC297-821B-1840-82CF-89EF49C8CBA9}"/>
              </a:ext>
            </a:extLst>
          </p:cNvPr>
          <p:cNvSpPr txBox="1"/>
          <p:nvPr/>
        </p:nvSpPr>
        <p:spPr>
          <a:xfrm>
            <a:off x="93086" y="4488873"/>
            <a:ext cx="2826327" cy="2246769"/>
          </a:xfrm>
          <a:prstGeom prst="rect">
            <a:avLst/>
          </a:prstGeom>
          <a:noFill/>
        </p:spPr>
        <p:txBody>
          <a:bodyPr wrap="square" rtlCol="0">
            <a:spAutoFit/>
          </a:bodyPr>
          <a:lstStyle/>
          <a:p>
            <a:r>
              <a:rPr lang="en-US" sz="2000" dirty="0"/>
              <a:t>This Section on Archeology is taken From Gordon </a:t>
            </a:r>
            <a:r>
              <a:rPr lang="en-US" sz="2000" dirty="0" err="1"/>
              <a:t>Hugenburger</a:t>
            </a:r>
            <a:r>
              <a:rPr lang="en-US" sz="2000" dirty="0"/>
              <a:t>, </a:t>
            </a:r>
            <a:r>
              <a:rPr lang="en-US" sz="2000" dirty="0" err="1"/>
              <a:t>Ot</a:t>
            </a:r>
            <a:r>
              <a:rPr lang="en-US" sz="2000" dirty="0"/>
              <a:t> Professor (GCTS) and Pastor  (Park Street, Boston) </a:t>
            </a:r>
          </a:p>
        </p:txBody>
      </p:sp>
    </p:spTree>
    <p:extLst>
      <p:ext uri="{BB962C8B-B14F-4D97-AF65-F5344CB8AC3E}">
        <p14:creationId xmlns:p14="http://schemas.microsoft.com/office/powerpoint/2010/main" val="3450799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348152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653" y="34326"/>
            <a:ext cx="8875059" cy="6858000"/>
          </a:xfrm>
          <a:prstGeom prst="rect">
            <a:avLst/>
          </a:prstGeom>
        </p:spPr>
      </p:pic>
    </p:spTree>
    <p:extLst>
      <p:ext uri="{BB962C8B-B14F-4D97-AF65-F5344CB8AC3E}">
        <p14:creationId xmlns:p14="http://schemas.microsoft.com/office/powerpoint/2010/main" val="2860049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910502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420992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4245263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381" y="0"/>
            <a:ext cx="8875059" cy="6858000"/>
          </a:xfrm>
          <a:prstGeom prst="rect">
            <a:avLst/>
          </a:prstGeom>
        </p:spPr>
      </p:pic>
    </p:spTree>
    <p:extLst>
      <p:ext uri="{BB962C8B-B14F-4D97-AF65-F5344CB8AC3E}">
        <p14:creationId xmlns:p14="http://schemas.microsoft.com/office/powerpoint/2010/main" val="2251522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888900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2084101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10.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482024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1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2674831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2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543500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2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253054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3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394089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3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140530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3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4254586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3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072837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40.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9059907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4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290175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4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0"/>
            <a:ext cx="8875059" cy="6858000"/>
          </a:xfrm>
          <a:prstGeom prst="rect">
            <a:avLst/>
          </a:prstGeom>
        </p:spPr>
      </p:pic>
    </p:spTree>
    <p:extLst>
      <p:ext uri="{BB962C8B-B14F-4D97-AF65-F5344CB8AC3E}">
        <p14:creationId xmlns:p14="http://schemas.microsoft.com/office/powerpoint/2010/main" val="2581646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355798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2682514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836" y="0"/>
            <a:ext cx="8875059" cy="6858000"/>
          </a:xfrm>
          <a:prstGeom prst="rect">
            <a:avLst/>
          </a:prstGeom>
        </p:spPr>
      </p:pic>
    </p:spTree>
    <p:extLst>
      <p:ext uri="{BB962C8B-B14F-4D97-AF65-F5344CB8AC3E}">
        <p14:creationId xmlns:p14="http://schemas.microsoft.com/office/powerpoint/2010/main" val="880127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7983922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4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0287602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50.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855541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8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8132880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8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2079857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8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925630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0"/>
            <a:ext cx="8875059" cy="6858000"/>
          </a:xfrm>
          <a:prstGeom prst="rect">
            <a:avLst/>
          </a:prstGeom>
        </p:spPr>
      </p:pic>
    </p:spTree>
    <p:extLst>
      <p:ext uri="{BB962C8B-B14F-4D97-AF65-F5344CB8AC3E}">
        <p14:creationId xmlns:p14="http://schemas.microsoft.com/office/powerpoint/2010/main" val="13411136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3264415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211930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7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18057571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6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942" y="0"/>
            <a:ext cx="8875059" cy="6858000"/>
          </a:xfrm>
          <a:prstGeom prst="rect">
            <a:avLst/>
          </a:prstGeom>
        </p:spPr>
      </p:pic>
    </p:spTree>
    <p:extLst>
      <p:ext uri="{BB962C8B-B14F-4D97-AF65-F5344CB8AC3E}">
        <p14:creationId xmlns:p14="http://schemas.microsoft.com/office/powerpoint/2010/main" val="3502852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0"/>
            <a:ext cx="8875059" cy="6858000"/>
          </a:xfrm>
          <a:prstGeom prst="rect">
            <a:avLst/>
          </a:prstGeom>
        </p:spPr>
      </p:pic>
    </p:spTree>
    <p:extLst>
      <p:ext uri="{BB962C8B-B14F-4D97-AF65-F5344CB8AC3E}">
        <p14:creationId xmlns:p14="http://schemas.microsoft.com/office/powerpoint/2010/main" val="25546822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descr="R 9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0"/>
            <a:ext cx="8875059" cy="6858000"/>
          </a:xfrm>
          <a:prstGeom prst="rect">
            <a:avLst/>
          </a:prstGeom>
        </p:spPr>
      </p:pic>
    </p:spTree>
    <p:extLst>
      <p:ext uri="{BB962C8B-B14F-4D97-AF65-F5344CB8AC3E}">
        <p14:creationId xmlns:p14="http://schemas.microsoft.com/office/powerpoint/2010/main" val="163183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n w="10541" cmpd="sng">
                  <a:solidFill>
                    <a:schemeClr val="accent1">
                      <a:shade val="88000"/>
                      <a:satMod val="110000"/>
                    </a:schemeClr>
                  </a:solidFill>
                  <a:prstDash val="solid"/>
                </a:ln>
                <a:solidFill>
                  <a:schemeClr val="accent2">
                    <a:lumMod val="60000"/>
                    <a:lumOff val="40000"/>
                  </a:schemeClr>
                </a:solidFill>
              </a:rPr>
              <a:t>Conclusions</a:t>
            </a:r>
            <a:r>
              <a:rPr lang="en-US" b="1" dirty="0">
                <a:solidFill>
                  <a:schemeClr val="accent2">
                    <a:lumMod val="60000"/>
                    <a:lumOff val="40000"/>
                  </a:schemeClr>
                </a:solidFill>
              </a:rPr>
              <a:t>: </a:t>
            </a:r>
            <a:br>
              <a:rPr lang="en-US" b="1" dirty="0">
                <a:solidFill>
                  <a:schemeClr val="accent2">
                    <a:lumMod val="60000"/>
                    <a:lumOff val="40000"/>
                  </a:schemeClr>
                </a:solidFill>
              </a:rPr>
            </a:br>
            <a:r>
              <a:rPr lang="en-US" b="1" dirty="0">
                <a:ln w="10541" cmpd="sng">
                  <a:solidFill>
                    <a:schemeClr val="accent1">
                      <a:shade val="88000"/>
                      <a:satMod val="110000"/>
                    </a:schemeClr>
                  </a:solidFill>
                  <a:prstDash val="solid"/>
                </a:ln>
                <a:solidFill>
                  <a:schemeClr val="accent2">
                    <a:lumMod val="60000"/>
                    <a:lumOff val="40000"/>
                  </a:schemeClr>
                </a:solidFill>
              </a:rPr>
              <a:t>Overwhelming Church Consensus</a:t>
            </a:r>
          </a:p>
        </p:txBody>
      </p:sp>
      <p:sp>
        <p:nvSpPr>
          <p:cNvPr id="4" name="Content Placeholder 3"/>
          <p:cNvSpPr>
            <a:spLocks noGrp="1"/>
          </p:cNvSpPr>
          <p:nvPr>
            <p:ph idx="1"/>
          </p:nvPr>
        </p:nvSpPr>
        <p:spPr>
          <a:xfrm>
            <a:off x="806077" y="1818105"/>
            <a:ext cx="9404723" cy="3147688"/>
          </a:xfrm>
        </p:spPr>
        <p:txBody>
          <a:bodyPr>
            <a:normAutofit fontScale="77500" lnSpcReduction="20000"/>
          </a:bodyPr>
          <a:lstStyle/>
          <a:p>
            <a:pPr marL="0" indent="0" algn="ctr">
              <a:buNone/>
            </a:pPr>
            <a:r>
              <a:rPr lang="en-US" sz="3600" b="1" i="1" dirty="0">
                <a:solidFill>
                  <a:srgbClr val="000090"/>
                </a:solidFill>
              </a:rPr>
              <a:t>Westminster Confession of Faith’</a:t>
            </a:r>
          </a:p>
          <a:p>
            <a:pPr marL="0" indent="0" algn="ctr">
              <a:buNone/>
            </a:pPr>
            <a:r>
              <a:rPr lang="en-US" b="1" i="1" dirty="0"/>
              <a:t>  </a:t>
            </a:r>
            <a:endParaRPr lang="en-US" dirty="0"/>
          </a:p>
          <a:p>
            <a:r>
              <a:rPr lang="en-US" sz="3600" b="1" i="1" dirty="0"/>
              <a:t>Under the name of Holy Scripture, or the Word of God written, are now contained all the books of the Old and New Testaments, which are these... All which are given by inspiration of God to be the rule of faith and life.   WCF 1.2</a:t>
            </a:r>
            <a:endParaRPr lang="en-US" sz="3600" dirty="0"/>
          </a:p>
          <a:p>
            <a:pPr marL="0" indent="0">
              <a:buNone/>
            </a:pPr>
            <a:r>
              <a:rPr lang="en-US" sz="3600" b="1" i="1" dirty="0"/>
              <a:t> </a:t>
            </a:r>
            <a:endParaRPr lang="en-US" sz="3600" dirty="0"/>
          </a:p>
        </p:txBody>
      </p:sp>
      <p:sp>
        <p:nvSpPr>
          <p:cNvPr id="3" name="TextBox 2"/>
          <p:cNvSpPr txBox="1"/>
          <p:nvPr/>
        </p:nvSpPr>
        <p:spPr>
          <a:xfrm>
            <a:off x="4762500" y="2628900"/>
            <a:ext cx="184666" cy="369332"/>
          </a:xfrm>
          <a:prstGeom prst="rect">
            <a:avLst/>
          </a:prstGeom>
          <a:noFill/>
        </p:spPr>
        <p:txBody>
          <a:bodyPr wrap="none" rtlCol="0">
            <a:spAutoFit/>
          </a:bodyPr>
          <a:lstStyle/>
          <a:p>
            <a:endParaRPr lang="en-US" dirty="0"/>
          </a:p>
        </p:txBody>
      </p:sp>
      <p:sp>
        <p:nvSpPr>
          <p:cNvPr id="5" name="TextBox 4"/>
          <p:cNvSpPr txBox="1"/>
          <p:nvPr/>
        </p:nvSpPr>
        <p:spPr>
          <a:xfrm>
            <a:off x="1507067" y="4649452"/>
            <a:ext cx="8161999" cy="2246769"/>
          </a:xfrm>
          <a:prstGeom prst="rect">
            <a:avLst/>
          </a:prstGeom>
          <a:noFill/>
        </p:spPr>
        <p:txBody>
          <a:bodyPr wrap="square" rtlCol="0">
            <a:spAutoFit/>
          </a:bodyPr>
          <a:lstStyle/>
          <a:p>
            <a:pPr marL="457200" indent="-457200">
              <a:buFont typeface="Arial"/>
              <a:buChar char="•"/>
            </a:pPr>
            <a:r>
              <a:rPr lang="en-US" sz="2800" b="1" i="1" dirty="0"/>
              <a:t>... it is to be received because it is the Word of God (1.4), </a:t>
            </a:r>
          </a:p>
          <a:p>
            <a:endParaRPr lang="en-US" sz="2800" b="1" i="1" dirty="0"/>
          </a:p>
          <a:p>
            <a:pPr marL="457200" indent="-457200">
              <a:buFont typeface="Arial"/>
              <a:buChar char="•"/>
            </a:pPr>
            <a:r>
              <a:rPr lang="en-US" sz="2800" b="1" i="1" dirty="0"/>
              <a:t>... high and reverent esteem of the Holy Scripture... </a:t>
            </a:r>
            <a:r>
              <a:rPr lang="en-US" sz="2800" b="1" dirty="0"/>
              <a:t>(1.5) </a:t>
            </a:r>
          </a:p>
        </p:txBody>
      </p:sp>
    </p:spTree>
    <p:extLst>
      <p:ext uri="{BB962C8B-B14F-4D97-AF65-F5344CB8AC3E}">
        <p14:creationId xmlns:p14="http://schemas.microsoft.com/office/powerpoint/2010/main" val="3833866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2939</Words>
  <Application>Microsoft Macintosh PowerPoint</Application>
  <PresentationFormat>Widescreen</PresentationFormat>
  <Paragraphs>163</Paragraphs>
  <Slides>64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Century Gothic</vt:lpstr>
      <vt:lpstr>Wingdings</vt:lpstr>
      <vt:lpstr>Wingdings 3</vt:lpstr>
      <vt:lpstr>Ion</vt:lpstr>
      <vt:lpstr> Bible Interpretation</vt:lpstr>
      <vt:lpstr>A Good Companion Book For This Class</vt:lpstr>
      <vt:lpstr>Bible Interpretation</vt:lpstr>
      <vt:lpstr>Bible Interpretation</vt:lpstr>
      <vt:lpstr>Bible Interpretation</vt:lpstr>
      <vt:lpstr>Course Description</vt:lpstr>
      <vt:lpstr>Course Description Continued</vt:lpstr>
      <vt:lpstr>PART 1: RELIABILTY OF SCRIPTURE </vt:lpstr>
      <vt:lpstr>PART 1: RELIABILTY OF SCRIPTURE </vt:lpstr>
      <vt:lpstr>PART 1: RELIABILTY OF SCRIPTURE </vt:lpstr>
      <vt:lpstr>PART 1: RELIABILTY OF SCRIPTURE </vt:lpstr>
      <vt:lpstr>PART 1: RELIABILTY OF SCRIPTURE </vt:lpstr>
      <vt:lpstr>PART 1: RELIABILTY OF SCRIPTURE </vt:lpstr>
      <vt:lpstr>PART 1: RELIABILTY OF SCRIPTURE </vt:lpstr>
      <vt:lpstr>PART 1: RELIABILTY OF SCRIPTURE </vt:lpstr>
      <vt:lpstr>PART 1: RELIABILTY OF SCRIPTURE </vt:lpstr>
      <vt:lpstr>PART 1: RELIABILTY OF SCRIPTURE </vt:lpstr>
      <vt:lpstr>  “Now that scholars have begun to place the sources discovered at Nag Hammadi, like newly discovered pieces of a complex puzzle, next to what we have long known from tradition, we find that these remarkable texts, only now becoming widely available, are transforming what we know as Christianity.”   </vt:lpstr>
      <vt:lpstr>Two Christianities? </vt:lpstr>
      <vt:lpstr>Two Christianities?  </vt:lpstr>
      <vt:lpstr>PowerPoint Presentation</vt:lpstr>
      <vt:lpstr>Excerpts from Dan Brown’s  DaVinci Code, chapter 55: About The Orthodox Scriptures</vt:lpstr>
      <vt:lpstr>The Faithful Version Of Christianity Won The Orthodox Debate Then, and It Should Again!  </vt:lpstr>
      <vt:lpstr>Textual Reliability:  The Question of Canon</vt:lpstr>
      <vt:lpstr>An Amazing Discovery: OT  </vt:lpstr>
      <vt:lpstr>The Septuagint: Greek Old Testament</vt:lpstr>
      <vt:lpstr>Textual Reliability:  NT 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  Overwhelming Church Consensus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Bible Interpretation</dc:title>
  <dc:creator>prestongrahamjr@gmail.com</dc:creator>
  <cp:lastModifiedBy>prestongrahamjr@gmail.com</cp:lastModifiedBy>
  <cp:revision>4</cp:revision>
  <cp:lastPrinted>2019-09-18T20:56:05Z</cp:lastPrinted>
  <dcterms:created xsi:type="dcterms:W3CDTF">2019-09-18T20:28:28Z</dcterms:created>
  <dcterms:modified xsi:type="dcterms:W3CDTF">2019-09-18T20:58:41Z</dcterms:modified>
</cp:coreProperties>
</file>