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7" r:id="rId58"/>
    <p:sldId id="299" r:id="rId59"/>
    <p:sldId id="298" r:id="rId60"/>
    <p:sldId id="300" r:id="rId61"/>
    <p:sldId id="301" r:id="rId62"/>
    <p:sldId id="302" r:id="rId63"/>
    <p:sldId id="303" r:id="rId64"/>
    <p:sldId id="304" r:id="rId65"/>
    <p:sldId id="305" r:id="rId66"/>
    <p:sldId id="306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01"/>
    <p:restoredTop sz="93898"/>
  </p:normalViewPr>
  <p:slideViewPr>
    <p:cSldViewPr snapToGrid="0">
      <p:cViewPr varScale="1">
        <p:scale>
          <a:sx n="83" d="100"/>
          <a:sy n="83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E4A47-C70A-BF49-8AE2-1CA0EF48D984}" type="datetimeFigureOut">
              <a:rPr lang="en-US" smtClean="0"/>
              <a:t>1/6/24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9D279-BD0C-354E-B186-8511170E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3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36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74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08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05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56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11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59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38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51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74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9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65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6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71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68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73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937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81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717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35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651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2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5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823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621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7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41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874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069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142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654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070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6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441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917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377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879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22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5763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128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2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088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3456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52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7610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4454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8511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86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3075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105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2905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0553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7844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5326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47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294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1500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1542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3174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1409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6524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9882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8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61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58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D279-BD0C-354E-B186-8511170ECF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6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1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7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1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4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6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4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3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0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C062C-961F-744E-B11C-46F07F1AC84F}" type="datetimeFigureOut">
              <a:rPr lang="en-US" smtClean="0"/>
              <a:t>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AA593-D5FA-854E-A2C1-6EB80F98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2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8078"/>
            <a:ext cx="7772400" cy="238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Jesus, Our High Priest Forever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8229600" cy="1655762"/>
          </a:xfrm>
        </p:spPr>
        <p:txBody>
          <a:bodyPr>
            <a:normAutofit fontScale="85000"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Hebrews Chapters 5-6:</a:t>
            </a:r>
          </a:p>
          <a:p>
            <a:r>
              <a:rPr lang="en-US" sz="6000" dirty="0">
                <a:solidFill>
                  <a:schemeClr val="bg1"/>
                </a:solidFill>
              </a:rPr>
              <a:t>Maturity in the Christian Life</a:t>
            </a:r>
          </a:p>
          <a:p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8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Babes in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332854"/>
            <a:ext cx="8757558" cy="4959089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Comparison with Hebrews</a:t>
            </a:r>
          </a:p>
          <a:p>
            <a:r>
              <a:rPr lang="en-US" sz="6000" dirty="0">
                <a:solidFill>
                  <a:srgbClr val="FF0000"/>
                </a:solidFill>
              </a:rPr>
              <a:t>5:14 </a:t>
            </a:r>
            <a:r>
              <a:rPr lang="en-US" sz="6000" dirty="0">
                <a:solidFill>
                  <a:schemeClr val="bg1"/>
                </a:solidFill>
              </a:rPr>
              <a:t>solid food of God’s word is for the mature</a:t>
            </a:r>
          </a:p>
          <a:p>
            <a:r>
              <a:rPr lang="en-US" sz="6000" dirty="0">
                <a:solidFill>
                  <a:schemeClr val="bg1"/>
                </a:solidFill>
              </a:rPr>
              <a:t>Practice</a:t>
            </a:r>
          </a:p>
          <a:p>
            <a:r>
              <a:rPr lang="en-US" sz="6000" dirty="0">
                <a:solidFill>
                  <a:schemeClr val="bg1"/>
                </a:solidFill>
              </a:rPr>
              <a:t>Trained their senses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Discern good and evil</a:t>
            </a:r>
          </a:p>
          <a:p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Babes in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332854"/>
            <a:ext cx="8757558" cy="4959089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Comparison with Hebrews</a:t>
            </a:r>
          </a:p>
          <a:p>
            <a:pPr algn="l"/>
            <a:r>
              <a:rPr lang="en-US" sz="6000" dirty="0">
                <a:solidFill>
                  <a:srgbClr val="FF0000"/>
                </a:solidFill>
              </a:rPr>
              <a:t>6:1 </a:t>
            </a:r>
            <a:r>
              <a:rPr lang="en-US" sz="6000" dirty="0">
                <a:solidFill>
                  <a:schemeClr val="bg1"/>
                </a:solidFill>
              </a:rPr>
              <a:t>“press on” to maturity</a:t>
            </a:r>
          </a:p>
          <a:p>
            <a:pPr algn="l"/>
            <a:r>
              <a:rPr lang="en-US" sz="6000" dirty="0">
                <a:solidFill>
                  <a:schemeClr val="bg1"/>
                </a:solidFill>
              </a:rPr>
              <a:t>Studying and practicing the solid food of God’s Word </a:t>
            </a:r>
          </a:p>
          <a:p>
            <a:pPr algn="l"/>
            <a:r>
              <a:rPr lang="en-US" sz="6000" dirty="0">
                <a:solidFill>
                  <a:srgbClr val="FF0000"/>
                </a:solidFill>
              </a:rPr>
              <a:t>6:11 </a:t>
            </a:r>
            <a:r>
              <a:rPr lang="en-US" sz="6000" dirty="0">
                <a:solidFill>
                  <a:schemeClr val="bg1"/>
                </a:solidFill>
              </a:rPr>
              <a:t>diligence is part of growth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Babes in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332854"/>
            <a:ext cx="8757558" cy="4959089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Comparison with Hebrews</a:t>
            </a:r>
          </a:p>
          <a:p>
            <a:r>
              <a:rPr lang="en-US" sz="6000" dirty="0">
                <a:solidFill>
                  <a:schemeClr val="bg1"/>
                </a:solidFill>
              </a:rPr>
              <a:t>Diligence prevents…</a:t>
            </a:r>
          </a:p>
          <a:p>
            <a:r>
              <a:rPr lang="en-US" sz="6000" dirty="0">
                <a:solidFill>
                  <a:schemeClr val="bg1"/>
                </a:solidFill>
              </a:rPr>
              <a:t>Becoming sluggish</a:t>
            </a:r>
          </a:p>
          <a:p>
            <a:r>
              <a:rPr lang="en-US" sz="6000" dirty="0">
                <a:solidFill>
                  <a:schemeClr val="bg1"/>
                </a:solidFill>
              </a:rPr>
              <a:t>Dull of hearing</a:t>
            </a:r>
          </a:p>
        </p:txBody>
      </p:sp>
    </p:spTree>
    <p:extLst>
      <p:ext uri="{BB962C8B-B14F-4D97-AF65-F5344CB8AC3E}">
        <p14:creationId xmlns:p14="http://schemas.microsoft.com/office/powerpoint/2010/main" val="11732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524000"/>
            <a:ext cx="8757558" cy="4985657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Ephesians 4:11-16</a:t>
            </a:r>
          </a:p>
          <a:p>
            <a:r>
              <a:rPr lang="en-US" sz="6000" dirty="0">
                <a:solidFill>
                  <a:schemeClr val="bg1"/>
                </a:solidFill>
              </a:rPr>
              <a:t>Who gives God’s Word to His people?</a:t>
            </a:r>
          </a:p>
          <a:p>
            <a:r>
              <a:rPr lang="en-US" sz="6000" dirty="0">
                <a:solidFill>
                  <a:schemeClr val="bg1"/>
                </a:solidFill>
              </a:rPr>
              <a:t>Apostles, Prophets, Evangelists, Pastors, Teachers</a:t>
            </a:r>
          </a:p>
        </p:txBody>
      </p:sp>
    </p:spTree>
    <p:extLst>
      <p:ext uri="{BB962C8B-B14F-4D97-AF65-F5344CB8AC3E}">
        <p14:creationId xmlns:p14="http://schemas.microsoft.com/office/powerpoint/2010/main" val="353103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524000"/>
            <a:ext cx="8757558" cy="4985657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Ephesians 4:11-16</a:t>
            </a:r>
          </a:p>
          <a:p>
            <a:r>
              <a:rPr lang="en-US" sz="6000" dirty="0">
                <a:solidFill>
                  <a:schemeClr val="bg1"/>
                </a:solidFill>
              </a:rPr>
              <a:t>Equipping</a:t>
            </a:r>
          </a:p>
          <a:p>
            <a:r>
              <a:rPr lang="en-US" sz="6000" dirty="0">
                <a:solidFill>
                  <a:schemeClr val="bg1"/>
                </a:solidFill>
              </a:rPr>
              <a:t>Saints for service</a:t>
            </a:r>
          </a:p>
          <a:p>
            <a:r>
              <a:rPr lang="en-US" sz="6000" dirty="0">
                <a:solidFill>
                  <a:schemeClr val="bg1"/>
                </a:solidFill>
              </a:rPr>
              <a:t>Know serving role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Builds up body of Christ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church</a:t>
            </a:r>
          </a:p>
        </p:txBody>
      </p:sp>
    </p:spTree>
    <p:extLst>
      <p:ext uri="{BB962C8B-B14F-4D97-AF65-F5344CB8AC3E}">
        <p14:creationId xmlns:p14="http://schemas.microsoft.com/office/powerpoint/2010/main" val="140432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524000"/>
            <a:ext cx="8757558" cy="4985657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Ephesians 4:11-16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body </a:t>
            </a:r>
            <a:r>
              <a:rPr lang="en-US" sz="6000" u="sng" dirty="0">
                <a:solidFill>
                  <a:schemeClr val="bg1"/>
                </a:solidFill>
              </a:rPr>
              <a:t>grows</a:t>
            </a:r>
            <a:r>
              <a:rPr lang="en-US" sz="6000" dirty="0">
                <a:solidFill>
                  <a:schemeClr val="bg1"/>
                </a:solidFill>
              </a:rPr>
              <a:t> to a mature man in Christ</a:t>
            </a:r>
          </a:p>
          <a:p>
            <a:r>
              <a:rPr lang="en-US" sz="6000" u="sng" dirty="0">
                <a:solidFill>
                  <a:schemeClr val="bg1"/>
                </a:solidFill>
              </a:rPr>
              <a:t>No longer </a:t>
            </a:r>
            <a:r>
              <a:rPr lang="en-US" sz="6000" dirty="0">
                <a:solidFill>
                  <a:schemeClr val="bg1"/>
                </a:solidFill>
              </a:rPr>
              <a:t>carried about by every wind of doctrine</a:t>
            </a:r>
          </a:p>
        </p:txBody>
      </p:sp>
    </p:spTree>
    <p:extLst>
      <p:ext uri="{BB962C8B-B14F-4D97-AF65-F5344CB8AC3E}">
        <p14:creationId xmlns:p14="http://schemas.microsoft.com/office/powerpoint/2010/main" val="416035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524000"/>
            <a:ext cx="8447315" cy="4985657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Ephesians 4:11-16</a:t>
            </a:r>
          </a:p>
          <a:p>
            <a:r>
              <a:rPr lang="en-US" sz="6000" dirty="0">
                <a:solidFill>
                  <a:schemeClr val="bg1"/>
                </a:solidFill>
              </a:rPr>
              <a:t>Speaking the </a:t>
            </a:r>
            <a:r>
              <a:rPr lang="en-US" sz="6000" u="sng" dirty="0">
                <a:solidFill>
                  <a:schemeClr val="bg1"/>
                </a:solidFill>
              </a:rPr>
              <a:t>truth</a:t>
            </a:r>
            <a:r>
              <a:rPr lang="en-US" sz="6000" dirty="0">
                <a:solidFill>
                  <a:schemeClr val="bg1"/>
                </a:solidFill>
              </a:rPr>
              <a:t> in </a:t>
            </a:r>
            <a:r>
              <a:rPr lang="en-US" sz="6000" u="sng" dirty="0">
                <a:solidFill>
                  <a:schemeClr val="bg1"/>
                </a:solidFill>
              </a:rPr>
              <a:t>love </a:t>
            </a:r>
          </a:p>
          <a:p>
            <a:r>
              <a:rPr lang="en-US" sz="6000" u="sng" dirty="0">
                <a:solidFill>
                  <a:schemeClr val="bg1"/>
                </a:solidFill>
              </a:rPr>
              <a:t>Each</a:t>
            </a:r>
            <a:r>
              <a:rPr lang="en-US" sz="6000" dirty="0">
                <a:solidFill>
                  <a:schemeClr val="bg1"/>
                </a:solidFill>
              </a:rPr>
              <a:t> part of the body working for </a:t>
            </a:r>
            <a:r>
              <a:rPr lang="en-US" sz="6000" u="sng" dirty="0">
                <a:solidFill>
                  <a:schemeClr val="bg1"/>
                </a:solidFill>
              </a:rPr>
              <a:t>growth</a:t>
            </a:r>
          </a:p>
          <a:p>
            <a:r>
              <a:rPr lang="en-US" sz="6000" dirty="0">
                <a:solidFill>
                  <a:schemeClr val="bg1"/>
                </a:solidFill>
              </a:rPr>
              <a:t>Growing? Plan? </a:t>
            </a:r>
          </a:p>
        </p:txBody>
      </p:sp>
    </p:spTree>
    <p:extLst>
      <p:ext uri="{BB962C8B-B14F-4D97-AF65-F5344CB8AC3E}">
        <p14:creationId xmlns:p14="http://schemas.microsoft.com/office/powerpoint/2010/main" val="140706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524000"/>
            <a:ext cx="8447315" cy="4985657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Heb. 6:1-3//5:11-14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Jesus</a:t>
            </a:r>
          </a:p>
          <a:p>
            <a:r>
              <a:rPr lang="en-US" sz="6000" dirty="0">
                <a:solidFill>
                  <a:schemeClr val="bg1"/>
                </a:solidFill>
              </a:rPr>
              <a:t>High Priest Forever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According to the order of Melchizedek</a:t>
            </a:r>
          </a:p>
          <a:p>
            <a:r>
              <a:rPr lang="en-US" sz="6000" dirty="0">
                <a:solidFill>
                  <a:schemeClr val="bg1"/>
                </a:solidFill>
              </a:rPr>
              <a:t>Source of eternal salvation</a:t>
            </a:r>
          </a:p>
        </p:txBody>
      </p:sp>
    </p:spTree>
    <p:extLst>
      <p:ext uri="{BB962C8B-B14F-4D97-AF65-F5344CB8AC3E}">
        <p14:creationId xmlns:p14="http://schemas.microsoft.com/office/powerpoint/2010/main" val="375094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524000"/>
            <a:ext cx="8447315" cy="4985657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Heb. 6:1-3//5:11-14</a:t>
            </a:r>
          </a:p>
          <a:p>
            <a:r>
              <a:rPr lang="en-US" sz="6000" dirty="0">
                <a:solidFill>
                  <a:schemeClr val="bg1"/>
                </a:solidFill>
              </a:rPr>
              <a:t>But...</a:t>
            </a:r>
          </a:p>
          <a:p>
            <a:r>
              <a:rPr lang="en-US" sz="6000" dirty="0">
                <a:solidFill>
                  <a:schemeClr val="bg1"/>
                </a:solidFill>
              </a:rPr>
              <a:t>Dull of hearing </a:t>
            </a:r>
          </a:p>
          <a:p>
            <a:r>
              <a:rPr lang="en-US" sz="6000" dirty="0">
                <a:solidFill>
                  <a:schemeClr val="bg1"/>
                </a:solidFill>
              </a:rPr>
              <a:t>Exhorted to press on to maturity</a:t>
            </a:r>
          </a:p>
          <a:p>
            <a:r>
              <a:rPr lang="en-US" sz="6000" dirty="0">
                <a:solidFill>
                  <a:srgbClr val="FF0000"/>
                </a:solidFill>
              </a:rPr>
              <a:t>5:11-12  </a:t>
            </a:r>
            <a:r>
              <a:rPr lang="en-US" sz="6000" dirty="0">
                <a:solidFill>
                  <a:schemeClr val="bg1"/>
                </a:solidFill>
              </a:rPr>
              <a:t>“You”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5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524000"/>
            <a:ext cx="8447315" cy="4985657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Heb. 6:3 vs 6:4</a:t>
            </a:r>
          </a:p>
          <a:p>
            <a:r>
              <a:rPr lang="en-US" sz="6000" dirty="0">
                <a:solidFill>
                  <a:schemeClr val="bg1"/>
                </a:solidFill>
              </a:rPr>
              <a:t>“We” vs. “Those”</a:t>
            </a:r>
          </a:p>
          <a:p>
            <a:r>
              <a:rPr lang="en-US" sz="6000" dirty="0">
                <a:solidFill>
                  <a:schemeClr val="bg1"/>
                </a:solidFill>
              </a:rPr>
              <a:t>Not the same group of people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Not the same as the “you” group</a:t>
            </a:r>
          </a:p>
        </p:txBody>
      </p:sp>
    </p:spTree>
    <p:extLst>
      <p:ext uri="{BB962C8B-B14F-4D97-AF65-F5344CB8AC3E}">
        <p14:creationId xmlns:p14="http://schemas.microsoft.com/office/powerpoint/2010/main" val="418099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188549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Immature/Babes in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486" y="2634343"/>
            <a:ext cx="8675914" cy="3875314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Dull of hearing (5:11); sluggish (6:12)</a:t>
            </a:r>
          </a:p>
          <a:p>
            <a:r>
              <a:rPr lang="en-US" sz="6000" dirty="0">
                <a:solidFill>
                  <a:schemeClr val="bg1"/>
                </a:solidFill>
              </a:rPr>
              <a:t>Elementary teaching</a:t>
            </a:r>
          </a:p>
          <a:p>
            <a:r>
              <a:rPr lang="en-US" sz="6000" dirty="0">
                <a:solidFill>
                  <a:schemeClr val="bg1"/>
                </a:solidFill>
              </a:rPr>
              <a:t>Need milk, not food 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1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524000"/>
            <a:ext cx="8447315" cy="4985657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Heb. 6:4-6 vs 6:9</a:t>
            </a:r>
          </a:p>
          <a:p>
            <a:r>
              <a:rPr lang="en-US" sz="6000" dirty="0">
                <a:solidFill>
                  <a:schemeClr val="bg1"/>
                </a:solidFill>
              </a:rPr>
              <a:t>Pronouns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Those, them, they, themselves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We, you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0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524000"/>
            <a:ext cx="8447315" cy="4985657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Heb. 6:4-6 vs 6:9</a:t>
            </a:r>
          </a:p>
          <a:p>
            <a:r>
              <a:rPr lang="en-US" sz="6000" dirty="0">
                <a:solidFill>
                  <a:schemeClr val="bg1"/>
                </a:solidFill>
              </a:rPr>
              <a:t>We/us = author + recipients + company</a:t>
            </a:r>
          </a:p>
          <a:p>
            <a:r>
              <a:rPr lang="en-US" sz="6000" dirty="0">
                <a:solidFill>
                  <a:schemeClr val="bg1"/>
                </a:solidFill>
              </a:rPr>
              <a:t>You = recipients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They = another group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7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524000"/>
            <a:ext cx="8447315" cy="4985657"/>
          </a:xfrm>
        </p:spPr>
        <p:txBody>
          <a:bodyPr>
            <a:normAutofit/>
          </a:bodyPr>
          <a:lstStyle/>
          <a:p>
            <a:r>
              <a:rPr lang="en-US" sz="6000" u="sng" dirty="0">
                <a:solidFill>
                  <a:schemeClr val="bg1"/>
                </a:solidFill>
              </a:rPr>
              <a:t>Leave</a:t>
            </a:r>
            <a:r>
              <a:rPr lang="en-US" sz="6000" dirty="0">
                <a:solidFill>
                  <a:schemeClr val="bg1"/>
                </a:solidFill>
              </a:rPr>
              <a:t> elementary teaching about the Christ</a:t>
            </a:r>
          </a:p>
          <a:p>
            <a:r>
              <a:rPr lang="en-US" sz="6000" u="sng" dirty="0">
                <a:solidFill>
                  <a:schemeClr val="bg1"/>
                </a:solidFill>
              </a:rPr>
              <a:t>Press on</a:t>
            </a:r>
            <a:r>
              <a:rPr lang="en-US" sz="6000" dirty="0">
                <a:solidFill>
                  <a:schemeClr val="bg1"/>
                </a:solidFill>
              </a:rPr>
              <a:t> to maturity</a:t>
            </a:r>
          </a:p>
          <a:p>
            <a:r>
              <a:rPr lang="en-US" sz="6000" dirty="0">
                <a:solidFill>
                  <a:schemeClr val="bg1"/>
                </a:solidFill>
              </a:rPr>
              <a:t>Continuing the thought from 5:11-14</a:t>
            </a:r>
          </a:p>
          <a:p>
            <a:endParaRPr lang="en-US" sz="6000" dirty="0">
              <a:solidFill>
                <a:schemeClr val="bg1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9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524000"/>
            <a:ext cx="8447315" cy="4985657"/>
          </a:xfrm>
        </p:spPr>
        <p:txBody>
          <a:bodyPr>
            <a:normAutofit/>
          </a:bodyPr>
          <a:lstStyle/>
          <a:p>
            <a:r>
              <a:rPr lang="en-US" sz="6000" u="sng" dirty="0">
                <a:solidFill>
                  <a:schemeClr val="bg1"/>
                </a:solidFill>
              </a:rPr>
              <a:t>Leave</a:t>
            </a:r>
            <a:r>
              <a:rPr lang="en-US" sz="6000" dirty="0">
                <a:solidFill>
                  <a:schemeClr val="bg1"/>
                </a:solidFill>
              </a:rPr>
              <a:t> OT teachings about the Messiah </a:t>
            </a:r>
          </a:p>
          <a:p>
            <a:r>
              <a:rPr lang="en-US" sz="6000" u="sng" dirty="0">
                <a:solidFill>
                  <a:schemeClr val="bg1"/>
                </a:solidFill>
              </a:rPr>
              <a:t>Move on</a:t>
            </a:r>
            <a:r>
              <a:rPr lang="en-US" sz="6000" dirty="0">
                <a:solidFill>
                  <a:schemeClr val="bg1"/>
                </a:solidFill>
              </a:rPr>
              <a:t> to maturity</a:t>
            </a:r>
          </a:p>
          <a:p>
            <a:r>
              <a:rPr lang="en-US" sz="6000" dirty="0">
                <a:solidFill>
                  <a:schemeClr val="bg1"/>
                </a:solidFill>
              </a:rPr>
              <a:t>Completeness </a:t>
            </a:r>
            <a:r>
              <a:rPr lang="en-US" sz="6000" dirty="0">
                <a:solidFill>
                  <a:srgbClr val="FF0000"/>
                </a:solidFill>
              </a:rPr>
              <a:t>[6:1] </a:t>
            </a:r>
          </a:p>
          <a:p>
            <a:r>
              <a:rPr lang="en-US" sz="6000" dirty="0">
                <a:solidFill>
                  <a:schemeClr val="bg1"/>
                </a:solidFill>
              </a:rPr>
              <a:t>Full grown </a:t>
            </a:r>
            <a:r>
              <a:rPr lang="en-US" sz="6000" dirty="0">
                <a:solidFill>
                  <a:srgbClr val="FF0000"/>
                </a:solidFill>
              </a:rPr>
              <a:t>[5:14] 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u="sng" dirty="0">
                <a:solidFill>
                  <a:schemeClr val="bg1"/>
                </a:solidFill>
              </a:rPr>
              <a:t>Leave</a:t>
            </a:r>
            <a:r>
              <a:rPr lang="en-US" sz="6000" dirty="0">
                <a:solidFill>
                  <a:schemeClr val="bg1"/>
                </a:solidFill>
              </a:rPr>
              <a:t> OT teachings about the Messiah </a:t>
            </a:r>
          </a:p>
          <a:p>
            <a:r>
              <a:rPr lang="en-US" sz="6000" u="sng" dirty="0">
                <a:solidFill>
                  <a:schemeClr val="bg1"/>
                </a:solidFill>
              </a:rPr>
              <a:t>Move on</a:t>
            </a:r>
            <a:r>
              <a:rPr lang="en-US" sz="6000" dirty="0">
                <a:solidFill>
                  <a:schemeClr val="bg1"/>
                </a:solidFill>
              </a:rPr>
              <a:t> to maturity</a:t>
            </a:r>
          </a:p>
          <a:p>
            <a:r>
              <a:rPr lang="en-US" sz="6000" dirty="0">
                <a:solidFill>
                  <a:schemeClr val="bg1"/>
                </a:solidFill>
              </a:rPr>
              <a:t>Completeness </a:t>
            </a:r>
            <a:r>
              <a:rPr lang="en-US" sz="6000" dirty="0">
                <a:solidFill>
                  <a:srgbClr val="FF0000"/>
                </a:solidFill>
              </a:rPr>
              <a:t>[6:1] </a:t>
            </a:r>
          </a:p>
          <a:p>
            <a:r>
              <a:rPr lang="en-US" sz="6000" dirty="0">
                <a:solidFill>
                  <a:schemeClr val="bg1"/>
                </a:solidFill>
              </a:rPr>
              <a:t>Full grown </a:t>
            </a:r>
            <a:r>
              <a:rPr lang="en-US" sz="6000" dirty="0">
                <a:solidFill>
                  <a:srgbClr val="FF0000"/>
                </a:solidFill>
              </a:rPr>
              <a:t>[5:14] </a:t>
            </a:r>
          </a:p>
          <a:p>
            <a:endParaRPr lang="en-US" sz="6000" dirty="0">
              <a:solidFill>
                <a:srgbClr val="FF0000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4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How are the recipients to mature? </a:t>
            </a:r>
          </a:p>
          <a:p>
            <a:r>
              <a:rPr lang="en-US" sz="6000" dirty="0">
                <a:solidFill>
                  <a:srgbClr val="FF0000"/>
                </a:solidFill>
              </a:rPr>
              <a:t>Therefore</a:t>
            </a:r>
            <a:r>
              <a:rPr lang="en-US" sz="6000" dirty="0">
                <a:solidFill>
                  <a:schemeClr val="bg1"/>
                </a:solidFill>
              </a:rPr>
              <a:t>…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 understanding that Jesus is the High Priest of eternal salvation </a:t>
            </a:r>
            <a:endParaRPr lang="en-US" sz="6000" dirty="0">
              <a:solidFill>
                <a:srgbClr val="FF0000"/>
              </a:solidFill>
            </a:endParaRPr>
          </a:p>
          <a:p>
            <a:endParaRPr lang="en-US" sz="6000" dirty="0">
              <a:solidFill>
                <a:srgbClr val="FF0000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4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[2-3]</a:t>
            </a:r>
            <a:r>
              <a:rPr lang="en-US" sz="6000" dirty="0">
                <a:solidFill>
                  <a:schemeClr val="bg1"/>
                </a:solidFill>
              </a:rPr>
              <a:t> refer to OT teachings about these things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Repentance</a:t>
            </a:r>
          </a:p>
          <a:p>
            <a:r>
              <a:rPr lang="en-US" sz="6000" dirty="0">
                <a:solidFill>
                  <a:schemeClr val="bg1"/>
                </a:solidFill>
              </a:rPr>
              <a:t>Change of heart/mind</a:t>
            </a:r>
          </a:p>
          <a:p>
            <a:r>
              <a:rPr lang="en-US" sz="6000" dirty="0">
                <a:solidFill>
                  <a:schemeClr val="bg1"/>
                </a:solidFill>
              </a:rPr>
              <a:t>From dead works of the Law</a:t>
            </a:r>
            <a:endParaRPr lang="en-US" sz="6000" dirty="0">
              <a:solidFill>
                <a:srgbClr val="FF0000"/>
              </a:solidFill>
            </a:endParaRPr>
          </a:p>
          <a:p>
            <a:endParaRPr lang="en-US" sz="6000" dirty="0">
              <a:solidFill>
                <a:srgbClr val="FF0000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Even in OT, men were called to </a:t>
            </a:r>
            <a:r>
              <a:rPr lang="en-US" sz="6000" u="sng" dirty="0">
                <a:solidFill>
                  <a:schemeClr val="bg1"/>
                </a:solidFill>
              </a:rPr>
              <a:t>believe</a:t>
            </a:r>
            <a:r>
              <a:rPr lang="en-US" sz="6000" dirty="0">
                <a:solidFill>
                  <a:schemeClr val="bg1"/>
                </a:solidFill>
              </a:rPr>
              <a:t> (have faith) in God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Instructions about ritual or ceremonial washings and laying on of hands were part of the </a:t>
            </a:r>
            <a:r>
              <a:rPr lang="en-US" sz="6000" u="sng" dirty="0">
                <a:solidFill>
                  <a:schemeClr val="bg1"/>
                </a:solidFill>
              </a:rPr>
              <a:t>Law</a:t>
            </a:r>
            <a:r>
              <a:rPr lang="en-US" sz="6000" dirty="0">
                <a:solidFill>
                  <a:schemeClr val="bg1"/>
                </a:solidFill>
              </a:rPr>
              <a:t> in the OT</a:t>
            </a:r>
          </a:p>
          <a:p>
            <a:endParaRPr lang="en-US" sz="6000" dirty="0">
              <a:solidFill>
                <a:srgbClr val="FF0000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3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Doctrinal foundation laid in OT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Included six fundamental teachings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These represent a starting point</a:t>
            </a:r>
          </a:p>
          <a:p>
            <a:endParaRPr lang="en-US" sz="6000" dirty="0">
              <a:solidFill>
                <a:schemeClr val="bg1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7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 great NT truths about Christ </a:t>
            </a:r>
          </a:p>
          <a:p>
            <a:r>
              <a:rPr lang="en-US" sz="6000" dirty="0">
                <a:solidFill>
                  <a:schemeClr val="bg1"/>
                </a:solidFill>
              </a:rPr>
              <a:t>His Person, His work</a:t>
            </a:r>
          </a:p>
          <a:p>
            <a:r>
              <a:rPr lang="en-US" sz="6000" dirty="0">
                <a:solidFill>
                  <a:schemeClr val="bg1"/>
                </a:solidFill>
              </a:rPr>
              <a:t>Represent the ministry of maturity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7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Milk of 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332853"/>
            <a:ext cx="8675914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Heb. 5:12-6:2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foundational/elementary teaching about Christ</a:t>
            </a:r>
          </a:p>
          <a:p>
            <a:r>
              <a:rPr lang="en-US" sz="6000" dirty="0">
                <a:solidFill>
                  <a:schemeClr val="bg1"/>
                </a:solidFill>
              </a:rPr>
              <a:t>Repentance from dead works (of the Law?)</a:t>
            </a:r>
          </a:p>
          <a:p>
            <a:endParaRPr lang="en-US" sz="6000" dirty="0">
              <a:solidFill>
                <a:schemeClr val="bg1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fontScale="850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First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Repentance from dead works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Preached by prophets and JTB</a:t>
            </a:r>
          </a:p>
          <a:p>
            <a:r>
              <a:rPr lang="en-US" sz="6000" dirty="0">
                <a:solidFill>
                  <a:schemeClr val="bg1"/>
                </a:solidFill>
              </a:rPr>
              <a:t>Turn from works that were dead</a:t>
            </a:r>
          </a:p>
          <a:p>
            <a:r>
              <a:rPr lang="en-US" sz="6000" dirty="0">
                <a:solidFill>
                  <a:schemeClr val="bg1"/>
                </a:solidFill>
              </a:rPr>
              <a:t>Devoid of faith</a:t>
            </a:r>
          </a:p>
        </p:txBody>
      </p:sp>
    </p:spTree>
    <p:extLst>
      <p:ext uri="{BB962C8B-B14F-4D97-AF65-F5344CB8AC3E}">
        <p14:creationId xmlns:p14="http://schemas.microsoft.com/office/powerpoint/2010/main" val="318576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First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Dead works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May also refer to works which formerly were right</a:t>
            </a:r>
          </a:p>
          <a:p>
            <a:r>
              <a:rPr lang="en-US" sz="6000" dirty="0">
                <a:solidFill>
                  <a:schemeClr val="bg1"/>
                </a:solidFill>
              </a:rPr>
              <a:t>Now are dead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Since Christ has come</a:t>
            </a:r>
          </a:p>
        </p:txBody>
      </p:sp>
    </p:spTree>
    <p:extLst>
      <p:ext uri="{BB962C8B-B14F-4D97-AF65-F5344CB8AC3E}">
        <p14:creationId xmlns:p14="http://schemas.microsoft.com/office/powerpoint/2010/main" val="266518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First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Dead works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Example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All the services connected with temple worship </a:t>
            </a:r>
          </a:p>
          <a:p>
            <a:r>
              <a:rPr lang="en-US" sz="6000" dirty="0">
                <a:solidFill>
                  <a:schemeClr val="bg1"/>
                </a:solidFill>
              </a:rPr>
              <a:t>Outdated by the finished work of Christ </a:t>
            </a:r>
          </a:p>
        </p:txBody>
      </p:sp>
    </p:spTree>
    <p:extLst>
      <p:ext uri="{BB962C8B-B14F-4D97-AF65-F5344CB8AC3E}">
        <p14:creationId xmlns:p14="http://schemas.microsoft.com/office/powerpoint/2010/main" val="169582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Second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Faith toward God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OT emphasis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 NT, Christ is almost invariably the object of faith</a:t>
            </a:r>
          </a:p>
        </p:txBody>
      </p:sp>
    </p:spTree>
    <p:extLst>
      <p:ext uri="{BB962C8B-B14F-4D97-AF65-F5344CB8AC3E}">
        <p14:creationId xmlns:p14="http://schemas.microsoft.com/office/powerpoint/2010/main" val="26821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Second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Faith in God still is crucial</a:t>
            </a:r>
          </a:p>
          <a:p>
            <a:r>
              <a:rPr lang="en-US" sz="6000" dirty="0">
                <a:solidFill>
                  <a:schemeClr val="bg1"/>
                </a:solidFill>
              </a:rPr>
              <a:t>Faith in God that leaves out Christ is now inadequate</a:t>
            </a:r>
          </a:p>
        </p:txBody>
      </p:sp>
    </p:spTree>
    <p:extLst>
      <p:ext uri="{BB962C8B-B14F-4D97-AF65-F5344CB8AC3E}">
        <p14:creationId xmlns:p14="http://schemas.microsoft.com/office/powerpoint/2010/main" val="152439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fontScale="85000" lnSpcReduction="2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Third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Instructions about washings</a:t>
            </a:r>
          </a:p>
          <a:p>
            <a:r>
              <a:rPr lang="en-US" sz="6000" dirty="0">
                <a:solidFill>
                  <a:schemeClr val="bg1"/>
                </a:solidFill>
              </a:rPr>
              <a:t>Does not refer to Christian baptism </a:t>
            </a:r>
          </a:p>
          <a:p>
            <a:r>
              <a:rPr lang="en-US" sz="6000" dirty="0">
                <a:solidFill>
                  <a:schemeClr val="bg1"/>
                </a:solidFill>
              </a:rPr>
              <a:t>But to the ceremonial washings prominent in religious lives of priests, people of Israel </a:t>
            </a:r>
            <a:r>
              <a:rPr lang="en-US" sz="6000" dirty="0">
                <a:solidFill>
                  <a:srgbClr val="FF0000"/>
                </a:solidFill>
              </a:rPr>
              <a:t>(9:10)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Fourth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Ritual of laying on of hands</a:t>
            </a:r>
          </a:p>
          <a:p>
            <a:r>
              <a:rPr lang="en-US" sz="6000" dirty="0">
                <a:solidFill>
                  <a:srgbClr val="FF0000"/>
                </a:solidFill>
              </a:rPr>
              <a:t>Lev. 1:4; 3:2; 16:21</a:t>
            </a:r>
          </a:p>
          <a:p>
            <a:r>
              <a:rPr lang="en-US" sz="6000" dirty="0">
                <a:solidFill>
                  <a:schemeClr val="bg1"/>
                </a:solidFill>
              </a:rPr>
              <a:t>Priest/offerer laid hands on head of animal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fontScale="850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Fourth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Act of identification </a:t>
            </a:r>
          </a:p>
          <a:p>
            <a:r>
              <a:rPr lang="en-US" sz="6000" dirty="0">
                <a:solidFill>
                  <a:schemeClr val="bg1"/>
                </a:solidFill>
              </a:rPr>
              <a:t>Figuratively, animal bore away sins of people</a:t>
            </a:r>
          </a:p>
          <a:p>
            <a:r>
              <a:rPr lang="en-US" sz="6000" dirty="0">
                <a:solidFill>
                  <a:schemeClr val="bg1"/>
                </a:solidFill>
              </a:rPr>
              <a:t>Vicarious atonement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Not a reference to apostles and others  laying on of hands</a:t>
            </a:r>
          </a:p>
        </p:txBody>
      </p:sp>
    </p:spTree>
    <p:extLst>
      <p:ext uri="{BB962C8B-B14F-4D97-AF65-F5344CB8AC3E}">
        <p14:creationId xmlns:p14="http://schemas.microsoft.com/office/powerpoint/2010/main" val="322570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Fifth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Resurrection of the dead</a:t>
            </a:r>
          </a:p>
          <a:p>
            <a:r>
              <a:rPr lang="en-US" sz="6000" dirty="0">
                <a:solidFill>
                  <a:srgbClr val="FF0000"/>
                </a:solidFill>
              </a:rPr>
              <a:t>Job 19:25-27; Ps. 17:15; Isa. 53:10-12 (implied)</a:t>
            </a:r>
          </a:p>
          <a:p>
            <a:r>
              <a:rPr lang="en-US" sz="6000" dirty="0">
                <a:solidFill>
                  <a:schemeClr val="bg1"/>
                </a:solidFill>
              </a:rPr>
              <a:t>Seen dimly in OT</a:t>
            </a:r>
          </a:p>
          <a:p>
            <a:r>
              <a:rPr lang="en-US" sz="6000" dirty="0">
                <a:solidFill>
                  <a:schemeClr val="bg1"/>
                </a:solidFill>
              </a:rPr>
              <a:t>Clearly revealed in NT </a:t>
            </a:r>
          </a:p>
          <a:p>
            <a:r>
              <a:rPr lang="en-US" sz="6000" dirty="0">
                <a:solidFill>
                  <a:srgbClr val="FF0000"/>
                </a:solidFill>
              </a:rPr>
              <a:t>2 Tim. 1:10</a:t>
            </a:r>
          </a:p>
        </p:txBody>
      </p:sp>
    </p:spTree>
    <p:extLst>
      <p:ext uri="{BB962C8B-B14F-4D97-AF65-F5344CB8AC3E}">
        <p14:creationId xmlns:p14="http://schemas.microsoft.com/office/powerpoint/2010/main" val="213553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Sixth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Eternal judgment</a:t>
            </a:r>
          </a:p>
          <a:p>
            <a:r>
              <a:rPr lang="en-US" sz="6000" dirty="0">
                <a:solidFill>
                  <a:srgbClr val="FF0000"/>
                </a:solidFill>
              </a:rPr>
              <a:t>Ps. 9:17</a:t>
            </a:r>
          </a:p>
          <a:p>
            <a:r>
              <a:rPr lang="en-US" sz="6000" dirty="0">
                <a:solidFill>
                  <a:schemeClr val="bg1"/>
                </a:solidFill>
              </a:rPr>
              <a:t>Wicked’s fate not simply disembodied, or the grave</a:t>
            </a:r>
          </a:p>
        </p:txBody>
      </p:sp>
    </p:spTree>
    <p:extLst>
      <p:ext uri="{BB962C8B-B14F-4D97-AF65-F5344CB8AC3E}">
        <p14:creationId xmlns:p14="http://schemas.microsoft.com/office/powerpoint/2010/main" val="49332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Milk of 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491343"/>
            <a:ext cx="8675914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Heb. 5:12-6:2</a:t>
            </a:r>
          </a:p>
          <a:p>
            <a:r>
              <a:rPr lang="en-US" sz="6000" dirty="0">
                <a:solidFill>
                  <a:schemeClr val="bg1"/>
                </a:solidFill>
              </a:rPr>
              <a:t>Faith toward God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Instruction about washings and laying on of hands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resurrection of the dead</a:t>
            </a:r>
          </a:p>
          <a:p>
            <a:r>
              <a:rPr lang="en-US" sz="6000" dirty="0">
                <a:solidFill>
                  <a:schemeClr val="bg1"/>
                </a:solidFill>
              </a:rPr>
              <a:t>Eternal judgment</a:t>
            </a:r>
          </a:p>
          <a:p>
            <a:endParaRPr lang="en-US" sz="6000" dirty="0">
              <a:solidFill>
                <a:schemeClr val="bg1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37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Sixth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Context—this is hell itself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fate of all nations that forget God</a:t>
            </a:r>
          </a:p>
        </p:txBody>
      </p:sp>
    </p:spTree>
    <p:extLst>
      <p:ext uri="{BB962C8B-B14F-4D97-AF65-F5344CB8AC3E}">
        <p14:creationId xmlns:p14="http://schemas.microsoft.com/office/powerpoint/2010/main" val="17021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Sixth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chemeClr val="bg1"/>
                </a:solidFill>
              </a:rPr>
              <a:t>Spurgeon—  “according to the very forceful expression of the Hebrew, the nethermost hell will be the place into which all of them shall be hurled headlong” 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Sixth OT doctrine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</a:p>
          <a:p>
            <a:r>
              <a:rPr lang="en-US" sz="6000" dirty="0">
                <a:solidFill>
                  <a:srgbClr val="FF0000"/>
                </a:solidFill>
              </a:rPr>
              <a:t>Isa. 66:24</a:t>
            </a:r>
          </a:p>
          <a:p>
            <a:r>
              <a:rPr lang="en-US" sz="6000" dirty="0">
                <a:solidFill>
                  <a:schemeClr val="bg1"/>
                </a:solidFill>
              </a:rPr>
              <a:t>Referenced 3 times in Mark 9 by Jesus </a:t>
            </a:r>
          </a:p>
          <a:p>
            <a:r>
              <a:rPr lang="en-US" sz="6000" dirty="0">
                <a:solidFill>
                  <a:srgbClr val="FF0000"/>
                </a:solidFill>
              </a:rPr>
              <a:t>Mk. 9:44, 46, 48</a:t>
            </a:r>
          </a:p>
        </p:txBody>
      </p:sp>
    </p:spTree>
    <p:extLst>
      <p:ext uri="{BB962C8B-B14F-4D97-AF65-F5344CB8AC3E}">
        <p14:creationId xmlns:p14="http://schemas.microsoft.com/office/powerpoint/2010/main" val="274374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Cross References </a:t>
            </a:r>
          </a:p>
          <a:p>
            <a:r>
              <a:rPr lang="en-US" sz="6000" dirty="0">
                <a:solidFill>
                  <a:srgbClr val="FF0000"/>
                </a:solidFill>
              </a:rPr>
              <a:t>Isa. 64:6; Eph. 2:8-9;        Rom. 9:30-32</a:t>
            </a:r>
          </a:p>
          <a:p>
            <a:r>
              <a:rPr lang="en-US" sz="6000" dirty="0">
                <a:solidFill>
                  <a:schemeClr val="bg1"/>
                </a:solidFill>
              </a:rPr>
              <a:t>One is saved by faith,      not by works</a:t>
            </a:r>
          </a:p>
        </p:txBody>
      </p:sp>
    </p:spTree>
    <p:extLst>
      <p:ext uri="{BB962C8B-B14F-4D97-AF65-F5344CB8AC3E}">
        <p14:creationId xmlns:p14="http://schemas.microsoft.com/office/powerpoint/2010/main" val="268526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All men are </a:t>
            </a:r>
            <a:r>
              <a:rPr lang="en-US" sz="6000" u="sng" dirty="0">
                <a:solidFill>
                  <a:schemeClr val="bg1"/>
                </a:solidFill>
              </a:rPr>
              <a:t>dead in sin</a:t>
            </a:r>
            <a:r>
              <a:rPr lang="en-US" sz="6000" dirty="0">
                <a:solidFill>
                  <a:schemeClr val="bg1"/>
                </a:solidFill>
              </a:rPr>
              <a:t> until they repent and are cleansed by Christ’s blood</a:t>
            </a:r>
          </a:p>
          <a:p>
            <a:r>
              <a:rPr lang="en-US" sz="6000" dirty="0">
                <a:solidFill>
                  <a:schemeClr val="bg1"/>
                </a:solidFill>
              </a:rPr>
              <a:t>Salvation </a:t>
            </a:r>
          </a:p>
          <a:p>
            <a:r>
              <a:rPr lang="en-US" sz="6000" dirty="0">
                <a:solidFill>
                  <a:schemeClr val="bg1"/>
                </a:solidFill>
              </a:rPr>
              <a:t>JB, Jesus, Peter, Paul</a:t>
            </a:r>
          </a:p>
          <a:p>
            <a:r>
              <a:rPr lang="en-US" sz="6000" dirty="0">
                <a:solidFill>
                  <a:schemeClr val="bg1"/>
                </a:solidFill>
              </a:rPr>
              <a:t>Preached repentance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4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Gal.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r>
              <a:rPr lang="en-US" sz="6000" dirty="0">
                <a:solidFill>
                  <a:srgbClr val="FF0000"/>
                </a:solidFill>
              </a:rPr>
              <a:t>3:2, 5, 10</a:t>
            </a:r>
          </a:p>
          <a:p>
            <a:r>
              <a:rPr lang="en-US" sz="6000" dirty="0">
                <a:solidFill>
                  <a:schemeClr val="bg1"/>
                </a:solidFill>
              </a:rPr>
              <a:t>Believers (those who have faith) receive the Holy Spirit by that faith</a:t>
            </a:r>
          </a:p>
          <a:p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6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Our application?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Already saved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Not Jewish believers who lived under the Law before salvation </a:t>
            </a:r>
          </a:p>
          <a:p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0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Leave elementary teaching</a:t>
            </a:r>
          </a:p>
          <a:p>
            <a:r>
              <a:rPr lang="en-US" sz="6000" dirty="0">
                <a:solidFill>
                  <a:schemeClr val="bg1"/>
                </a:solidFill>
              </a:rPr>
              <a:t>Press on to that which leads to maturity</a:t>
            </a:r>
          </a:p>
          <a:p>
            <a:r>
              <a:rPr lang="en-US" sz="6000" dirty="0">
                <a:solidFill>
                  <a:schemeClr val="bg1"/>
                </a:solidFill>
              </a:rPr>
              <a:t>Turn from any dead, worthless, useless works </a:t>
            </a:r>
          </a:p>
        </p:txBody>
      </p:sp>
    </p:spTree>
    <p:extLst>
      <p:ext uri="{BB962C8B-B14F-4D97-AF65-F5344CB8AC3E}">
        <p14:creationId xmlns:p14="http://schemas.microsoft.com/office/powerpoint/2010/main" val="4576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6:4-6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 Some people had participated with the Hebrew believers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Partakers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Aorist passive participle</a:t>
            </a:r>
          </a:p>
          <a:p>
            <a:r>
              <a:rPr lang="en-US" sz="6000" dirty="0">
                <a:solidFill>
                  <a:schemeClr val="bg1"/>
                </a:solidFill>
              </a:rPr>
              <a:t>Loose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80141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6:4-6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1332854"/>
            <a:ext cx="8447315" cy="51768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Appeared to be salvation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Then fell away</a:t>
            </a:r>
          </a:p>
          <a:p>
            <a:r>
              <a:rPr lang="en-US" sz="6000" dirty="0">
                <a:solidFill>
                  <a:schemeClr val="bg1"/>
                </a:solidFill>
              </a:rPr>
              <a:t>Once enlightened</a:t>
            </a:r>
          </a:p>
          <a:p>
            <a:r>
              <a:rPr lang="en-US" sz="6000" dirty="0">
                <a:solidFill>
                  <a:schemeClr val="bg1"/>
                </a:solidFill>
              </a:rPr>
              <a:t>At some point given the light of the truth</a:t>
            </a:r>
          </a:p>
        </p:txBody>
      </p:sp>
    </p:spTree>
    <p:extLst>
      <p:ext uri="{BB962C8B-B14F-4D97-AF65-F5344CB8AC3E}">
        <p14:creationId xmlns:p14="http://schemas.microsoft.com/office/powerpoint/2010/main" val="287604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Solid Food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491343"/>
            <a:ext cx="8675914" cy="48006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Heb. 5:1-11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Jesus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 priest forever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According to the order of Melchizedek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5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6:4-6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155371"/>
            <a:ext cx="8447315" cy="43542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Tasted of heavenly gift</a:t>
            </a:r>
          </a:p>
          <a:p>
            <a:r>
              <a:rPr lang="en-US" sz="6000" dirty="0">
                <a:solidFill>
                  <a:schemeClr val="bg1"/>
                </a:solidFill>
              </a:rPr>
              <a:t>Partakers of Holy Spirit </a:t>
            </a:r>
          </a:p>
          <a:p>
            <a:r>
              <a:rPr lang="en-US" sz="6000" dirty="0">
                <a:solidFill>
                  <a:schemeClr val="bg1"/>
                </a:solidFill>
              </a:rPr>
              <a:t>Loose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64538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6:4-6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Around those indwelt by the Holy Spirit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Involved with the truly saved</a:t>
            </a:r>
          </a:p>
        </p:txBody>
      </p:sp>
    </p:spTree>
    <p:extLst>
      <p:ext uri="{BB962C8B-B14F-4D97-AF65-F5344CB8AC3E}">
        <p14:creationId xmlns:p14="http://schemas.microsoft.com/office/powerpoint/2010/main" val="225080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6:4-6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Tasted the good word of God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And the powers of the age to come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Influence true believers had on participators</a:t>
            </a:r>
          </a:p>
        </p:txBody>
      </p:sp>
    </p:spTree>
    <p:extLst>
      <p:ext uri="{BB962C8B-B14F-4D97-AF65-F5344CB8AC3E}">
        <p14:creationId xmlns:p14="http://schemas.microsoft.com/office/powerpoint/2010/main" val="243498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6:4-6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i="1" dirty="0">
                <a:solidFill>
                  <a:schemeClr val="bg1"/>
                </a:solidFill>
              </a:rPr>
              <a:t>Then</a:t>
            </a:r>
            <a:r>
              <a:rPr lang="en-US" sz="6000" dirty="0">
                <a:solidFill>
                  <a:schemeClr val="bg1"/>
                </a:solidFill>
              </a:rPr>
              <a:t> have fallen away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They turned aside from what they had experienced </a:t>
            </a:r>
          </a:p>
        </p:txBody>
      </p:sp>
    </p:spTree>
    <p:extLst>
      <p:ext uri="{BB962C8B-B14F-4D97-AF65-F5344CB8AC3E}">
        <p14:creationId xmlns:p14="http://schemas.microsoft.com/office/powerpoint/2010/main" val="14976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6:4-6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Impossible to renew them to repentance</a:t>
            </a:r>
          </a:p>
          <a:p>
            <a:r>
              <a:rPr lang="en-US" sz="6000" dirty="0">
                <a:solidFill>
                  <a:schemeClr val="bg1"/>
                </a:solidFill>
              </a:rPr>
              <a:t>Cannot be restored to repentance</a:t>
            </a:r>
          </a:p>
        </p:txBody>
      </p:sp>
    </p:spTree>
    <p:extLst>
      <p:ext uri="{BB962C8B-B14F-4D97-AF65-F5344CB8AC3E}">
        <p14:creationId xmlns:p14="http://schemas.microsoft.com/office/powerpoint/2010/main" val="51792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6:4-6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Since they turned from true repentance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They again crucify to themselves the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Son of God </a:t>
            </a:r>
          </a:p>
        </p:txBody>
      </p:sp>
    </p:spTree>
    <p:extLst>
      <p:ext uri="{BB962C8B-B14F-4D97-AF65-F5344CB8AC3E}">
        <p14:creationId xmlns:p14="http://schemas.microsoft.com/office/powerpoint/2010/main" val="394278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6:4-6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Put Him to open shame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Mock the cross</a:t>
            </a:r>
          </a:p>
          <a:p>
            <a:r>
              <a:rPr lang="en-US" sz="6000" dirty="0">
                <a:solidFill>
                  <a:schemeClr val="bg1"/>
                </a:solidFill>
              </a:rPr>
              <a:t>Turn away from claiming to be a Christian</a:t>
            </a:r>
          </a:p>
        </p:txBody>
      </p:sp>
    </p:spTree>
    <p:extLst>
      <p:ext uri="{BB962C8B-B14F-4D97-AF65-F5344CB8AC3E}">
        <p14:creationId xmlns:p14="http://schemas.microsoft.com/office/powerpoint/2010/main" val="403321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6:7-8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Ground illustration—those who fell away</a:t>
            </a:r>
          </a:p>
          <a:p>
            <a:r>
              <a:rPr lang="en-US" sz="6000" dirty="0">
                <a:solidFill>
                  <a:schemeClr val="bg1"/>
                </a:solidFill>
              </a:rPr>
              <a:t>God sends rain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It nourishes, gives life</a:t>
            </a:r>
          </a:p>
          <a:p>
            <a:r>
              <a:rPr lang="en-US" sz="6000" dirty="0">
                <a:solidFill>
                  <a:schemeClr val="bg1"/>
                </a:solidFill>
              </a:rPr>
              <a:t>On the ground	</a:t>
            </a:r>
          </a:p>
        </p:txBody>
      </p:sp>
    </p:spTree>
    <p:extLst>
      <p:ext uri="{BB962C8B-B14F-4D97-AF65-F5344CB8AC3E}">
        <p14:creationId xmlns:p14="http://schemas.microsoft.com/office/powerpoint/2010/main" val="59702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6:7-8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Ground that drinks it in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And produces fruit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Is blessed	</a:t>
            </a:r>
          </a:p>
        </p:txBody>
      </p:sp>
    </p:spTree>
    <p:extLst>
      <p:ext uri="{BB962C8B-B14F-4D97-AF65-F5344CB8AC3E}">
        <p14:creationId xmlns:p14="http://schemas.microsoft.com/office/powerpoint/2010/main" val="225089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6:7-8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Ground that only produces thorns, thistles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Worthless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Its end is burning </a:t>
            </a:r>
          </a:p>
        </p:txBody>
      </p:sp>
    </p:spTree>
    <p:extLst>
      <p:ext uri="{BB962C8B-B14F-4D97-AF65-F5344CB8AC3E}">
        <p14:creationId xmlns:p14="http://schemas.microsoft.com/office/powerpoint/2010/main" val="290063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Solid Food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491343"/>
            <a:ext cx="8675914" cy="48006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Heb. 5:1-11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source of eternal salvation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2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6:7-8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 fontScale="925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Those that tasted, fell away</a:t>
            </a:r>
          </a:p>
          <a:p>
            <a:r>
              <a:rPr lang="en-US" sz="6000" dirty="0">
                <a:solidFill>
                  <a:schemeClr val="bg1"/>
                </a:solidFill>
              </a:rPr>
              <a:t>Like ground that received rain</a:t>
            </a:r>
          </a:p>
          <a:p>
            <a:r>
              <a:rPr lang="en-US" sz="6000" dirty="0">
                <a:solidFill>
                  <a:schemeClr val="bg1"/>
                </a:solidFill>
              </a:rPr>
              <a:t>Didn’t produce useful vegetation  </a:t>
            </a:r>
          </a:p>
        </p:txBody>
      </p:sp>
    </p:spTree>
    <p:extLst>
      <p:ext uri="{BB962C8B-B14F-4D97-AF65-F5344CB8AC3E}">
        <p14:creationId xmlns:p14="http://schemas.microsoft.com/office/powerpoint/2010/main" val="3103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6:7-8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Produced worthless thorns, thistles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Worthless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They will be burned</a:t>
            </a:r>
          </a:p>
        </p:txBody>
      </p:sp>
    </p:spTree>
    <p:extLst>
      <p:ext uri="{BB962C8B-B14F-4D97-AF65-F5344CB8AC3E}">
        <p14:creationId xmlns:p14="http://schemas.microsoft.com/office/powerpoint/2010/main" val="316554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6:9-12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True believers</a:t>
            </a:r>
          </a:p>
          <a:p>
            <a:r>
              <a:rPr lang="en-US" sz="6000" dirty="0">
                <a:solidFill>
                  <a:schemeClr val="bg1"/>
                </a:solidFill>
              </a:rPr>
              <a:t>Evidence of salvation</a:t>
            </a:r>
          </a:p>
          <a:p>
            <a:r>
              <a:rPr lang="en-US" sz="6000" dirty="0">
                <a:solidFill>
                  <a:schemeClr val="bg1"/>
                </a:solidFill>
              </a:rPr>
              <a:t>Useful vegetation</a:t>
            </a:r>
          </a:p>
          <a:p>
            <a:r>
              <a:rPr lang="en-US" sz="6000" dirty="0">
                <a:solidFill>
                  <a:schemeClr val="bg1"/>
                </a:solidFill>
              </a:rPr>
              <a:t>Your work </a:t>
            </a:r>
          </a:p>
          <a:p>
            <a:r>
              <a:rPr lang="en-US" sz="6000" dirty="0">
                <a:solidFill>
                  <a:schemeClr val="bg1"/>
                </a:solidFill>
              </a:rPr>
              <a:t>Love shown toward His name</a:t>
            </a:r>
          </a:p>
        </p:txBody>
      </p:sp>
    </p:spTree>
    <p:extLst>
      <p:ext uri="{BB962C8B-B14F-4D97-AF65-F5344CB8AC3E}">
        <p14:creationId xmlns:p14="http://schemas.microsoft.com/office/powerpoint/2010/main" val="286022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6:9-12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Ministered to saints</a:t>
            </a:r>
          </a:p>
          <a:p>
            <a:r>
              <a:rPr lang="en-US" sz="6000" dirty="0">
                <a:solidFill>
                  <a:schemeClr val="bg1"/>
                </a:solidFill>
              </a:rPr>
              <a:t>Had become dull of hearing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Infants, needed to press on to maturity</a:t>
            </a:r>
          </a:p>
        </p:txBody>
      </p:sp>
    </p:spTree>
    <p:extLst>
      <p:ext uri="{BB962C8B-B14F-4D97-AF65-F5344CB8AC3E}">
        <p14:creationId xmlns:p14="http://schemas.microsoft.com/office/powerpoint/2010/main" val="43606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6:9-12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Be diligent, not sluggish</a:t>
            </a:r>
          </a:p>
          <a:p>
            <a:r>
              <a:rPr lang="en-US" sz="6000" dirty="0">
                <a:solidFill>
                  <a:schemeClr val="bg1"/>
                </a:solidFill>
              </a:rPr>
              <a:t>Hope for the faithful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Jesus is the hope</a:t>
            </a:r>
          </a:p>
        </p:txBody>
      </p:sp>
    </p:spTree>
    <p:extLst>
      <p:ext uri="{BB962C8B-B14F-4D97-AF65-F5344CB8AC3E}">
        <p14:creationId xmlns:p14="http://schemas.microsoft.com/office/powerpoint/2010/main" val="13433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6:13-20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What God says, He means</a:t>
            </a:r>
          </a:p>
          <a:p>
            <a:r>
              <a:rPr lang="en-US" sz="6000" dirty="0">
                <a:solidFill>
                  <a:schemeClr val="bg1"/>
                </a:solidFill>
              </a:rPr>
              <a:t>He cannot lie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Jesus is the hope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anchor within the veil</a:t>
            </a:r>
          </a:p>
        </p:txBody>
      </p:sp>
    </p:spTree>
    <p:extLst>
      <p:ext uri="{BB962C8B-B14F-4D97-AF65-F5344CB8AC3E}">
        <p14:creationId xmlns:p14="http://schemas.microsoft.com/office/powerpoint/2010/main" val="330018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Heb. 6:13-20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113" y="2002971"/>
            <a:ext cx="8447315" cy="450668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Jesus</a:t>
            </a:r>
          </a:p>
          <a:p>
            <a:r>
              <a:rPr lang="en-US" sz="6000" dirty="0">
                <a:solidFill>
                  <a:schemeClr val="bg1"/>
                </a:solidFill>
              </a:rPr>
              <a:t>High Priest forever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According to the order </a:t>
            </a:r>
            <a:r>
              <a:rPr lang="en-US" sz="6000">
                <a:solidFill>
                  <a:schemeClr val="bg1"/>
                </a:solidFill>
              </a:rPr>
              <a:t>of Melchizedek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3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Babes in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491343"/>
            <a:ext cx="8675914" cy="48006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Cor. 3:1-9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Jealousy, strife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Boasting in men who led them to the Lord</a:t>
            </a:r>
          </a:p>
          <a:p>
            <a:r>
              <a:rPr lang="en-US" sz="6000" dirty="0">
                <a:solidFill>
                  <a:schemeClr val="bg1"/>
                </a:solidFill>
              </a:rPr>
              <a:t>Servants of God, not rivals</a:t>
            </a:r>
          </a:p>
        </p:txBody>
      </p:sp>
    </p:spTree>
    <p:extLst>
      <p:ext uri="{BB962C8B-B14F-4D97-AF65-F5344CB8AC3E}">
        <p14:creationId xmlns:p14="http://schemas.microsoft.com/office/powerpoint/2010/main" val="386433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Babes in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491343"/>
            <a:ext cx="8675914" cy="48006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Pet. 2:1-3</a:t>
            </a:r>
          </a:p>
          <a:p>
            <a:r>
              <a:rPr lang="en-US" sz="6000" dirty="0">
                <a:solidFill>
                  <a:schemeClr val="bg1"/>
                </a:solidFill>
              </a:rPr>
              <a:t>Putting aside…</a:t>
            </a:r>
          </a:p>
          <a:p>
            <a:r>
              <a:rPr lang="en-US" sz="6000" dirty="0">
                <a:solidFill>
                  <a:schemeClr val="bg1"/>
                </a:solidFill>
              </a:rPr>
              <a:t>Long for the milk of the Word</a:t>
            </a:r>
          </a:p>
          <a:p>
            <a:r>
              <a:rPr lang="en-US" sz="6000" dirty="0">
                <a:solidFill>
                  <a:schemeClr val="bg1"/>
                </a:solidFill>
              </a:rPr>
              <a:t>Grow in salvation</a:t>
            </a:r>
          </a:p>
        </p:txBody>
      </p:sp>
    </p:spTree>
    <p:extLst>
      <p:ext uri="{BB962C8B-B14F-4D97-AF65-F5344CB8AC3E}">
        <p14:creationId xmlns:p14="http://schemas.microsoft.com/office/powerpoint/2010/main" val="12409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FAF1-E698-808B-66A5-953744C9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8343"/>
            <a:ext cx="7772400" cy="9845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Babes in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08C0-3FDC-9F60-B2CD-27808A529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3" y="1332854"/>
            <a:ext cx="8757558" cy="4959089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Comparison with Hebrews</a:t>
            </a:r>
          </a:p>
          <a:p>
            <a:r>
              <a:rPr lang="en-US" sz="6000" dirty="0">
                <a:solidFill>
                  <a:srgbClr val="FF0000"/>
                </a:solidFill>
              </a:rPr>
              <a:t>5:14 </a:t>
            </a:r>
            <a:r>
              <a:rPr lang="en-US" sz="6000" dirty="0">
                <a:solidFill>
                  <a:schemeClr val="bg1"/>
                </a:solidFill>
              </a:rPr>
              <a:t>solid food of God’s word is for the mature</a:t>
            </a:r>
          </a:p>
          <a:p>
            <a:r>
              <a:rPr lang="en-US" sz="6000" dirty="0">
                <a:solidFill>
                  <a:schemeClr val="bg1"/>
                </a:solidFill>
              </a:rPr>
              <a:t>Practice</a:t>
            </a:r>
          </a:p>
          <a:p>
            <a:r>
              <a:rPr lang="en-US" sz="6000" dirty="0">
                <a:solidFill>
                  <a:schemeClr val="bg1"/>
                </a:solidFill>
              </a:rPr>
              <a:t>Trained their senses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Discern good and evil</a:t>
            </a:r>
          </a:p>
          <a:p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1676</TotalTime>
  <Words>1476</Words>
  <Application>Microsoft Macintosh PowerPoint</Application>
  <PresentationFormat>On-screen Show (4:3)</PresentationFormat>
  <Paragraphs>371</Paragraphs>
  <Slides>66</Slides>
  <Notes>66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Calibri</vt:lpstr>
      <vt:lpstr>Calibri Light</vt:lpstr>
      <vt:lpstr>Office Theme</vt:lpstr>
      <vt:lpstr>Jesus, Our High Priest Forever</vt:lpstr>
      <vt:lpstr>The Immature/Babes in Christ </vt:lpstr>
      <vt:lpstr>The Milk of the Word</vt:lpstr>
      <vt:lpstr>The Milk of the Word</vt:lpstr>
      <vt:lpstr>Solid Food</vt:lpstr>
      <vt:lpstr>Solid Food</vt:lpstr>
      <vt:lpstr>Babes in Christ </vt:lpstr>
      <vt:lpstr>Babes in Christ </vt:lpstr>
      <vt:lpstr>Babes in Christ </vt:lpstr>
      <vt:lpstr>Babes in Christ </vt:lpstr>
      <vt:lpstr>Babes in Christ </vt:lpstr>
      <vt:lpstr>Babes in Christ </vt:lpstr>
      <vt:lpstr>Spiritual Maturity</vt:lpstr>
      <vt:lpstr>Spiritual Maturity</vt:lpstr>
      <vt:lpstr>Spiritual Maturity</vt:lpstr>
      <vt:lpstr>Spiritual Maturity</vt:lpstr>
      <vt:lpstr>Spiritual Maturity</vt:lpstr>
      <vt:lpstr>Spiritual Maturity</vt:lpstr>
      <vt:lpstr>Spiritual Maturity</vt:lpstr>
      <vt:lpstr>Spiritual Maturity</vt:lpstr>
      <vt:lpstr>Spiritual Maturity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6:1-3</vt:lpstr>
      <vt:lpstr>Heb. 6:4-6</vt:lpstr>
      <vt:lpstr>Heb. 6:4-6</vt:lpstr>
      <vt:lpstr>Heb. 6:4-6</vt:lpstr>
      <vt:lpstr>Heb. 6:4-6</vt:lpstr>
      <vt:lpstr>Heb. 6:4-6</vt:lpstr>
      <vt:lpstr>Heb. 6:4-6</vt:lpstr>
      <vt:lpstr>Heb. 6:4-6</vt:lpstr>
      <vt:lpstr>Heb. 6:4-6</vt:lpstr>
      <vt:lpstr>Heb. 6:4-6</vt:lpstr>
      <vt:lpstr>Heb. 6:7-8</vt:lpstr>
      <vt:lpstr>Heb. 6:7-8</vt:lpstr>
      <vt:lpstr>Heb. 6:7-8</vt:lpstr>
      <vt:lpstr>Heb. 6:7-8</vt:lpstr>
      <vt:lpstr>Heb. 6:7-8</vt:lpstr>
      <vt:lpstr>Heb. 6:9-12</vt:lpstr>
      <vt:lpstr>Heb. 6:9-12</vt:lpstr>
      <vt:lpstr>Heb. 6:9-12</vt:lpstr>
      <vt:lpstr>Heb. 6:13-20</vt:lpstr>
      <vt:lpstr>Heb. 6:13-20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Stanton</dc:creator>
  <cp:lastModifiedBy>Stuart Stanton</cp:lastModifiedBy>
  <cp:revision>170</cp:revision>
  <dcterms:created xsi:type="dcterms:W3CDTF">2023-12-16T19:10:38Z</dcterms:created>
  <dcterms:modified xsi:type="dcterms:W3CDTF">2024-01-08T01:13:52Z</dcterms:modified>
</cp:coreProperties>
</file>