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6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7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8AEF"/>
    <a:srgbClr val="0091C7"/>
    <a:srgbClr val="4474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58"/>
    <p:restoredTop sz="93629"/>
  </p:normalViewPr>
  <p:slideViewPr>
    <p:cSldViewPr snapToGrid="0">
      <p:cViewPr varScale="1">
        <p:scale>
          <a:sx n="62" d="100"/>
          <a:sy n="62" d="100"/>
        </p:scale>
        <p:origin x="224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B37A0-6B0B-3AAC-1F98-EAD9A192FE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1A3634-FA1E-69E6-A791-B1ADD6A667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F99B1-D8D0-D502-73E6-04CB50959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4F16-5A1C-4248-B3B5-91CDBFE319C6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C8103-7395-FF82-CB83-ADEDACB27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FC104-B8DF-9380-3491-5ECAD03AB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653B-36E7-0D47-8DB1-0124A7977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84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999AC-C240-F8DA-A00A-1C6E0810D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032EE2-4061-38D0-AD48-C2BA661E6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5C246-8763-7935-E82D-A4CD5DE52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4F16-5A1C-4248-B3B5-91CDBFE319C6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D94FD-8622-3F2B-9BD0-AF7F2F26B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7455A-9871-6B44-E22E-D886FFFE3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653B-36E7-0D47-8DB1-0124A7977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58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CD1FA1-7C4F-A35C-E9BB-33C7E04A9E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A2DABC-F523-2995-CF11-C82E13150C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E4D0A-1227-2B92-1536-0762E7DF1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4F16-5A1C-4248-B3B5-91CDBFE319C6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B72B4-26C9-0918-B4FA-6F6E71324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C7368-B746-05E9-2407-48F3A9324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653B-36E7-0D47-8DB1-0124A7977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3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E872E-A192-FD4E-7461-0DE3F621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63FDF-4DEA-4A3E-1941-1ECD92430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B7D99-7705-2C63-CAD8-F7CA6640E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4F16-5A1C-4248-B3B5-91CDBFE319C6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B24BA-7002-FC93-73CE-EBEA3A33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A46FA-0786-CF7C-ED31-F64C4CA38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653B-36E7-0D47-8DB1-0124A7977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8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FA8C-5612-E762-CCB1-3536BB8C7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B885E2-F9CF-F174-DEC2-1763543EE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5ED33-AE60-E75C-5E3C-D30918069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4F16-5A1C-4248-B3B5-91CDBFE319C6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D55C9-EA53-56C3-BCFF-152F4EE6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DB84E-0A74-08C6-3910-7ED261040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653B-36E7-0D47-8DB1-0124A7977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9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59E2C-7678-404F-53EE-45FBA371D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0CEA5-1A3C-AAA9-73E9-BBEE7607F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2BFE94-EC45-A848-03F7-1CD0B91D6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CE1BAF-743F-7E24-F6AA-AC88BCFF2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4F16-5A1C-4248-B3B5-91CDBFE319C6}" type="datetimeFigureOut">
              <a:rPr lang="en-US" smtClean="0"/>
              <a:t>2/3/24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0D6BA9-6809-C064-FAF2-F8E288E53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A6410-E112-A293-10A8-B08005813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653B-36E7-0D47-8DB1-0124A7977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38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CF6F2-53FF-ADB1-773F-090226F5C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7F2ABE-950A-6B87-482A-547FAACBC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2F0C5F-DBED-E965-29B7-E53E3445E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D8B8C-8DAF-85A5-A28C-3CF737F607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B7703-8D05-CD19-2657-91B790CCA9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63D7F9-169E-89FB-BB69-408A145B0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4F16-5A1C-4248-B3B5-91CDBFE319C6}" type="datetimeFigureOut">
              <a:rPr lang="en-US" smtClean="0"/>
              <a:t>2/3/24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8F1783-2E8C-B457-9B80-E30BFB6F5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320335-E428-45ED-1FFA-7D8E8BDA9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653B-36E7-0D47-8DB1-0124A7977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24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AC0C7-F9F6-0B7A-B594-B10F16D97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DA885C-1603-133E-1CE8-D0D014C8A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4F16-5A1C-4248-B3B5-91CDBFE319C6}" type="datetimeFigureOut">
              <a:rPr lang="en-US" smtClean="0"/>
              <a:t>2/3/24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AE4E15-B882-0AAF-6E73-FBDA1A384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2C59B-195B-7973-5341-411221D77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653B-36E7-0D47-8DB1-0124A7977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6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D75569-4CD5-29CE-6D53-08828544A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4F16-5A1C-4248-B3B5-91CDBFE319C6}" type="datetimeFigureOut">
              <a:rPr lang="en-US" smtClean="0"/>
              <a:t>2/3/24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EA4BCF-E0B0-67D5-944A-0EC32045F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D8A47A-0B68-5CBC-EB10-76D931DC0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653B-36E7-0D47-8DB1-0124A7977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0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FD21-8CBC-AB18-352F-6D1728F07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AFDCF-5188-3004-79B7-8CBDA4922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204752-242A-20C1-B7ED-36E5ADC8E4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4D886-9259-B6B0-B613-00DDC58FC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4F16-5A1C-4248-B3B5-91CDBFE319C6}" type="datetimeFigureOut">
              <a:rPr lang="en-US" smtClean="0"/>
              <a:t>2/3/24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3288C-E450-83FE-A731-271444557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63F02A-6FE3-3EF0-8313-225C0460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653B-36E7-0D47-8DB1-0124A7977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0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BC739-0D36-BA62-81FD-3C3EB4B47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A8C43E-FF37-0E74-82F8-6BBB5353C2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D9171-84D5-6737-70AA-3B53CFB7F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5B787-E014-3B7B-EFAD-6D37ADDA9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94F16-5A1C-4248-B3B5-91CDBFE319C6}" type="datetimeFigureOut">
              <a:rPr lang="en-US" smtClean="0"/>
              <a:t>2/3/24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51542F-4DDF-B07A-0F47-354E420A9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9A517B-56C6-2AF8-C017-451D14955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653B-36E7-0D47-8DB1-0124A7977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7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DB5D0D-9443-17F5-F88D-A594333D8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57C8FB-BCB8-8EBC-7AB5-BD4546651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2F2C1-3B29-2113-FDC6-4F4B3EED32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94F16-5A1C-4248-B3B5-91CDBFE319C6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FA955-41CA-416E-CAEE-565747365B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A4F69-7671-777B-84A7-C2105EDA8B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0653B-36E7-0D47-8DB1-0124A7977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7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Hebrews Part 2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rgbClr val="4C8AEF">
              <a:alpha val="79000"/>
            </a:srgbClr>
          </a:solidFill>
        </p:spPr>
        <p:txBody>
          <a:bodyPr>
            <a:normAutofit lnSpcReduction="10000"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Jesus, Our High Priest Forever</a:t>
            </a:r>
          </a:p>
        </p:txBody>
      </p:sp>
    </p:spTree>
    <p:extLst>
      <p:ext uri="{BB962C8B-B14F-4D97-AF65-F5344CB8AC3E}">
        <p14:creationId xmlns:p14="http://schemas.microsoft.com/office/powerpoint/2010/main" val="199627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Old Covenant: </a:t>
            </a:r>
            <a:r>
              <a:rPr lang="en-US" dirty="0">
                <a:solidFill>
                  <a:srgbClr val="FF0000"/>
                </a:solidFill>
              </a:rPr>
              <a:t>Ex. 19-24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49582"/>
            <a:ext cx="11097491" cy="4551217"/>
          </a:xfrm>
          <a:solidFill>
            <a:srgbClr val="4C8AEF">
              <a:alpha val="79000"/>
            </a:srgbClr>
          </a:solidFill>
        </p:spPr>
        <p:txBody>
          <a:bodyPr>
            <a:normAutofit fontScale="92500" lnSpcReduction="20000"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Israel camped at Mt. Sinai</a:t>
            </a:r>
          </a:p>
          <a:p>
            <a:r>
              <a:rPr lang="en-US" sz="6000" dirty="0">
                <a:solidFill>
                  <a:schemeClr val="bg1"/>
                </a:solidFill>
              </a:rPr>
              <a:t>On top of the mountain were…</a:t>
            </a:r>
          </a:p>
          <a:p>
            <a:r>
              <a:rPr lang="en-US" sz="6000" dirty="0">
                <a:solidFill>
                  <a:schemeClr val="bg1"/>
                </a:solidFill>
              </a:rPr>
              <a:t>Thunder, lightning, thick cloud</a:t>
            </a:r>
          </a:p>
          <a:p>
            <a:r>
              <a:rPr lang="en-US" sz="6000" dirty="0">
                <a:solidFill>
                  <a:schemeClr val="bg1"/>
                </a:solidFill>
              </a:rPr>
              <a:t>Very loud trumpet sound</a:t>
            </a:r>
          </a:p>
          <a:p>
            <a:r>
              <a:rPr lang="en-US" sz="6000" dirty="0">
                <a:solidFill>
                  <a:schemeClr val="bg1"/>
                </a:solidFill>
              </a:rPr>
              <a:t>People trembled when they saw and heard</a:t>
            </a:r>
          </a:p>
        </p:txBody>
      </p:sp>
    </p:spTree>
    <p:extLst>
      <p:ext uri="{BB962C8B-B14F-4D97-AF65-F5344CB8AC3E}">
        <p14:creationId xmlns:p14="http://schemas.microsoft.com/office/powerpoint/2010/main" val="368414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Old Covenant: </a:t>
            </a:r>
            <a:r>
              <a:rPr lang="en-US" dirty="0">
                <a:solidFill>
                  <a:srgbClr val="FF0000"/>
                </a:solidFill>
              </a:rPr>
              <a:t>Ex. 19-24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49582"/>
            <a:ext cx="11097491" cy="4551217"/>
          </a:xfrm>
          <a:solidFill>
            <a:srgbClr val="4C8AEF">
              <a:alpha val="79000"/>
            </a:srgbClr>
          </a:solidFill>
        </p:spPr>
        <p:txBody>
          <a:bodyPr>
            <a:normAutofit fontScale="85000" lnSpcReduction="10000"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From the mountain…</a:t>
            </a:r>
          </a:p>
          <a:p>
            <a:r>
              <a:rPr lang="en-US" sz="6000" dirty="0">
                <a:solidFill>
                  <a:schemeClr val="bg1"/>
                </a:solidFill>
              </a:rPr>
              <a:t>The LORD spoke the ten commandments to the people</a:t>
            </a:r>
          </a:p>
          <a:p>
            <a:r>
              <a:rPr lang="en-US" sz="6000" dirty="0">
                <a:solidFill>
                  <a:schemeClr val="bg1"/>
                </a:solidFill>
              </a:rPr>
              <a:t>Terrified </a:t>
            </a:r>
          </a:p>
          <a:p>
            <a:r>
              <a:rPr lang="en-US" sz="6000" dirty="0">
                <a:solidFill>
                  <a:schemeClr val="bg1"/>
                </a:solidFill>
              </a:rPr>
              <a:t>Moses speak to them for Him</a:t>
            </a:r>
          </a:p>
          <a:p>
            <a:r>
              <a:rPr lang="en-US" sz="6000" dirty="0">
                <a:solidFill>
                  <a:schemeClr val="bg1"/>
                </a:solidFill>
              </a:rPr>
              <a:t>Asked not to hear God’s voice anymore</a:t>
            </a:r>
          </a:p>
        </p:txBody>
      </p:sp>
    </p:spTree>
    <p:extLst>
      <p:ext uri="{BB962C8B-B14F-4D97-AF65-F5344CB8AC3E}">
        <p14:creationId xmlns:p14="http://schemas.microsoft.com/office/powerpoint/2010/main" val="342512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Old Covenant: </a:t>
            </a:r>
            <a:r>
              <a:rPr lang="en-US" dirty="0">
                <a:solidFill>
                  <a:srgbClr val="FF0000"/>
                </a:solidFill>
              </a:rPr>
              <a:t>Ex. 19-24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49582"/>
            <a:ext cx="11097491" cy="4551217"/>
          </a:xfrm>
          <a:solidFill>
            <a:srgbClr val="4C8AEF">
              <a:alpha val="79000"/>
            </a:srgbClr>
          </a:solidFill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God gave ordinances and feasts to Moses for them</a:t>
            </a:r>
          </a:p>
          <a:p>
            <a:r>
              <a:rPr lang="en-US" sz="6000" dirty="0">
                <a:solidFill>
                  <a:schemeClr val="bg1"/>
                </a:solidFill>
              </a:rPr>
              <a:t>He also warned them</a:t>
            </a:r>
          </a:p>
          <a:p>
            <a:r>
              <a:rPr lang="en-US" sz="6000" dirty="0">
                <a:solidFill>
                  <a:schemeClr val="bg1"/>
                </a:solidFill>
              </a:rPr>
              <a:t>After Moses recounted to the people all the Lord’s words…</a:t>
            </a:r>
          </a:p>
        </p:txBody>
      </p:sp>
    </p:spTree>
    <p:extLst>
      <p:ext uri="{BB962C8B-B14F-4D97-AF65-F5344CB8AC3E}">
        <p14:creationId xmlns:p14="http://schemas.microsoft.com/office/powerpoint/2010/main" val="105300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Old Covenant: </a:t>
            </a:r>
            <a:r>
              <a:rPr lang="en-US" dirty="0">
                <a:solidFill>
                  <a:srgbClr val="FF0000"/>
                </a:solidFill>
              </a:rPr>
              <a:t>Ex. 19-24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49582"/>
            <a:ext cx="11097491" cy="4551217"/>
          </a:xfrm>
          <a:solidFill>
            <a:srgbClr val="4C8AEF">
              <a:alpha val="79000"/>
            </a:srgbClr>
          </a:solidFill>
        </p:spPr>
        <p:txBody>
          <a:bodyPr>
            <a:normAutofit fontScale="77500" lnSpcReduction="20000"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They entered into a covenant with God. </a:t>
            </a:r>
          </a:p>
          <a:p>
            <a:r>
              <a:rPr lang="en-US" sz="6000" dirty="0">
                <a:solidFill>
                  <a:schemeClr val="bg1"/>
                </a:solidFill>
              </a:rPr>
              <a:t>Blood of sacrifices </a:t>
            </a:r>
          </a:p>
          <a:p>
            <a:r>
              <a:rPr lang="en-US" sz="6000" dirty="0">
                <a:solidFill>
                  <a:schemeClr val="bg1"/>
                </a:solidFill>
              </a:rPr>
              <a:t>Half sprinkled on the altar</a:t>
            </a:r>
          </a:p>
          <a:p>
            <a:r>
              <a:rPr lang="en-US" sz="6000" dirty="0">
                <a:solidFill>
                  <a:schemeClr val="bg1"/>
                </a:solidFill>
              </a:rPr>
              <a:t>Half in basins</a:t>
            </a:r>
          </a:p>
          <a:p>
            <a:r>
              <a:rPr lang="en-US" sz="6000" dirty="0">
                <a:solidFill>
                  <a:schemeClr val="bg1"/>
                </a:solidFill>
              </a:rPr>
              <a:t>Sprinkled on people</a:t>
            </a:r>
          </a:p>
          <a:p>
            <a:r>
              <a:rPr lang="en-US" sz="6000" dirty="0">
                <a:solidFill>
                  <a:schemeClr val="bg1"/>
                </a:solidFill>
              </a:rPr>
              <a:t>Moses read the book</a:t>
            </a:r>
          </a:p>
          <a:p>
            <a:r>
              <a:rPr lang="en-US" sz="6000" dirty="0">
                <a:solidFill>
                  <a:schemeClr val="bg1"/>
                </a:solidFill>
              </a:rPr>
              <a:t>People vowed to obey</a:t>
            </a:r>
          </a:p>
        </p:txBody>
      </p:sp>
    </p:spTree>
    <p:extLst>
      <p:ext uri="{BB962C8B-B14F-4D97-AF65-F5344CB8AC3E}">
        <p14:creationId xmlns:p14="http://schemas.microsoft.com/office/powerpoint/2010/main" val="393653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Old Covenant: </a:t>
            </a:r>
            <a:r>
              <a:rPr lang="en-US" dirty="0">
                <a:solidFill>
                  <a:srgbClr val="FF0000"/>
                </a:solidFill>
              </a:rPr>
              <a:t>Ex. 34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49582"/>
            <a:ext cx="11097491" cy="4551217"/>
          </a:xfrm>
          <a:solidFill>
            <a:srgbClr val="4C8AEF">
              <a:alpha val="79000"/>
            </a:srgbClr>
          </a:solidFill>
        </p:spPr>
        <p:txBody>
          <a:bodyPr>
            <a:normAutofit lnSpcReduction="10000"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While Moses was on the mountain…</a:t>
            </a:r>
          </a:p>
          <a:p>
            <a:r>
              <a:rPr lang="en-US" sz="6000" dirty="0">
                <a:solidFill>
                  <a:schemeClr val="bg1"/>
                </a:solidFill>
              </a:rPr>
              <a:t>The people sinned </a:t>
            </a:r>
          </a:p>
          <a:p>
            <a:r>
              <a:rPr lang="en-US" sz="6000" dirty="0">
                <a:solidFill>
                  <a:schemeClr val="bg1"/>
                </a:solidFill>
              </a:rPr>
              <a:t>Worshipped the gold calf</a:t>
            </a:r>
          </a:p>
          <a:p>
            <a:r>
              <a:rPr lang="en-US" sz="6000" dirty="0">
                <a:solidFill>
                  <a:schemeClr val="bg1"/>
                </a:solidFill>
              </a:rPr>
              <a:t>Which Aaron made</a:t>
            </a:r>
          </a:p>
        </p:txBody>
      </p:sp>
    </p:spTree>
    <p:extLst>
      <p:ext uri="{BB962C8B-B14F-4D97-AF65-F5344CB8AC3E}">
        <p14:creationId xmlns:p14="http://schemas.microsoft.com/office/powerpoint/2010/main" val="199752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Old Covenant: </a:t>
            </a:r>
            <a:r>
              <a:rPr lang="en-US" dirty="0">
                <a:solidFill>
                  <a:srgbClr val="FF0000"/>
                </a:solidFill>
              </a:rPr>
              <a:t>Ex. 34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49582"/>
            <a:ext cx="11097491" cy="4551217"/>
          </a:xfrm>
          <a:solidFill>
            <a:srgbClr val="4C8AEF">
              <a:alpha val="79000"/>
            </a:srgbClr>
          </a:solidFill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Moses broke the two tablets</a:t>
            </a:r>
          </a:p>
          <a:p>
            <a:r>
              <a:rPr lang="en-US" sz="6000" dirty="0">
                <a:solidFill>
                  <a:schemeClr val="bg1"/>
                </a:solidFill>
              </a:rPr>
              <a:t>Went back up the mountain to get the second set of tablets</a:t>
            </a:r>
          </a:p>
          <a:p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85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207819"/>
            <a:ext cx="11097491" cy="9144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Old Covenant: </a:t>
            </a:r>
            <a:r>
              <a:rPr lang="en-US" dirty="0">
                <a:solidFill>
                  <a:srgbClr val="FF0000"/>
                </a:solidFill>
              </a:rPr>
              <a:t>Ex. 34. </a:t>
            </a:r>
            <a:r>
              <a:rPr lang="en-US" dirty="0">
                <a:solidFill>
                  <a:schemeClr val="bg1"/>
                </a:solidFill>
              </a:rPr>
              <a:t>The Lord.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D800227-B446-BAD0-B7CC-F5F065E348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627278"/>
              </p:ext>
            </p:extLst>
          </p:nvPr>
        </p:nvGraphicFramePr>
        <p:xfrm>
          <a:off x="637310" y="1059874"/>
          <a:ext cx="11097491" cy="5647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0146">
                  <a:extLst>
                    <a:ext uri="{9D8B030D-6E8A-4147-A177-3AD203B41FA5}">
                      <a16:colId xmlns:a16="http://schemas.microsoft.com/office/drawing/2014/main" val="2777264737"/>
                    </a:ext>
                  </a:extLst>
                </a:gridCol>
                <a:gridCol w="5777345">
                  <a:extLst>
                    <a:ext uri="{9D8B030D-6E8A-4147-A177-3AD203B41FA5}">
                      <a16:colId xmlns:a16="http://schemas.microsoft.com/office/drawing/2014/main" val="4148472572"/>
                    </a:ext>
                  </a:extLst>
                </a:gridCol>
              </a:tblGrid>
              <a:tr h="1104206">
                <a:tc>
                  <a:txBody>
                    <a:bodyPr/>
                    <a:lstStyle/>
                    <a:p>
                      <a:r>
                        <a:rPr lang="en-US" sz="4400" dirty="0"/>
                        <a:t>Compassionate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Gracious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75794"/>
                  </a:ext>
                </a:extLst>
              </a:tr>
              <a:tr h="266007">
                <a:tc>
                  <a:txBody>
                    <a:bodyPr/>
                    <a:lstStyle/>
                    <a:p>
                      <a:r>
                        <a:rPr lang="en-US" sz="4400" dirty="0"/>
                        <a:t>Slow to anger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Abounding in lovingkindness and truth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27643"/>
                  </a:ext>
                </a:extLst>
              </a:tr>
              <a:tr h="443346">
                <a:tc>
                  <a:txBody>
                    <a:bodyPr/>
                    <a:lstStyle/>
                    <a:p>
                      <a:r>
                        <a:rPr lang="en-US" sz="3600" dirty="0"/>
                        <a:t>Keeps lovingkindness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Forgives iniquity, transgression, and sin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349332"/>
                  </a:ext>
                </a:extLst>
              </a:tr>
              <a:tr h="1525388">
                <a:tc>
                  <a:txBody>
                    <a:bodyPr/>
                    <a:lstStyle/>
                    <a:p>
                      <a:r>
                        <a:rPr lang="en-US" sz="3600" dirty="0"/>
                        <a:t>Doesn’t leave guilty unpunished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Visits iniquity of fathers on 3rd, 4</a:t>
                      </a:r>
                      <a:r>
                        <a:rPr lang="en-US" sz="3600" baseline="30000" dirty="0"/>
                        <a:t>th</a:t>
                      </a:r>
                      <a:r>
                        <a:rPr lang="en-US" sz="3600" dirty="0"/>
                        <a:t> generations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866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3600" dirty="0"/>
                        <a:t>Jealous</a:t>
                      </a:r>
                      <a:r>
                        <a:rPr lang="en-US" dirty="0"/>
                        <a:t> </a:t>
                      </a:r>
                      <a:r>
                        <a:rPr lang="en-US" sz="3600" dirty="0"/>
                        <a:t>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983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15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Old Covenant: </a:t>
            </a:r>
            <a:r>
              <a:rPr lang="en-US" dirty="0">
                <a:solidFill>
                  <a:srgbClr val="FF0000"/>
                </a:solidFill>
              </a:rPr>
              <a:t>Ex. 34.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91144"/>
            <a:ext cx="11097491" cy="4509655"/>
          </a:xfrm>
          <a:solidFill>
            <a:srgbClr val="4C8AEF">
              <a:alpha val="79000"/>
            </a:srgbClr>
          </a:solidFill>
        </p:spPr>
        <p:txBody>
          <a:bodyPr>
            <a:normAutofit fontScale="92500" lnSpcReduction="20000"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Moses asked the Lord to go in their midst and pardon their sins</a:t>
            </a:r>
          </a:p>
          <a:p>
            <a:r>
              <a:rPr lang="en-US" sz="6000" dirty="0">
                <a:solidFill>
                  <a:schemeClr val="bg1"/>
                </a:solidFill>
              </a:rPr>
              <a:t>God—going to make a covenant</a:t>
            </a:r>
          </a:p>
          <a:p>
            <a:r>
              <a:rPr lang="en-US" sz="6000" dirty="0">
                <a:solidFill>
                  <a:schemeClr val="bg1"/>
                </a:solidFill>
              </a:rPr>
              <a:t>Do miracles </a:t>
            </a:r>
          </a:p>
          <a:p>
            <a:r>
              <a:rPr lang="en-US" sz="6000" dirty="0">
                <a:solidFill>
                  <a:schemeClr val="bg1"/>
                </a:solidFill>
              </a:rPr>
              <a:t>When He brought them into the land</a:t>
            </a:r>
          </a:p>
          <a:p>
            <a:r>
              <a:rPr lang="en-US" sz="6000" dirty="0">
                <a:solidFill>
                  <a:schemeClr val="bg1"/>
                </a:solidFill>
              </a:rPr>
              <a:t>And drove out their enemies</a:t>
            </a:r>
          </a:p>
          <a:p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11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Old Covenant: </a:t>
            </a:r>
            <a:r>
              <a:rPr lang="en-US" dirty="0">
                <a:solidFill>
                  <a:srgbClr val="FF0000"/>
                </a:solidFill>
              </a:rPr>
              <a:t>Ex. 34.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91144"/>
            <a:ext cx="11097491" cy="4509655"/>
          </a:xfrm>
          <a:solidFill>
            <a:srgbClr val="4C8AEF">
              <a:alpha val="79000"/>
            </a:srgbClr>
          </a:solidFill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His covenant was in accordance with the words Moses wrote, the Ten Commandments </a:t>
            </a:r>
          </a:p>
          <a:p>
            <a:r>
              <a:rPr lang="en-US" sz="6000" dirty="0">
                <a:solidFill>
                  <a:schemeClr val="bg1"/>
                </a:solidFill>
              </a:rPr>
              <a:t>Israel was instructed to make no covenant with the nations</a:t>
            </a:r>
          </a:p>
        </p:txBody>
      </p:sp>
    </p:spTree>
    <p:extLst>
      <p:ext uri="{BB962C8B-B14F-4D97-AF65-F5344CB8AC3E}">
        <p14:creationId xmlns:p14="http://schemas.microsoft.com/office/powerpoint/2010/main" val="167313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Old Covenant: </a:t>
            </a:r>
            <a:r>
              <a:rPr lang="en-US" dirty="0">
                <a:solidFill>
                  <a:srgbClr val="FF0000"/>
                </a:solidFill>
              </a:rPr>
              <a:t>Ex. 34.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91144"/>
            <a:ext cx="11097491" cy="4509655"/>
          </a:xfrm>
          <a:solidFill>
            <a:srgbClr val="4C8AEF">
              <a:alpha val="79000"/>
            </a:srgbClr>
          </a:solidFill>
        </p:spPr>
        <p:txBody>
          <a:bodyPr>
            <a:normAutofit fontScale="92500"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Moses’ face shone because he had been speaking with the LORD. </a:t>
            </a:r>
          </a:p>
          <a:p>
            <a:r>
              <a:rPr lang="en-US" sz="6000" dirty="0">
                <a:solidFill>
                  <a:schemeClr val="bg1"/>
                </a:solidFill>
              </a:rPr>
              <a:t>It frightened the people </a:t>
            </a:r>
          </a:p>
          <a:p>
            <a:r>
              <a:rPr lang="en-US" sz="6000" dirty="0">
                <a:solidFill>
                  <a:schemeClr val="bg1"/>
                </a:solidFill>
              </a:rPr>
              <a:t>So he veiled it</a:t>
            </a:r>
          </a:p>
          <a:p>
            <a:r>
              <a:rPr lang="en-US" sz="6000" dirty="0">
                <a:solidFill>
                  <a:schemeClr val="bg1"/>
                </a:solidFill>
              </a:rPr>
              <a:t>Except when he went before the Lord</a:t>
            </a:r>
          </a:p>
        </p:txBody>
      </p:sp>
    </p:spTree>
    <p:extLst>
      <p:ext uri="{BB962C8B-B14F-4D97-AF65-F5344CB8AC3E}">
        <p14:creationId xmlns:p14="http://schemas.microsoft.com/office/powerpoint/2010/main" val="222258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Chapter 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rgbClr val="4C8AEF">
              <a:alpha val="79000"/>
            </a:srgbClr>
          </a:solidFill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Old and New Covenants</a:t>
            </a:r>
          </a:p>
        </p:txBody>
      </p:sp>
    </p:spTree>
    <p:extLst>
      <p:ext uri="{BB962C8B-B14F-4D97-AF65-F5344CB8AC3E}">
        <p14:creationId xmlns:p14="http://schemas.microsoft.com/office/powerpoint/2010/main" val="59696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Old Covenant: </a:t>
            </a:r>
            <a:r>
              <a:rPr lang="en-US" dirty="0">
                <a:solidFill>
                  <a:srgbClr val="FF0000"/>
                </a:solidFill>
              </a:rPr>
              <a:t>Deut. 28-30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91144"/>
            <a:ext cx="11097491" cy="4509655"/>
          </a:xfrm>
          <a:solidFill>
            <a:srgbClr val="4C8AEF">
              <a:alpha val="79000"/>
            </a:srgbClr>
          </a:solidFill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God killed 1</a:t>
            </a:r>
            <a:r>
              <a:rPr lang="en-US" sz="6000" baseline="30000" dirty="0">
                <a:solidFill>
                  <a:schemeClr val="bg1"/>
                </a:solidFill>
              </a:rPr>
              <a:t>st</a:t>
            </a:r>
            <a:r>
              <a:rPr lang="en-US" sz="6000" dirty="0">
                <a:solidFill>
                  <a:schemeClr val="bg1"/>
                </a:solidFill>
              </a:rPr>
              <a:t> generation who had come out of Egypt </a:t>
            </a:r>
          </a:p>
          <a:p>
            <a:r>
              <a:rPr lang="en-US" sz="6000" dirty="0">
                <a:solidFill>
                  <a:schemeClr val="bg1"/>
                </a:solidFill>
              </a:rPr>
              <a:t>The ones who had made the covenant with him at Mt. Sinai, Mt. Horeb.</a:t>
            </a:r>
          </a:p>
        </p:txBody>
      </p:sp>
    </p:spTree>
    <p:extLst>
      <p:ext uri="{BB962C8B-B14F-4D97-AF65-F5344CB8AC3E}">
        <p14:creationId xmlns:p14="http://schemas.microsoft.com/office/powerpoint/2010/main" val="18843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Old Covenant: </a:t>
            </a:r>
            <a:r>
              <a:rPr lang="en-US" dirty="0">
                <a:solidFill>
                  <a:srgbClr val="FF0000"/>
                </a:solidFill>
              </a:rPr>
              <a:t>Deut. 28-30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91144"/>
            <a:ext cx="11097491" cy="4509655"/>
          </a:xfrm>
          <a:solidFill>
            <a:srgbClr val="4C8AEF">
              <a:alpha val="79000"/>
            </a:srgbClr>
          </a:solidFill>
        </p:spPr>
        <p:txBody>
          <a:bodyPr>
            <a:normAutofit fontScale="92500" lnSpcReduction="10000"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He killed them because they didn’t keep His commands</a:t>
            </a:r>
          </a:p>
          <a:p>
            <a:r>
              <a:rPr lang="en-US" sz="6000" dirty="0">
                <a:solidFill>
                  <a:schemeClr val="bg1"/>
                </a:solidFill>
              </a:rPr>
              <a:t>They rebelled against Him </a:t>
            </a:r>
          </a:p>
          <a:p>
            <a:r>
              <a:rPr lang="en-US" sz="6000" dirty="0">
                <a:solidFill>
                  <a:schemeClr val="bg1"/>
                </a:solidFill>
              </a:rPr>
              <a:t>In Deuteronomy, Moses restated God’s commands to the 2nd generation</a:t>
            </a:r>
          </a:p>
        </p:txBody>
      </p:sp>
    </p:spTree>
    <p:extLst>
      <p:ext uri="{BB962C8B-B14F-4D97-AF65-F5344CB8AC3E}">
        <p14:creationId xmlns:p14="http://schemas.microsoft.com/office/powerpoint/2010/main" val="171064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Old Covenant: </a:t>
            </a:r>
            <a:r>
              <a:rPr lang="en-US" dirty="0">
                <a:solidFill>
                  <a:srgbClr val="FF0000"/>
                </a:solidFill>
              </a:rPr>
              <a:t>Deut. 28-30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91144"/>
            <a:ext cx="11097491" cy="4509655"/>
          </a:xfrm>
          <a:solidFill>
            <a:srgbClr val="4C8AEF">
              <a:alpha val="79000"/>
            </a:srgbClr>
          </a:solidFill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They entered into the same covenant in the plains of Moab</a:t>
            </a:r>
          </a:p>
          <a:p>
            <a:r>
              <a:rPr lang="en-US" sz="6000" dirty="0">
                <a:solidFill>
                  <a:schemeClr val="bg1"/>
                </a:solidFill>
              </a:rPr>
              <a:t>He called them to be obedient</a:t>
            </a:r>
          </a:p>
          <a:p>
            <a:r>
              <a:rPr lang="en-US" sz="6000" dirty="0">
                <a:solidFill>
                  <a:schemeClr val="bg1"/>
                </a:solidFill>
              </a:rPr>
              <a:t>Or they would be scattered from their land</a:t>
            </a:r>
          </a:p>
        </p:txBody>
      </p:sp>
    </p:spTree>
    <p:extLst>
      <p:ext uri="{BB962C8B-B14F-4D97-AF65-F5344CB8AC3E}">
        <p14:creationId xmlns:p14="http://schemas.microsoft.com/office/powerpoint/2010/main" val="125239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Old Covenant: </a:t>
            </a:r>
            <a:r>
              <a:rPr lang="en-US" dirty="0">
                <a:solidFill>
                  <a:srgbClr val="FF0000"/>
                </a:solidFill>
              </a:rPr>
              <a:t>Deut. 28-30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91144"/>
            <a:ext cx="11097491" cy="4509655"/>
          </a:xfrm>
          <a:solidFill>
            <a:srgbClr val="4C8AEF">
              <a:alpha val="79000"/>
            </a:srgbClr>
          </a:solidFill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At that time, they were about to enter their land, but had not yet</a:t>
            </a:r>
          </a:p>
          <a:p>
            <a:r>
              <a:rPr lang="en-US" sz="6000" dirty="0">
                <a:solidFill>
                  <a:schemeClr val="bg1"/>
                </a:solidFill>
              </a:rPr>
              <a:t>There were curses in the Law for disobedience</a:t>
            </a:r>
          </a:p>
        </p:txBody>
      </p:sp>
    </p:spTree>
    <p:extLst>
      <p:ext uri="{BB962C8B-B14F-4D97-AF65-F5344CB8AC3E}">
        <p14:creationId xmlns:p14="http://schemas.microsoft.com/office/powerpoint/2010/main" val="208912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Old Covenant: </a:t>
            </a:r>
            <a:r>
              <a:rPr lang="en-US" dirty="0">
                <a:solidFill>
                  <a:srgbClr val="FF0000"/>
                </a:solidFill>
              </a:rPr>
              <a:t>Deut. 28-30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91144"/>
            <a:ext cx="11097491" cy="4509655"/>
          </a:xfrm>
          <a:solidFill>
            <a:srgbClr val="4C8AEF">
              <a:alpha val="79000"/>
            </a:srgbClr>
          </a:solidFill>
        </p:spPr>
        <p:txBody>
          <a:bodyPr>
            <a:normAutofit fontScale="92500" lnSpcReduction="10000"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One of the curses was that they would be scattered from their land </a:t>
            </a:r>
          </a:p>
          <a:p>
            <a:r>
              <a:rPr lang="en-US" sz="6000" dirty="0">
                <a:solidFill>
                  <a:schemeClr val="bg1"/>
                </a:solidFill>
              </a:rPr>
              <a:t>This happened when the Babylonians took them captive</a:t>
            </a:r>
          </a:p>
          <a:p>
            <a:r>
              <a:rPr lang="en-US" sz="6000" dirty="0">
                <a:solidFill>
                  <a:schemeClr val="bg1"/>
                </a:solidFill>
              </a:rPr>
              <a:t>And destroyed Jerusalem and the temple</a:t>
            </a:r>
          </a:p>
        </p:txBody>
      </p:sp>
    </p:spTree>
    <p:extLst>
      <p:ext uri="{BB962C8B-B14F-4D97-AF65-F5344CB8AC3E}">
        <p14:creationId xmlns:p14="http://schemas.microsoft.com/office/powerpoint/2010/main" val="51604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Old Covenant: </a:t>
            </a:r>
            <a:r>
              <a:rPr lang="en-US" dirty="0">
                <a:solidFill>
                  <a:srgbClr val="FF0000"/>
                </a:solidFill>
              </a:rPr>
              <a:t>Deut. 28-30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91144"/>
            <a:ext cx="11097491" cy="4509655"/>
          </a:xfrm>
          <a:solidFill>
            <a:srgbClr val="4C8AEF">
              <a:alpha val="79000"/>
            </a:srgbClr>
          </a:solidFill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Jeremiah and Ezekiel prophesied at the time of the Babylonian sieges</a:t>
            </a:r>
          </a:p>
          <a:p>
            <a:r>
              <a:rPr lang="en-US" sz="6000" dirty="0">
                <a:solidFill>
                  <a:schemeClr val="bg1"/>
                </a:solidFill>
              </a:rPr>
              <a:t>and destruction of Jerusalem </a:t>
            </a:r>
          </a:p>
        </p:txBody>
      </p:sp>
    </p:spTree>
    <p:extLst>
      <p:ext uri="{BB962C8B-B14F-4D97-AF65-F5344CB8AC3E}">
        <p14:creationId xmlns:p14="http://schemas.microsoft.com/office/powerpoint/2010/main" val="268406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Old Covenant: </a:t>
            </a:r>
            <a:r>
              <a:rPr lang="en-US" dirty="0">
                <a:solidFill>
                  <a:srgbClr val="FF0000"/>
                </a:solidFill>
              </a:rPr>
              <a:t>Deut. 28-30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91144"/>
            <a:ext cx="11097491" cy="4509655"/>
          </a:xfrm>
          <a:solidFill>
            <a:srgbClr val="4C8AEF">
              <a:alpha val="79000"/>
            </a:srgbClr>
          </a:solidFill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Jeremiah and Ezekiel prophesied at the time of the Babylonian sieges</a:t>
            </a:r>
          </a:p>
          <a:p>
            <a:r>
              <a:rPr lang="en-US" sz="6000" dirty="0">
                <a:solidFill>
                  <a:schemeClr val="bg1"/>
                </a:solidFill>
              </a:rPr>
              <a:t>and destruction of Jerusalem </a:t>
            </a:r>
          </a:p>
        </p:txBody>
      </p:sp>
    </p:spTree>
    <p:extLst>
      <p:ext uri="{BB962C8B-B14F-4D97-AF65-F5344CB8AC3E}">
        <p14:creationId xmlns:p14="http://schemas.microsoft.com/office/powerpoint/2010/main" val="275507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Jeremiah 31-32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91144"/>
            <a:ext cx="11097491" cy="4509655"/>
          </a:xfrm>
          <a:solidFill>
            <a:srgbClr val="4C8AEF">
              <a:alpha val="79000"/>
            </a:srgbClr>
          </a:solidFill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God promised to make an everlasting covenant with His people</a:t>
            </a:r>
          </a:p>
          <a:p>
            <a:r>
              <a:rPr lang="en-US" sz="6000" dirty="0">
                <a:solidFill>
                  <a:schemeClr val="bg1"/>
                </a:solidFill>
              </a:rPr>
              <a:t>Better than the Old Covenant of the Law	</a:t>
            </a:r>
          </a:p>
        </p:txBody>
      </p:sp>
    </p:spTree>
    <p:extLst>
      <p:ext uri="{BB962C8B-B14F-4D97-AF65-F5344CB8AC3E}">
        <p14:creationId xmlns:p14="http://schemas.microsoft.com/office/powerpoint/2010/main" val="187378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Jeremiah 31-32: New Covenant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91144"/>
            <a:ext cx="11097491" cy="4509655"/>
          </a:xfrm>
          <a:solidFill>
            <a:srgbClr val="4C8AEF">
              <a:alpha val="79000"/>
            </a:srgbClr>
          </a:solidFill>
        </p:spPr>
        <p:txBody>
          <a:bodyPr>
            <a:normAutofit lnSpcReduction="10000"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Promised</a:t>
            </a:r>
            <a:r>
              <a:rPr lang="en-US" sz="6000" dirty="0">
                <a:solidFill>
                  <a:schemeClr val="bg1"/>
                </a:solidFill>
              </a:rPr>
              <a:t>: </a:t>
            </a:r>
          </a:p>
          <a:p>
            <a:r>
              <a:rPr lang="en-US" sz="6000" dirty="0">
                <a:solidFill>
                  <a:schemeClr val="bg1"/>
                </a:solidFill>
              </a:rPr>
              <a:t>His Law within </a:t>
            </a:r>
          </a:p>
          <a:p>
            <a:r>
              <a:rPr lang="en-US" sz="6000" dirty="0">
                <a:solidFill>
                  <a:schemeClr val="bg1"/>
                </a:solidFill>
              </a:rPr>
              <a:t>Written on their hearts </a:t>
            </a:r>
          </a:p>
          <a:p>
            <a:r>
              <a:rPr lang="en-US" sz="6000" dirty="0">
                <a:solidFill>
                  <a:schemeClr val="bg1"/>
                </a:solidFill>
              </a:rPr>
              <a:t>	Forgiveness </a:t>
            </a:r>
          </a:p>
          <a:p>
            <a:r>
              <a:rPr lang="en-US" sz="6000" dirty="0">
                <a:solidFill>
                  <a:schemeClr val="bg1"/>
                </a:solidFill>
              </a:rPr>
              <a:t>Remember sins no more </a:t>
            </a:r>
          </a:p>
        </p:txBody>
      </p:sp>
    </p:spTree>
    <p:extLst>
      <p:ext uri="{BB962C8B-B14F-4D97-AF65-F5344CB8AC3E}">
        <p14:creationId xmlns:p14="http://schemas.microsoft.com/office/powerpoint/2010/main" val="135499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Jeremiah 31-32: New Covenant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91144"/>
            <a:ext cx="11097491" cy="4509655"/>
          </a:xfrm>
          <a:solidFill>
            <a:srgbClr val="4C8AEF">
              <a:alpha val="79000"/>
            </a:srgbClr>
          </a:solidFill>
        </p:spPr>
        <p:txBody>
          <a:bodyPr>
            <a:normAutofit lnSpcReduction="10000"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Promised</a:t>
            </a:r>
            <a:r>
              <a:rPr lang="en-US" sz="6000" dirty="0">
                <a:solidFill>
                  <a:schemeClr val="bg1"/>
                </a:solidFill>
              </a:rPr>
              <a:t>: </a:t>
            </a:r>
          </a:p>
          <a:p>
            <a:r>
              <a:rPr lang="en-US" sz="6000" dirty="0">
                <a:solidFill>
                  <a:schemeClr val="bg1"/>
                </a:solidFill>
              </a:rPr>
              <a:t>Jerusalem rebuilt</a:t>
            </a:r>
          </a:p>
          <a:p>
            <a:r>
              <a:rPr lang="en-US" sz="6000" dirty="0">
                <a:solidFill>
                  <a:schemeClr val="bg1"/>
                </a:solidFill>
              </a:rPr>
              <a:t>God’s people, Israel, gathered back to their land</a:t>
            </a:r>
          </a:p>
          <a:p>
            <a:r>
              <a:rPr lang="en-US" sz="6000" dirty="0">
                <a:solidFill>
                  <a:schemeClr val="bg1"/>
                </a:solidFill>
              </a:rPr>
              <a:t>They shall dwell in safety</a:t>
            </a:r>
          </a:p>
        </p:txBody>
      </p:sp>
    </p:spTree>
    <p:extLst>
      <p:ext uri="{BB962C8B-B14F-4D97-AF65-F5344CB8AC3E}">
        <p14:creationId xmlns:p14="http://schemas.microsoft.com/office/powerpoint/2010/main" val="229471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7201"/>
            <a:ext cx="9144000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Chapter 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49582"/>
            <a:ext cx="11097491" cy="4551217"/>
          </a:xfrm>
          <a:solidFill>
            <a:srgbClr val="4C8AEF">
              <a:alpha val="79000"/>
            </a:srgbClr>
          </a:solidFill>
        </p:spPr>
        <p:txBody>
          <a:bodyPr>
            <a:normAutofit fontScale="92500" lnSpcReduction="20000"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Key Repeated Word</a:t>
            </a:r>
          </a:p>
          <a:p>
            <a:r>
              <a:rPr lang="en-US" sz="6000" dirty="0">
                <a:solidFill>
                  <a:schemeClr val="bg1"/>
                </a:solidFill>
              </a:rPr>
              <a:t>Covenant</a:t>
            </a:r>
          </a:p>
          <a:p>
            <a:r>
              <a:rPr lang="en-US" sz="6000" dirty="0">
                <a:solidFill>
                  <a:schemeClr val="bg1"/>
                </a:solidFill>
              </a:rPr>
              <a:t>“Testament, Will; Contract”</a:t>
            </a:r>
          </a:p>
          <a:p>
            <a:r>
              <a:rPr lang="en-US" sz="6000" dirty="0">
                <a:solidFill>
                  <a:schemeClr val="bg1"/>
                </a:solidFill>
              </a:rPr>
              <a:t>“The last disposition which one makes of his earthly possessions after his death”</a:t>
            </a:r>
          </a:p>
          <a:p>
            <a:endParaRPr lang="en-US" sz="6000" dirty="0"/>
          </a:p>
          <a:p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34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Ezekiel 36:24-28: New Covenant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91144"/>
            <a:ext cx="11097491" cy="4509655"/>
          </a:xfrm>
          <a:solidFill>
            <a:srgbClr val="4C8AEF">
              <a:alpha val="79000"/>
            </a:srgbClr>
          </a:solidFill>
        </p:spPr>
        <p:txBody>
          <a:bodyPr>
            <a:normAutofit lnSpcReduction="10000"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Promised</a:t>
            </a:r>
            <a:r>
              <a:rPr lang="en-US" sz="6000" dirty="0">
                <a:solidFill>
                  <a:schemeClr val="bg1"/>
                </a:solidFill>
              </a:rPr>
              <a:t>: </a:t>
            </a:r>
          </a:p>
          <a:p>
            <a:r>
              <a:rPr lang="en-US" sz="6000" dirty="0">
                <a:solidFill>
                  <a:schemeClr val="bg1"/>
                </a:solidFill>
              </a:rPr>
              <a:t>God will gather His people Israel back to their land </a:t>
            </a:r>
          </a:p>
          <a:p>
            <a:r>
              <a:rPr lang="en-US" sz="6000" dirty="0">
                <a:solidFill>
                  <a:schemeClr val="bg1"/>
                </a:solidFill>
              </a:rPr>
              <a:t>Cleansing </a:t>
            </a:r>
          </a:p>
          <a:p>
            <a:r>
              <a:rPr lang="en-US" sz="6000" dirty="0">
                <a:solidFill>
                  <a:schemeClr val="bg1"/>
                </a:solidFill>
              </a:rPr>
              <a:t>New heart and His Spirit</a:t>
            </a:r>
          </a:p>
          <a:p>
            <a:endParaRPr lang="en-US" sz="6000" dirty="0">
              <a:solidFill>
                <a:schemeClr val="bg1"/>
              </a:solidFill>
            </a:endParaRPr>
          </a:p>
          <a:p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76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Ezekiel 36:24-28: New Covenant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91144"/>
            <a:ext cx="11097491" cy="4509655"/>
          </a:xfrm>
          <a:solidFill>
            <a:srgbClr val="4C8AEF">
              <a:alpha val="79000"/>
            </a:srgbClr>
          </a:solidFill>
        </p:spPr>
        <p:txBody>
          <a:bodyPr>
            <a:normAutofit fontScale="92500" lnSpcReduction="20000"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Promised</a:t>
            </a:r>
            <a:r>
              <a:rPr lang="en-US" sz="6000" dirty="0">
                <a:solidFill>
                  <a:schemeClr val="bg1"/>
                </a:solidFill>
              </a:rPr>
              <a:t>: </a:t>
            </a:r>
          </a:p>
          <a:p>
            <a:r>
              <a:rPr lang="en-US" sz="6000" dirty="0">
                <a:solidFill>
                  <a:schemeClr val="bg1"/>
                </a:solidFill>
              </a:rPr>
              <a:t>Cause them to walk in His statutes</a:t>
            </a:r>
          </a:p>
          <a:p>
            <a:r>
              <a:rPr lang="en-US" sz="6000" dirty="0">
                <a:solidFill>
                  <a:schemeClr val="bg1"/>
                </a:solidFill>
              </a:rPr>
              <a:t>1</a:t>
            </a:r>
            <a:r>
              <a:rPr lang="en-US" sz="6000" baseline="30000" dirty="0">
                <a:solidFill>
                  <a:schemeClr val="bg1"/>
                </a:solidFill>
              </a:rPr>
              <a:t>st</a:t>
            </a:r>
            <a:r>
              <a:rPr lang="en-US" sz="6000" dirty="0">
                <a:solidFill>
                  <a:schemeClr val="bg1"/>
                </a:solidFill>
              </a:rPr>
              <a:t> covenant faulty—faulty, disobedient people </a:t>
            </a:r>
          </a:p>
          <a:p>
            <a:r>
              <a:rPr lang="en-US" sz="6000" dirty="0">
                <a:solidFill>
                  <a:schemeClr val="bg1"/>
                </a:solidFill>
              </a:rPr>
              <a:t>New Covenant promised—able to keep His ways, be obedient</a:t>
            </a:r>
          </a:p>
        </p:txBody>
      </p:sp>
    </p:spTree>
    <p:extLst>
      <p:ext uri="{BB962C8B-B14F-4D97-AF65-F5344CB8AC3E}">
        <p14:creationId xmlns:p14="http://schemas.microsoft.com/office/powerpoint/2010/main" val="156334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Jeremiah 17:9: New Covenant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91144"/>
            <a:ext cx="11097491" cy="4509655"/>
          </a:xfrm>
          <a:solidFill>
            <a:srgbClr val="4C8AEF">
              <a:alpha val="79000"/>
            </a:srgbClr>
          </a:solidFill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Man’s heart is deceitful </a:t>
            </a:r>
          </a:p>
          <a:p>
            <a:r>
              <a:rPr lang="en-US" sz="6000" dirty="0">
                <a:solidFill>
                  <a:schemeClr val="bg1"/>
                </a:solidFill>
              </a:rPr>
              <a:t>Desperately sick</a:t>
            </a:r>
          </a:p>
          <a:p>
            <a:r>
              <a:rPr lang="en-US" sz="6000" dirty="0">
                <a:solidFill>
                  <a:schemeClr val="bg1"/>
                </a:solidFill>
              </a:rPr>
              <a:t>God will give another heart to New Covenant believers	 </a:t>
            </a:r>
          </a:p>
          <a:p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42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New Covenant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91144"/>
            <a:ext cx="11097491" cy="4509655"/>
          </a:xfrm>
          <a:solidFill>
            <a:srgbClr val="4C8AEF">
              <a:alpha val="79000"/>
            </a:srgbClr>
          </a:solidFill>
        </p:spPr>
        <p:txBody>
          <a:bodyPr>
            <a:normAutofit fontScale="92500"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Rom. 1:16; 11:17-18; Mt. 15:24</a:t>
            </a:r>
          </a:p>
          <a:p>
            <a:r>
              <a:rPr lang="en-US" sz="6000" dirty="0">
                <a:solidFill>
                  <a:schemeClr val="bg1"/>
                </a:solidFill>
              </a:rPr>
              <a:t>Jesus came to Israel, but the gospel is also for the Gentiles</a:t>
            </a:r>
          </a:p>
          <a:p>
            <a:r>
              <a:rPr lang="en-US" sz="6000" dirty="0">
                <a:solidFill>
                  <a:srgbClr val="FF0000"/>
                </a:solidFill>
              </a:rPr>
              <a:t>John 1:1</a:t>
            </a:r>
          </a:p>
          <a:p>
            <a:r>
              <a:rPr lang="en-US" sz="6000" dirty="0">
                <a:solidFill>
                  <a:schemeClr val="bg1"/>
                </a:solidFill>
              </a:rPr>
              <a:t>Jesus, our Mediator, has always been</a:t>
            </a:r>
          </a:p>
        </p:txBody>
      </p:sp>
    </p:spTree>
    <p:extLst>
      <p:ext uri="{BB962C8B-B14F-4D97-AF65-F5344CB8AC3E}">
        <p14:creationId xmlns:p14="http://schemas.microsoft.com/office/powerpoint/2010/main" val="288097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New Covenant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91144"/>
            <a:ext cx="11097491" cy="4509655"/>
          </a:xfrm>
          <a:solidFill>
            <a:srgbClr val="4C8AEF">
              <a:alpha val="79000"/>
            </a:srgbClr>
          </a:solidFill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Eph. 5:29-30</a:t>
            </a:r>
          </a:p>
          <a:p>
            <a:r>
              <a:rPr lang="en-US" sz="6000" dirty="0">
                <a:solidFill>
                  <a:schemeClr val="bg1"/>
                </a:solidFill>
              </a:rPr>
              <a:t>We are members of His body</a:t>
            </a:r>
          </a:p>
          <a:p>
            <a:r>
              <a:rPr lang="en-US" sz="6000" dirty="0">
                <a:solidFill>
                  <a:schemeClr val="bg1"/>
                </a:solidFill>
              </a:rPr>
              <a:t>Which He will nourish, cherish</a:t>
            </a:r>
          </a:p>
          <a:p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99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New Covenant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91144"/>
            <a:ext cx="11097491" cy="4509655"/>
          </a:xfrm>
          <a:solidFill>
            <a:srgbClr val="4C8AEF">
              <a:alpha val="79000"/>
            </a:srgbClr>
          </a:solidFill>
        </p:spPr>
        <p:txBody>
          <a:bodyPr>
            <a:normAutofit lnSpcReduction="10000"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Lk. 22:14-20</a:t>
            </a:r>
          </a:p>
          <a:p>
            <a:r>
              <a:rPr lang="en-US" sz="6000" dirty="0">
                <a:solidFill>
                  <a:schemeClr val="bg1"/>
                </a:solidFill>
              </a:rPr>
              <a:t>Christ’s blood </a:t>
            </a:r>
          </a:p>
          <a:p>
            <a:r>
              <a:rPr lang="en-US" sz="6000" dirty="0">
                <a:solidFill>
                  <a:schemeClr val="bg1"/>
                </a:solidFill>
              </a:rPr>
              <a:t>The blood of the New Covenant</a:t>
            </a:r>
          </a:p>
          <a:p>
            <a:r>
              <a:rPr lang="en-US" sz="6000" dirty="0">
                <a:solidFill>
                  <a:schemeClr val="bg1"/>
                </a:solidFill>
              </a:rPr>
              <a:t>Brings forgiveness, cleansing from sin</a:t>
            </a:r>
          </a:p>
        </p:txBody>
      </p:sp>
    </p:spTree>
    <p:extLst>
      <p:ext uri="{BB962C8B-B14F-4D97-AF65-F5344CB8AC3E}">
        <p14:creationId xmlns:p14="http://schemas.microsoft.com/office/powerpoint/2010/main" val="87635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New Covenant. </a:t>
            </a:r>
            <a:r>
              <a:rPr lang="en-US" dirty="0">
                <a:solidFill>
                  <a:srgbClr val="FF0000"/>
                </a:solidFill>
              </a:rPr>
              <a:t>Heb. 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91144"/>
            <a:ext cx="11097491" cy="4509655"/>
          </a:xfrm>
          <a:solidFill>
            <a:srgbClr val="4C8AEF">
              <a:alpha val="79000"/>
            </a:srgbClr>
          </a:solidFill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Moses</a:t>
            </a:r>
          </a:p>
          <a:p>
            <a:r>
              <a:rPr lang="en-US" sz="6000" dirty="0">
                <a:solidFill>
                  <a:schemeClr val="bg1"/>
                </a:solidFill>
              </a:rPr>
              <a:t>Erect tabernacle</a:t>
            </a:r>
          </a:p>
          <a:p>
            <a:r>
              <a:rPr lang="en-US" sz="6000" dirty="0">
                <a:solidFill>
                  <a:schemeClr val="bg1"/>
                </a:solidFill>
              </a:rPr>
              <a:t>According to the heavenly pattern</a:t>
            </a:r>
          </a:p>
          <a:p>
            <a:r>
              <a:rPr lang="en-US" sz="6000" dirty="0">
                <a:solidFill>
                  <a:schemeClr val="bg1"/>
                </a:solidFill>
              </a:rPr>
              <a:t>Copy, shadow</a:t>
            </a:r>
          </a:p>
        </p:txBody>
      </p:sp>
    </p:spTree>
    <p:extLst>
      <p:ext uri="{BB962C8B-B14F-4D97-AF65-F5344CB8AC3E}">
        <p14:creationId xmlns:p14="http://schemas.microsoft.com/office/powerpoint/2010/main" val="210390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New Covenant. </a:t>
            </a:r>
            <a:r>
              <a:rPr lang="en-US" dirty="0">
                <a:solidFill>
                  <a:srgbClr val="FF0000"/>
                </a:solidFill>
              </a:rPr>
              <a:t>Heb. 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91144"/>
            <a:ext cx="11097491" cy="4509655"/>
          </a:xfrm>
          <a:solidFill>
            <a:srgbClr val="4C8AEF">
              <a:alpha val="79000"/>
            </a:srgbClr>
          </a:solidFill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8:6</a:t>
            </a:r>
          </a:p>
          <a:p>
            <a:r>
              <a:rPr lang="en-US" sz="6000" dirty="0">
                <a:solidFill>
                  <a:schemeClr val="bg1"/>
                </a:solidFill>
              </a:rPr>
              <a:t>He [Christ] mediator of a better covenant</a:t>
            </a:r>
          </a:p>
          <a:p>
            <a:r>
              <a:rPr lang="en-US" sz="6000" dirty="0">
                <a:solidFill>
                  <a:schemeClr val="bg1"/>
                </a:solidFill>
              </a:rPr>
              <a:t>Better promises </a:t>
            </a:r>
          </a:p>
        </p:txBody>
      </p:sp>
    </p:spTree>
    <p:extLst>
      <p:ext uri="{BB962C8B-B14F-4D97-AF65-F5344CB8AC3E}">
        <p14:creationId xmlns:p14="http://schemas.microsoft.com/office/powerpoint/2010/main" val="95039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New Covenant. </a:t>
            </a:r>
            <a:r>
              <a:rPr lang="en-US" dirty="0">
                <a:solidFill>
                  <a:srgbClr val="FF0000"/>
                </a:solidFill>
              </a:rPr>
              <a:t>Heb. 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91144"/>
            <a:ext cx="11097491" cy="4509655"/>
          </a:xfrm>
          <a:solidFill>
            <a:srgbClr val="4C8AEF">
              <a:alpha val="79000"/>
            </a:srgbClr>
          </a:solidFill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8:4</a:t>
            </a:r>
          </a:p>
          <a:p>
            <a:r>
              <a:rPr lang="en-US" sz="6000" dirty="0">
                <a:solidFill>
                  <a:schemeClr val="bg1"/>
                </a:solidFill>
              </a:rPr>
              <a:t>Jesus, not a priest according to the Law </a:t>
            </a:r>
          </a:p>
          <a:p>
            <a:r>
              <a:rPr lang="en-US" sz="6000" dirty="0">
                <a:solidFill>
                  <a:schemeClr val="bg1"/>
                </a:solidFill>
              </a:rPr>
              <a:t>According to order of Melchizedek </a:t>
            </a:r>
          </a:p>
        </p:txBody>
      </p:sp>
    </p:spTree>
    <p:extLst>
      <p:ext uri="{BB962C8B-B14F-4D97-AF65-F5344CB8AC3E}">
        <p14:creationId xmlns:p14="http://schemas.microsoft.com/office/powerpoint/2010/main" val="257921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New Covenant. </a:t>
            </a:r>
            <a:r>
              <a:rPr lang="en-US" dirty="0">
                <a:solidFill>
                  <a:srgbClr val="FF0000"/>
                </a:solidFill>
              </a:rPr>
              <a:t>Heb. 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91144"/>
            <a:ext cx="11097491" cy="4509655"/>
          </a:xfrm>
          <a:solidFill>
            <a:srgbClr val="4C8AEF">
              <a:alpha val="79000"/>
            </a:srgbClr>
          </a:solidFill>
        </p:spPr>
        <p:txBody>
          <a:bodyPr>
            <a:normAutofit fontScale="92500" lnSpcReduction="20000"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8:1</a:t>
            </a:r>
          </a:p>
          <a:p>
            <a:r>
              <a:rPr lang="en-US" sz="6000" dirty="0">
                <a:solidFill>
                  <a:schemeClr val="bg1"/>
                </a:solidFill>
              </a:rPr>
              <a:t>Jesus</a:t>
            </a:r>
          </a:p>
          <a:p>
            <a:r>
              <a:rPr lang="en-US" sz="6000" dirty="0">
                <a:solidFill>
                  <a:schemeClr val="bg1"/>
                </a:solidFill>
              </a:rPr>
              <a:t>High Priest</a:t>
            </a:r>
          </a:p>
          <a:p>
            <a:r>
              <a:rPr lang="en-US" sz="6000" dirty="0">
                <a:solidFill>
                  <a:schemeClr val="bg1"/>
                </a:solidFill>
              </a:rPr>
              <a:t>Seated at right hand of Father</a:t>
            </a:r>
          </a:p>
          <a:p>
            <a:r>
              <a:rPr lang="en-US" sz="6000" dirty="0">
                <a:solidFill>
                  <a:schemeClr val="bg1"/>
                </a:solidFill>
              </a:rPr>
              <a:t>Ministering for us in the true tabernacle </a:t>
            </a:r>
          </a:p>
        </p:txBody>
      </p:sp>
    </p:spTree>
    <p:extLst>
      <p:ext uri="{BB962C8B-B14F-4D97-AF65-F5344CB8AC3E}">
        <p14:creationId xmlns:p14="http://schemas.microsoft.com/office/powerpoint/2010/main" val="128519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7201"/>
            <a:ext cx="9144000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Chapter 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49582"/>
            <a:ext cx="11097491" cy="4551217"/>
          </a:xfrm>
          <a:solidFill>
            <a:srgbClr val="4C8AEF">
              <a:alpha val="79000"/>
            </a:srgbClr>
          </a:solidFill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Heb 7:22 – 13:25, used 18 times</a:t>
            </a:r>
          </a:p>
          <a:p>
            <a:r>
              <a:rPr lang="en-US" sz="6000" dirty="0">
                <a:solidFill>
                  <a:schemeClr val="bg1"/>
                </a:solidFill>
              </a:rPr>
              <a:t>Hebrews 8, used 7 times</a:t>
            </a:r>
          </a:p>
          <a:p>
            <a:r>
              <a:rPr lang="en-US" sz="6000" dirty="0">
                <a:solidFill>
                  <a:schemeClr val="bg1"/>
                </a:solidFill>
              </a:rPr>
              <a:t>Hebrews 9, used 9 times</a:t>
            </a:r>
          </a:p>
          <a:p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Overview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91144"/>
            <a:ext cx="11097491" cy="4509655"/>
          </a:xfrm>
          <a:solidFill>
            <a:srgbClr val="4C8AEF">
              <a:alpha val="79000"/>
            </a:srgbClr>
          </a:solidFill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Old Covenant (Law) came through Moses</a:t>
            </a:r>
          </a:p>
          <a:p>
            <a:r>
              <a:rPr lang="en-US" sz="6000" dirty="0">
                <a:solidFill>
                  <a:schemeClr val="bg1"/>
                </a:solidFill>
              </a:rPr>
              <a:t>New Covenant (of grace) came through Jesus</a:t>
            </a:r>
          </a:p>
          <a:p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7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Overview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91144"/>
            <a:ext cx="11097491" cy="4509655"/>
          </a:xfrm>
          <a:solidFill>
            <a:srgbClr val="4C8AEF">
              <a:alpha val="79000"/>
            </a:srgbClr>
          </a:solidFill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Jesus, the mediator of the new (in nature), better covenant</a:t>
            </a:r>
          </a:p>
          <a:p>
            <a:r>
              <a:rPr lang="en-US" sz="6000" dirty="0">
                <a:solidFill>
                  <a:schemeClr val="bg1"/>
                </a:solidFill>
              </a:rPr>
              <a:t>The new makes the old obsolete</a:t>
            </a:r>
          </a:p>
          <a:p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60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7201"/>
            <a:ext cx="9144000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Comparing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49582"/>
            <a:ext cx="11097491" cy="4551217"/>
          </a:xfrm>
          <a:solidFill>
            <a:srgbClr val="4C8AEF">
              <a:alpha val="79000"/>
            </a:srgbClr>
          </a:solidFill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Old Covenant with New Covenant</a:t>
            </a:r>
          </a:p>
          <a:p>
            <a:r>
              <a:rPr lang="en-US" sz="6000" dirty="0">
                <a:solidFill>
                  <a:schemeClr val="bg1"/>
                </a:solidFill>
              </a:rPr>
              <a:t>Why? How is Jesus involved?</a:t>
            </a:r>
          </a:p>
          <a:p>
            <a:r>
              <a:rPr lang="en-US" sz="6000" dirty="0">
                <a:solidFill>
                  <a:schemeClr val="bg1"/>
                </a:solidFill>
              </a:rPr>
              <a:t>Jesus is the Mediator of a </a:t>
            </a:r>
            <a:r>
              <a:rPr lang="en-US" sz="6000" dirty="0">
                <a:solidFill>
                  <a:srgbClr val="FF0000"/>
                </a:solidFill>
              </a:rPr>
              <a:t>better</a:t>
            </a:r>
          </a:p>
          <a:p>
            <a:r>
              <a:rPr lang="en-US" sz="6000" dirty="0">
                <a:solidFill>
                  <a:schemeClr val="bg1"/>
                </a:solidFill>
              </a:rPr>
              <a:t>covenant than the Old Covenant. </a:t>
            </a:r>
          </a:p>
        </p:txBody>
      </p:sp>
    </p:spTree>
    <p:extLst>
      <p:ext uri="{BB962C8B-B14F-4D97-AF65-F5344CB8AC3E}">
        <p14:creationId xmlns:p14="http://schemas.microsoft.com/office/powerpoint/2010/main" val="57964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7201"/>
            <a:ext cx="9144000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Comparing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49582"/>
            <a:ext cx="11097491" cy="4551217"/>
          </a:xfrm>
          <a:solidFill>
            <a:srgbClr val="4C8AEF">
              <a:alpha val="79000"/>
            </a:srgbClr>
          </a:solidFill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The first covenant was made </a:t>
            </a:r>
            <a:r>
              <a:rPr lang="en-US" sz="6000" dirty="0">
                <a:solidFill>
                  <a:srgbClr val="FF0000"/>
                </a:solidFill>
              </a:rPr>
              <a:t>obsolete</a:t>
            </a:r>
            <a:r>
              <a:rPr lang="en-US" sz="6000" dirty="0">
                <a:solidFill>
                  <a:schemeClr val="bg1"/>
                </a:solidFill>
              </a:rPr>
              <a:t> by the new covenant</a:t>
            </a:r>
          </a:p>
        </p:txBody>
      </p:sp>
    </p:spTree>
    <p:extLst>
      <p:ext uri="{BB962C8B-B14F-4D97-AF65-F5344CB8AC3E}">
        <p14:creationId xmlns:p14="http://schemas.microsoft.com/office/powerpoint/2010/main" val="220415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What Made the New Covenant Better?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49582"/>
            <a:ext cx="11097491" cy="4551217"/>
          </a:xfrm>
          <a:solidFill>
            <a:srgbClr val="4C8AEF">
              <a:alpha val="79000"/>
            </a:srgbClr>
          </a:solidFill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The first was not faultless</a:t>
            </a:r>
          </a:p>
          <a:p>
            <a:r>
              <a:rPr lang="en-US" sz="6000" dirty="0">
                <a:solidFill>
                  <a:schemeClr val="bg1"/>
                </a:solidFill>
              </a:rPr>
              <a:t>The fault was that </a:t>
            </a:r>
            <a:r>
              <a:rPr lang="en-US" sz="6000" dirty="0">
                <a:solidFill>
                  <a:srgbClr val="FF0000"/>
                </a:solidFill>
              </a:rPr>
              <a:t>Israel </a:t>
            </a:r>
            <a:r>
              <a:rPr lang="en-US" sz="6000" dirty="0">
                <a:solidFill>
                  <a:schemeClr val="bg1"/>
                </a:solidFill>
              </a:rPr>
              <a:t>did not keep the first covenant</a:t>
            </a:r>
          </a:p>
          <a:p>
            <a:r>
              <a:rPr lang="en-US" sz="6000" dirty="0">
                <a:solidFill>
                  <a:schemeClr val="bg1"/>
                </a:solidFill>
              </a:rPr>
              <a:t>The new puts God’s laws into the </a:t>
            </a:r>
            <a:r>
              <a:rPr lang="en-US" sz="6000" dirty="0">
                <a:solidFill>
                  <a:srgbClr val="FF0000"/>
                </a:solidFill>
              </a:rPr>
              <a:t>minds</a:t>
            </a:r>
            <a:r>
              <a:rPr lang="en-US" sz="6000" dirty="0">
                <a:solidFill>
                  <a:schemeClr val="bg1"/>
                </a:solidFill>
              </a:rPr>
              <a:t> of the people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28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What Made the New Covenant Better?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49582"/>
            <a:ext cx="11097491" cy="4551217"/>
          </a:xfrm>
          <a:solidFill>
            <a:srgbClr val="4C8AEF">
              <a:alpha val="79000"/>
            </a:srgbClr>
          </a:solidFill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He writes His laws upon our </a:t>
            </a:r>
            <a:r>
              <a:rPr lang="en-US" sz="6000" dirty="0">
                <a:solidFill>
                  <a:srgbClr val="FF0000"/>
                </a:solidFill>
              </a:rPr>
              <a:t>hearts</a:t>
            </a:r>
          </a:p>
          <a:p>
            <a:r>
              <a:rPr lang="en-US" sz="6000" dirty="0">
                <a:solidFill>
                  <a:schemeClr val="bg1"/>
                </a:solidFill>
              </a:rPr>
              <a:t>All will know God</a:t>
            </a:r>
          </a:p>
          <a:p>
            <a:r>
              <a:rPr lang="en-US" sz="6000" dirty="0">
                <a:solidFill>
                  <a:schemeClr val="bg1"/>
                </a:solidFill>
              </a:rPr>
              <a:t>He will </a:t>
            </a:r>
            <a:r>
              <a:rPr lang="en-US" sz="6000" dirty="0">
                <a:solidFill>
                  <a:srgbClr val="FF0000"/>
                </a:solidFill>
              </a:rPr>
              <a:t>remember their sins no more </a:t>
            </a:r>
          </a:p>
        </p:txBody>
      </p:sp>
    </p:spTree>
    <p:extLst>
      <p:ext uri="{BB962C8B-B14F-4D97-AF65-F5344CB8AC3E}">
        <p14:creationId xmlns:p14="http://schemas.microsoft.com/office/powerpoint/2010/main" val="293184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8A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4802-E06B-EAFB-2294-5CF44B104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457201"/>
            <a:ext cx="11097491" cy="1143000"/>
          </a:xfrm>
          <a:solidFill>
            <a:srgbClr val="4C8AEF">
              <a:alpha val="77369"/>
            </a:srgb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Old Covenant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47F3D-B9DF-59C2-1FB7-38ED85BF3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1849582"/>
            <a:ext cx="11097491" cy="4551217"/>
          </a:xfrm>
          <a:solidFill>
            <a:srgbClr val="4C8AEF">
              <a:alpha val="79000"/>
            </a:srgbClr>
          </a:solidFill>
        </p:spPr>
        <p:txBody>
          <a:bodyPr>
            <a:normAutofit fontScale="92500" lnSpcReduction="20000"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“A compact…made by passing between pieces of flesh”</a:t>
            </a:r>
          </a:p>
          <a:p>
            <a:r>
              <a:rPr lang="en-US" sz="6000" dirty="0">
                <a:solidFill>
                  <a:schemeClr val="bg1"/>
                </a:solidFill>
              </a:rPr>
              <a:t>“Alliance” </a:t>
            </a:r>
          </a:p>
          <a:p>
            <a:r>
              <a:rPr lang="en-US" sz="6000" dirty="0">
                <a:solidFill>
                  <a:schemeClr val="bg1"/>
                </a:solidFill>
              </a:rPr>
              <a:t>Gen. 15, Abrahamic Covenant</a:t>
            </a:r>
          </a:p>
          <a:p>
            <a:r>
              <a:rPr lang="en-US" sz="6000" dirty="0">
                <a:solidFill>
                  <a:schemeClr val="bg1"/>
                </a:solidFill>
              </a:rPr>
              <a:t>Smoking oven, flaming torch </a:t>
            </a:r>
            <a:r>
              <a:rPr lang="en-US" sz="6000" dirty="0">
                <a:solidFill>
                  <a:srgbClr val="FF0000"/>
                </a:solidFill>
              </a:rPr>
              <a:t>(God)</a:t>
            </a:r>
          </a:p>
          <a:p>
            <a:r>
              <a:rPr lang="en-US" sz="6000" dirty="0">
                <a:solidFill>
                  <a:schemeClr val="bg1"/>
                </a:solidFill>
              </a:rPr>
              <a:t>Passed between the pieces</a:t>
            </a:r>
          </a:p>
        </p:txBody>
      </p:sp>
    </p:spTree>
    <p:extLst>
      <p:ext uri="{BB962C8B-B14F-4D97-AF65-F5344CB8AC3E}">
        <p14:creationId xmlns:p14="http://schemas.microsoft.com/office/powerpoint/2010/main" val="113018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1077</Words>
  <Application>Microsoft Macintosh PowerPoint</Application>
  <PresentationFormat>Widescreen</PresentationFormat>
  <Paragraphs>181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Calibri</vt:lpstr>
      <vt:lpstr>Calibri Light</vt:lpstr>
      <vt:lpstr>Office Theme</vt:lpstr>
      <vt:lpstr>Hebrews Part 2 </vt:lpstr>
      <vt:lpstr>Chapter 8</vt:lpstr>
      <vt:lpstr>Chapter 8</vt:lpstr>
      <vt:lpstr>Chapter 8</vt:lpstr>
      <vt:lpstr>Comparing</vt:lpstr>
      <vt:lpstr>Comparing</vt:lpstr>
      <vt:lpstr>What Made the New Covenant Better?</vt:lpstr>
      <vt:lpstr>What Made the New Covenant Better?</vt:lpstr>
      <vt:lpstr>The Old Covenant</vt:lpstr>
      <vt:lpstr>The Old Covenant: Ex. 19-24</vt:lpstr>
      <vt:lpstr>The Old Covenant: Ex. 19-24</vt:lpstr>
      <vt:lpstr>The Old Covenant: Ex. 19-24</vt:lpstr>
      <vt:lpstr>The Old Covenant: Ex. 19-24</vt:lpstr>
      <vt:lpstr>The Old Covenant: Ex. 34</vt:lpstr>
      <vt:lpstr>The Old Covenant: Ex. 34</vt:lpstr>
      <vt:lpstr>The Old Covenant: Ex. 34. The Lord.</vt:lpstr>
      <vt:lpstr>The Old Covenant: Ex. 34. </vt:lpstr>
      <vt:lpstr>The Old Covenant: Ex. 34. </vt:lpstr>
      <vt:lpstr>The Old Covenant: Ex. 34. </vt:lpstr>
      <vt:lpstr>The Old Covenant: Deut. 28-30</vt:lpstr>
      <vt:lpstr>The Old Covenant: Deut. 28-30</vt:lpstr>
      <vt:lpstr>The Old Covenant: Deut. 28-30</vt:lpstr>
      <vt:lpstr>The Old Covenant: Deut. 28-30</vt:lpstr>
      <vt:lpstr>The Old Covenant: Deut. 28-30</vt:lpstr>
      <vt:lpstr>The Old Covenant: Deut. 28-30</vt:lpstr>
      <vt:lpstr>The Old Covenant: Deut. 28-30</vt:lpstr>
      <vt:lpstr>Jeremiah 31-32</vt:lpstr>
      <vt:lpstr>Jeremiah 31-32: New Covenant</vt:lpstr>
      <vt:lpstr>Jeremiah 31-32: New Covenant</vt:lpstr>
      <vt:lpstr>Ezekiel 36:24-28: New Covenant</vt:lpstr>
      <vt:lpstr>Ezekiel 36:24-28: New Covenant</vt:lpstr>
      <vt:lpstr>Jeremiah 17:9: New Covenant</vt:lpstr>
      <vt:lpstr>New Covenant</vt:lpstr>
      <vt:lpstr>New Covenant</vt:lpstr>
      <vt:lpstr>New Covenant</vt:lpstr>
      <vt:lpstr>New Covenant. Heb. 8</vt:lpstr>
      <vt:lpstr>New Covenant. Heb. 8</vt:lpstr>
      <vt:lpstr>New Covenant. Heb. 8</vt:lpstr>
      <vt:lpstr>New Covenant. Heb. 8</vt:lpstr>
      <vt:lpstr>Overview</vt:lpstr>
      <vt:lpstr>Overview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Hebrews Part 2 </dc:title>
  <dc:creator>Stuart Stanton</dc:creator>
  <cp:lastModifiedBy>Stuart Stanton</cp:lastModifiedBy>
  <cp:revision>147</cp:revision>
  <dcterms:created xsi:type="dcterms:W3CDTF">2024-02-03T23:47:57Z</dcterms:created>
  <dcterms:modified xsi:type="dcterms:W3CDTF">2024-02-04T04:07:40Z</dcterms:modified>
</cp:coreProperties>
</file>