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1" r:id="rId30"/>
    <p:sldId id="285" r:id="rId31"/>
    <p:sldId id="286" r:id="rId32"/>
    <p:sldId id="289" r:id="rId33"/>
    <p:sldId id="292" r:id="rId34"/>
    <p:sldId id="287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8"/>
    <p:restoredTop sz="94806"/>
  </p:normalViewPr>
  <p:slideViewPr>
    <p:cSldViewPr snapToGrid="0">
      <p:cViewPr varScale="1">
        <p:scale>
          <a:sx n="75" d="100"/>
          <a:sy n="75" d="100"/>
        </p:scale>
        <p:origin x="176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00E1D-5124-F149-BA97-F26ECE45EF4C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56DFF-C678-1E45-B09A-3F203A887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4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56DFF-C678-1E45-B09A-3F203A887A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32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4AC11-997E-6F2D-D530-9A4A8161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B7C5C-FFA5-3D8F-A1F7-2D55D4EFF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87CF8-34BE-DA5D-05FA-D307DD5C3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D43D8-1A3C-AEBC-264C-18D6DE19B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692B5-54D8-CC8D-2764-FD92E3E5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0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3B4F-6283-5AD0-1DB1-1A714529F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1ACE4D-CAD6-CB8B-4E13-D32C44E06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D1962-8062-7185-9562-8A5459929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BF8EC-2200-2423-605E-A0E755A0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7F822-BE08-203C-562D-538E0E6CB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5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5BFF4-010C-C619-21F6-F062BE0C3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9CEBC-4495-CE62-035D-EE87D0E0E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D9C77-7D39-D1EF-B1CC-6E020941B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E0157-46A7-F479-D1FA-7A8D15B9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E4262-C3FB-DD77-4C81-1FE8F9C3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2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26D1-7040-928F-7D3D-1AB21B009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2AEE4-B080-C01D-2B0C-918D2F42B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F342F-D5A3-CC3F-437F-0194B31C5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74800-6745-53F0-33CC-365E9235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47BCE-5442-46F8-13D8-751DD51E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2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E13A1-88A3-9F11-9B26-C3CFC59DC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F79F1-23A0-75E7-A75C-1EF635FB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F6681-C3BC-A1B8-C391-0E5E3C3EE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05CEE-FA62-2D17-0451-84D644CD9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13B09-67AA-3C9A-FC2D-BB92EE99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0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A8711-879E-D4D4-5E3C-CFCC879B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8A864-B0BD-6154-01F6-D862260AA2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111C7-648F-F7C2-AFDC-6A87A81FE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921F88-EAB3-F324-93DF-2CCA54BB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2F341-D812-7CC6-1473-E0425604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515C8-5781-F144-9B71-B9CD8ED8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8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273AE-FDC8-63EB-A7AA-01E27DB91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383A-B199-70B0-2749-85468DACA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6F317-58AC-AEA7-6780-0AB8C9077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9348B2-C47C-0948-E95B-A65AE4FB4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A45423-162B-AC89-B1F2-EDB42526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83C576-B8BE-E7B0-0C34-D033B5C6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24393-9CCE-7389-8A48-2EEC669F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37118-9832-AB5C-5F68-0B85EB0E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20F7-1478-768B-D023-D7C91C8F7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C3B19-2D6F-8B21-0CAF-00DBCD167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84FA3-C89A-53F3-0475-E7C61C71C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F5D1E-0BFB-A146-7E80-664EC988A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7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4F704D-161D-B46F-C1DD-F50D207B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84B763-10C5-C579-C437-72F9AFFE1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960D8-A7B0-0DA2-90BF-2A5FF1EBE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2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ACE93-4685-DFC4-00AD-8280B217A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4728E-AE2F-3C1E-6B16-7A7C2B554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1902F-B4C8-FFAE-6873-E3C8D7A0D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DF652-9FAD-6DF1-A75D-4395FCD83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6026E-A9B3-873F-2A1B-CF1EED44F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FEA41-F4F0-F4E6-BA31-5135EEA3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5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A248C-8AAA-2C90-9DD8-CF91A4CA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7E820-05F8-7E4A-4FDA-137B43D5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C3F6E-5D12-21FA-EAA7-2B1586494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A56AC-6B5F-ACC8-DE41-1E7A2ADE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FC6D-9B9C-AB68-E8C1-29F7A0AA5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075D6-82C7-5BD4-1DFA-B3F22D7C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6238-8EAE-711B-DF10-979053EE6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B82E5-C5CF-E237-E5DF-DCA267644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9065E-EE99-176C-434D-B434681E8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6A039-2045-4049-AED8-FD3001C7CCEB}" type="datetimeFigureOut">
              <a:rPr lang="en-US" smtClean="0"/>
              <a:t>6/5/26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AE0F3-E39F-DCD8-2459-48D3A0445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18621-77FE-527C-E52E-CC281D701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68AEB-E11C-1142-9AF7-CC7B7528C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1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556C3-7D51-59C7-2AC9-247323BC1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9601"/>
            <a:ext cx="9144000" cy="1828800"/>
          </a:xfrm>
          <a:solidFill>
            <a:schemeClr val="accent5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Acts 28:1-31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C9651-865B-77D0-EF6D-FE61582E7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44800"/>
            <a:ext cx="9144000" cy="2413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Paul in Rome: Just as God Intended</a:t>
            </a:r>
          </a:p>
        </p:txBody>
      </p:sp>
    </p:spTree>
    <p:extLst>
      <p:ext uri="{BB962C8B-B14F-4D97-AF65-F5344CB8AC3E}">
        <p14:creationId xmlns:p14="http://schemas.microsoft.com/office/powerpoint/2010/main" val="943685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55A38-BEC9-0AD5-7F42-4B6E1651A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E9902-A63B-78D3-B48B-57DC14E5B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747C7-930A-0C32-8899-74A6A482C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2060"/>
                </a:solidFill>
              </a:rPr>
              <a:t>Paul in Ephesus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3years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3rd missionary journey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Acts 19-20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Established a strong church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Performed many miracles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Strong opposition from craftsmen, religious leaders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Acts 19:8,10; 20:31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897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EFADF9-59B2-3803-165A-6CE709396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6BBC-3892-0E0A-4442-6C8227AE9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73A9E0-DB2E-1D23-C4B8-802C8250A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2060"/>
                </a:solidFill>
              </a:rPr>
              <a:t>Paul in Ephesus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3years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3rd missionary journey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Acts 19-20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Established a strong church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Performed many miracles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Strong opposition from craftsmen, religious leaders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Acts 19:8,10; 20:31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35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31EE31-442F-AEF8-FB33-CBB464390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A2CA-E4E6-1D0A-715D-43DECC022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6EFC3-483C-2747-4AA0-27C9D4FA3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2060"/>
                </a:solidFill>
              </a:rPr>
              <a:t>Apostle to the Gentiles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</a:rPr>
              <a:t>Paul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</a:rPr>
              <a:t>Acts 9:15; Rom. 11:13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1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2D4D9-FFA0-C3E9-38F6-B32009639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6926-58B8-85C5-ECB4-37C57B889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6DA3D-900C-FAF0-7783-B9C18E9C9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Paul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Eutychus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Acts 20:7-12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Peter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Tabitha</a:t>
            </a:r>
            <a:r>
              <a:rPr lang="en-US" sz="4800" dirty="0">
                <a:solidFill>
                  <a:schemeClr val="bg1"/>
                </a:solidFill>
              </a:rPr>
              <a:t> (Dorcas)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Acts 9:36-42</a:t>
            </a:r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0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D1C7C-1CB8-7BAE-0504-4E83EE83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A798-774A-F846-BC14-0B57F9C07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6099C-36F1-7537-A7CE-9E88B10C6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Widow of Nain’s son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Lk. 7:11-17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Jairus’ daughter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Lk. 8:49-56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46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490EB5-B757-C77A-BA8D-24C6A9939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73E5C-7703-E86D-3590-0BD006171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8EE26D-6CD5-96EB-AAED-29C72CB2B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Lazarus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Jn. 11:1-44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Saints in Jerusalem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chemeClr val="bg1"/>
                </a:solidFill>
              </a:rPr>
              <a:t>Mt. 27:50-54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790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43D7ED-40A4-FC68-4D7E-318530C0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BAFDB-8598-37CC-BD88-5F41F9F37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7FE21-9E73-DCB0-5005-00F1310DA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Himself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Mt. 28:1-20; Mark 16:1-20; Lk. 24:1-49; 	Jn. 20:1-21:25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Acts 2:24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Peter: </a:t>
            </a:r>
            <a:r>
              <a:rPr lang="en-US" sz="4800" dirty="0">
                <a:solidFill>
                  <a:srgbClr val="FF0000"/>
                </a:solidFill>
              </a:rPr>
              <a:t>God</a:t>
            </a:r>
            <a:r>
              <a:rPr lang="en-US" sz="4800" dirty="0">
                <a:solidFill>
                  <a:schemeClr val="bg1"/>
                </a:solidFill>
              </a:rPr>
              <a:t> raised 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</a:p>
          <a:p>
            <a:pPr algn="l"/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4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04CC1-C771-BD46-C4EF-DB5BDA8A9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D795-E9C7-DADA-3187-15B1A007C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5BDD2-A26D-AF17-5BDB-6F1A2ED14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Himself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Gal. 1:1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rgbClr val="FF0000"/>
                </a:solidFill>
              </a:rPr>
              <a:t>Father </a:t>
            </a:r>
            <a:r>
              <a:rPr lang="en-US" sz="4800" dirty="0">
                <a:solidFill>
                  <a:schemeClr val="bg1"/>
                </a:solidFill>
              </a:rPr>
              <a:t>raised 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1 Pet. 3:18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rgbClr val="FF0000"/>
                </a:solidFill>
              </a:rPr>
              <a:t>Spirit</a:t>
            </a:r>
            <a:r>
              <a:rPr lang="en-US" sz="4800" dirty="0">
                <a:solidFill>
                  <a:schemeClr val="bg1"/>
                </a:solidFill>
              </a:rPr>
              <a:t> raised Jesus. </a:t>
            </a:r>
            <a:r>
              <a:rPr lang="en-US" sz="4800" dirty="0">
                <a:solidFill>
                  <a:srgbClr val="002060"/>
                </a:solidFill>
              </a:rPr>
              <a:t>Rom. 1:4; 8:11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316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F96E8-491D-B17E-F875-A709418E3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319A0-7368-74A1-5496-38A8D2FDD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B46D03-C349-1CBB-504B-2E9F91FBD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Himself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Jn. 2:19</a:t>
            </a:r>
          </a:p>
          <a:p>
            <a:pPr lvl="1" algn="l"/>
            <a:r>
              <a:rPr lang="en-US" sz="4400" dirty="0">
                <a:solidFill>
                  <a:srgbClr val="002060"/>
                </a:solidFill>
              </a:rPr>
              <a:t>	</a:t>
            </a:r>
            <a:r>
              <a:rPr lang="en-US" sz="4400" dirty="0">
                <a:solidFill>
                  <a:srgbClr val="FF0000"/>
                </a:solidFill>
              </a:rPr>
              <a:t>Jesus</a:t>
            </a:r>
            <a:r>
              <a:rPr lang="en-US" sz="4400" dirty="0">
                <a:solidFill>
                  <a:schemeClr val="bg1"/>
                </a:solidFill>
              </a:rPr>
              <a:t> raised Himself. </a:t>
            </a:r>
            <a:r>
              <a:rPr lang="en-US" sz="4400" dirty="0">
                <a:solidFill>
                  <a:srgbClr val="002060"/>
                </a:solidFill>
              </a:rPr>
              <a:t>Jn. 10:18</a:t>
            </a:r>
            <a:endParaRPr lang="en-US" sz="4400" dirty="0">
              <a:solidFill>
                <a:schemeClr val="bg1"/>
              </a:solidFill>
            </a:endParaRPr>
          </a:p>
          <a:p>
            <a:pPr lvl="1" algn="l"/>
            <a:r>
              <a:rPr lang="en-US" sz="4400" dirty="0">
                <a:solidFill>
                  <a:schemeClr val="bg1"/>
                </a:solidFill>
              </a:rPr>
              <a:t>	Jesus = resurrection </a:t>
            </a:r>
          </a:p>
          <a:p>
            <a:pPr lvl="1" algn="l"/>
            <a:r>
              <a:rPr lang="en-US" sz="4400" dirty="0">
                <a:solidFill>
                  <a:schemeClr val="bg1"/>
                </a:solidFill>
              </a:rPr>
              <a:t>	</a:t>
            </a:r>
            <a:r>
              <a:rPr lang="en-US" sz="4400" dirty="0">
                <a:solidFill>
                  <a:srgbClr val="002060"/>
                </a:solidFill>
              </a:rPr>
              <a:t>Jn. 11:25; Rev. 1:18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61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3CF329-FB84-C789-98F7-68BEBCA45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A79F-0A35-815D-FF4D-2AAC250C1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54836-EDF0-C785-3EBC-22E86AECB9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Raised people from the dead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Jesus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4800" dirty="0">
                <a:solidFill>
                  <a:srgbClr val="002060"/>
                </a:solidFill>
              </a:rPr>
              <a:t>Himself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rgbClr val="FF0000"/>
                </a:solidFill>
              </a:rPr>
              <a:t>All 3 persons </a:t>
            </a:r>
            <a:r>
              <a:rPr lang="en-US" sz="4800" dirty="0">
                <a:solidFill>
                  <a:schemeClr val="bg1"/>
                </a:solidFill>
              </a:rPr>
              <a:t>participated in: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Creation. </a:t>
            </a:r>
            <a:r>
              <a:rPr lang="en-US" sz="4800" dirty="0">
                <a:solidFill>
                  <a:srgbClr val="002060"/>
                </a:solidFill>
              </a:rPr>
              <a:t>1 Cor. 8:6; Gen. 1:1-2	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chemeClr val="bg1"/>
                </a:solidFill>
              </a:rPr>
              <a:t>Salvation.</a:t>
            </a:r>
            <a:r>
              <a:rPr lang="en-US" sz="4800" dirty="0">
                <a:solidFill>
                  <a:srgbClr val="002060"/>
                </a:solidFill>
              </a:rPr>
              <a:t> Jn. 3:6, 16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  <a:r>
              <a:rPr lang="en-US" sz="4800" dirty="0">
                <a:solidFill>
                  <a:schemeClr val="bg1"/>
                </a:solidFill>
              </a:rPr>
              <a:t>Resurrection.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7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A356B7-611F-D3A5-B42C-53A97A21B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B2382-4732-7290-413B-63A69D68A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9601"/>
            <a:ext cx="9144000" cy="79586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F3E11-2000-AD53-DF4C-57B7125D1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467" y="1574800"/>
            <a:ext cx="11345333" cy="4826000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Epistles Paul wrote on 2</a:t>
            </a:r>
            <a:r>
              <a:rPr lang="en-US" sz="6000" baseline="30000" dirty="0">
                <a:solidFill>
                  <a:srgbClr val="002060"/>
                </a:solidFill>
              </a:rPr>
              <a:t>nd</a:t>
            </a:r>
            <a:r>
              <a:rPr lang="en-US" sz="6000" dirty="0">
                <a:solidFill>
                  <a:srgbClr val="002060"/>
                </a:solidFill>
              </a:rPr>
              <a:t> journey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Table in Acts 9 or Galatians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1 and 2 Corinthians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</a:rPr>
              <a:t>1</a:t>
            </a:r>
            <a:r>
              <a:rPr lang="en-US" sz="6000" baseline="30000" dirty="0">
                <a:solidFill>
                  <a:schemeClr val="bg1"/>
                </a:solidFill>
              </a:rPr>
              <a:t>st</a:t>
            </a:r>
            <a:r>
              <a:rPr lang="en-US" sz="6000" dirty="0">
                <a:solidFill>
                  <a:schemeClr val="bg1"/>
                </a:solidFill>
              </a:rPr>
              <a:t> missionary journey 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Galatians </a:t>
            </a:r>
          </a:p>
          <a:p>
            <a:pPr algn="l"/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67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5189D2-3EB9-4B22-93D1-7A61077D5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2003-A629-2457-84CC-4BD4A5F75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AC2B8-0A24-4062-E7E9-BE07290D2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Believers first called Christians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Antioch in Syria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Acts 11:26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Agrippa to Paul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Acts 26:28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Suffers as a Christian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1 Pet. 4:16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71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87D57-F307-D3F2-1AA8-0CCA59B1C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DDA28-BDF6-24F7-908A-9A3B71DAF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28:1-6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AF97B6-6D36-51A2-6DF7-E8DB4F9F2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Paul et al. shipwrecked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Island called Malta [1]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Rain, cold [2]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Alexandrian ship wintered [11]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890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D69E4-5E20-890E-6E39-38F2C6EA9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2219A-F0D8-F5B5-6A5A-810C5120B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28:1-6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3CBF81-FC71-4365-0C9F-F2A69A862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</a:rPr>
              <a:t>Paul bitten</a:t>
            </a:r>
          </a:p>
          <a:p>
            <a:pPr algn="l"/>
            <a:r>
              <a:rPr lang="en-US" sz="3600" dirty="0">
                <a:solidFill>
                  <a:srgbClr val="FF0000"/>
                </a:solidFill>
              </a:rPr>
              <a:t>Poisonous viper </a:t>
            </a:r>
            <a:r>
              <a:rPr lang="en-US" sz="3600" dirty="0">
                <a:solidFill>
                  <a:schemeClr val="bg1"/>
                </a:solidFill>
              </a:rPr>
              <a:t>[3]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Natives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Murderer [4]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Die justly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Changed their minds [6]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	Waited long time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	Nothing happened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</a:rPr>
              <a:t>		He is a god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42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228E17-0D3A-2949-030E-76CF1EC9C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FF18-5400-50EB-F800-0D429F6ED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28:7-10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E5057-300B-AA30-8AC5-BB19585C8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Second miracle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Publius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Leading man of Malta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Father sick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Paul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Prayed, laid hands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</a:rPr>
              <a:t>Healed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8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38B65-BCCF-7739-29CF-8A348D7A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BAD93-1BAB-0498-9751-2787A3571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28:7-10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5EB59-EB29-19BF-C65B-BB2C020DA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Afterward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People’s diseases healed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Honored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Supplied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31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CC350-7B0B-B674-4AEC-1DD71C60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6044-4CB5-98FD-3736-0D411929A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28:11-15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62F760-8C8C-B21B-860F-E74DE8C2C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Sailed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Alexandrian ship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Twin Brothers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3 months on Malta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Puteoli—met brethren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Arrived in Rome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393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0351BD-DA22-FFA6-3FFD-3728DFCB8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CE970-1014-27C2-F0D3-A71A498AE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DCE65-E1F4-74C8-2D8D-49F4B4CAC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Paul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By himself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Soldier guarding him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51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2326F-1BAA-39E4-F650-0A2ECDDF7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B4712-A5AA-D848-91E3-26798DAE9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28:17-22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42B81A-D026-7473-40AC-7DAC7195D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Called leading Jews 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Jew first, then Greeks </a:t>
            </a:r>
          </a:p>
          <a:p>
            <a:pPr algn="l"/>
            <a:r>
              <a:rPr lang="en-US" sz="4000" dirty="0">
                <a:solidFill>
                  <a:srgbClr val="002060"/>
                </a:solidFill>
              </a:rPr>
              <a:t>Rom. 1:16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Pattern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Chain—sake of Israel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Promises fulfilled, Messiah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Resurrection of dead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21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F34DB-3943-BC9D-329B-AB24381CB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0D238-67A6-9CDC-32C0-1829EBE21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28:17-22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7192D-5052-6C91-F956-28960CCEEF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5400" dirty="0">
                <a:solidFill>
                  <a:srgbClr val="002060"/>
                </a:solidFill>
              </a:rPr>
              <a:t>Imprisoned in Rome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</a:rPr>
              <a:t>Brethren (Jews)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Who is Paul? [21]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What about sect? [22]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Spoken against everywhere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123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C2102-D70B-1499-A0C2-0BFAA3DEF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DF47-9105-0B00-089C-C645BC01D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62327-D8D4-363C-7BFD-028612B5D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5400" dirty="0">
                <a:solidFill>
                  <a:srgbClr val="002060"/>
                </a:solidFill>
              </a:rPr>
              <a:t>Imprisoned in Rome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</a:rPr>
              <a:t>Large numbers 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Kingdom of God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Persuade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Law of Moses, prophets</a:t>
            </a:r>
          </a:p>
          <a:p>
            <a:pPr algn="l"/>
            <a:r>
              <a:rPr lang="en-US" sz="5400" dirty="0">
                <a:solidFill>
                  <a:schemeClr val="bg1"/>
                </a:solidFill>
              </a:rPr>
              <a:t>	Persuade using OT</a:t>
            </a: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05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D97D8-6F33-B28E-1AD4-181EA0C1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C167-2AE1-515B-2D64-00260C1B9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9601"/>
            <a:ext cx="9144000" cy="79586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363B83-40C3-BFD2-8D05-3CE9C7E47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467" y="1574800"/>
            <a:ext cx="11345333" cy="4826000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</a:rPr>
              <a:t>1</a:t>
            </a:r>
            <a:r>
              <a:rPr lang="en-US" sz="6000" baseline="30000" dirty="0">
                <a:solidFill>
                  <a:schemeClr val="bg1"/>
                </a:solidFill>
              </a:rPr>
              <a:t>st</a:t>
            </a:r>
            <a:r>
              <a:rPr lang="en-US" sz="6000" dirty="0">
                <a:solidFill>
                  <a:schemeClr val="bg1"/>
                </a:solidFill>
              </a:rPr>
              <a:t> missionary journey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Galatians?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Southern churches—48-49 A.D.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Northern churches--53-57 A.D.</a:t>
            </a:r>
          </a:p>
          <a:p>
            <a:pPr algn="l"/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566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ED5A2C-64BA-273E-263A-0014270D6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AFBB3-6013-2E1B-BFEA-8B5CE9A03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26EFDD-73D4-4F54-E38B-02208D612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002060"/>
                </a:solidFill>
              </a:rPr>
              <a:t>Imprisoned in Rome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Brethren (Jews)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Some persuaded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Others no belief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Isaiah 6:9-10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Unbelievers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Isaiah speak to Israel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Would not listen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Speak until Lord brought destruction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	</a:t>
            </a:r>
            <a:r>
              <a:rPr lang="en-US" sz="3200" dirty="0">
                <a:solidFill>
                  <a:srgbClr val="FF0000"/>
                </a:solidFill>
              </a:rPr>
              <a:t>Remnant</a:t>
            </a:r>
            <a:endParaRPr lang="en-US" sz="4400" dirty="0">
              <a:solidFill>
                <a:srgbClr val="FF0000"/>
              </a:solidFill>
            </a:endParaRPr>
          </a:p>
          <a:p>
            <a:pPr algn="l"/>
            <a:endParaRPr lang="en-US" sz="48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27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212B1-BFC1-C51C-B7B9-FF2060D53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00CD-B719-8A57-75AC-DCE21A7A8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E2DBC0-D3AB-DCBA-53D3-2B315ADAC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621867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Romans 11:25-26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Written before this time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Israel (most) rejected Messiah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God had not rejected them</a:t>
            </a:r>
          </a:p>
          <a:p>
            <a:pPr algn="l"/>
            <a:r>
              <a:rPr lang="en-US" sz="4800" dirty="0">
                <a:solidFill>
                  <a:srgbClr val="FF0000"/>
                </a:solidFill>
              </a:rPr>
              <a:t>Remnant </a:t>
            </a:r>
            <a:r>
              <a:rPr lang="en-US" sz="4800" dirty="0">
                <a:solidFill>
                  <a:schemeClr val="bg1"/>
                </a:solidFill>
              </a:rPr>
              <a:t>(partial hardening)</a:t>
            </a:r>
            <a:endParaRPr lang="en-US" sz="4800" dirty="0">
              <a:solidFill>
                <a:srgbClr val="FF0000"/>
              </a:solidFill>
            </a:endParaRP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Paul’s day and now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99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420B0-9857-F642-2FD2-8AAAFDAA1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7AEB2-7455-722A-9318-E72E60DCD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8C8922-06E6-3618-B0F6-21A0C0F83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757333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rgbClr val="002060"/>
                </a:solidFill>
              </a:rPr>
              <a:t>Romans 11:25-26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Fulness of Gentiles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Last church member added to church</a:t>
            </a:r>
          </a:p>
          <a:p>
            <a:pPr algn="l"/>
            <a:r>
              <a:rPr lang="en-US" sz="6000" dirty="0">
                <a:solidFill>
                  <a:srgbClr val="FF0000"/>
                </a:solidFill>
              </a:rPr>
              <a:t>Rapture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36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2F9226-251A-F9F1-3CB4-4E336EE7C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168A5-ED39-6AF4-1776-43779CC4E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70E39B-30B0-331E-E761-0E53C659C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757333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rgbClr val="002060"/>
                </a:solidFill>
              </a:rPr>
              <a:t>Romans 11:25-26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All Israel will be saved 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All believing Israel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Massive (Revelation)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God’s promises stand</a:t>
            </a:r>
            <a:endParaRPr lang="en-US" sz="6600" dirty="0">
              <a:solidFill>
                <a:schemeClr val="bg1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21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F13A28-BD91-F4D1-CEAE-0733AAFC0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7753-08E8-8B0F-4B31-E434DE729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28:23-29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930B3D-72E2-900E-8BE3-82387C8C6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Gentiles [28]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Rejection of gospel by Jews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Led to gospel going to Gentiles</a:t>
            </a:r>
          </a:p>
          <a:p>
            <a:pPr algn="l"/>
            <a:endParaRPr lang="en-US" sz="44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978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362B1A-C384-8448-4C34-8982693EE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306BD-FF05-53FF-F86C-6D1B5F285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28:30-31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8F0C8A-6158-C149-513F-CD3BE01A7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2 years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Own rented quarters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Welcoming all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Preaching kingdom of God</a:t>
            </a:r>
          </a:p>
          <a:p>
            <a:pPr algn="l"/>
            <a:endParaRPr lang="en-US" sz="44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786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B88328-DC6A-C68E-3148-E37A1CB2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5DB5B-B6D5-0D1B-4A6A-B5C7E5214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28:30-31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42F78-C373-24C7-1047-4CC881EE9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2 years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Own rented quarters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Welcoming all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Preaching kingdom of God</a:t>
            </a:r>
          </a:p>
          <a:p>
            <a:pPr algn="l"/>
            <a:endParaRPr lang="en-US" sz="4400" dirty="0">
              <a:solidFill>
                <a:srgbClr val="002060"/>
              </a:solidFill>
            </a:endParaRP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825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26AFF4-A4A2-458A-6685-7A5AB7C3C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C35F-D5EE-4139-A9AD-AC28731BE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28:30-31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54FD6B-42F5-FEE0-BFDE-76D33CFB4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God faithful to His promise to Paul?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Acts 19:21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Acts 23:11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Eph. 2:10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761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9F018-2E81-86E4-D955-C9BA620B6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6288-9711-3B27-001D-0E3B33BE5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28:30-31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5082C7-1C92-2051-721C-7097D2007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Epistles Paul wrote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Ephesians 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Philemon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Colossians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Philippians</a:t>
            </a:r>
          </a:p>
          <a:p>
            <a:pPr algn="l"/>
            <a:r>
              <a:rPr lang="en-US" sz="4800" dirty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76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7D4B2-35E3-E1DD-D3C2-D29C4A490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36F85-5109-567E-2451-275B1039F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Acts 28:30-31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5A5765-276C-5916-AA45-C98020663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Imprisoned in Rome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Phil. 1:1-26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Relation to imprisonment?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Shared perspective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95ACE7-FEC9-7DE6-BE43-44038EB2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9795B-49E2-0D1F-429B-98BB05961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54D56-9B69-3F1B-EFC2-F0956BD7A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</a:rPr>
              <a:t>2</a:t>
            </a:r>
            <a:r>
              <a:rPr lang="en-US" sz="6000" baseline="30000" dirty="0">
                <a:solidFill>
                  <a:schemeClr val="bg1"/>
                </a:solidFill>
              </a:rPr>
              <a:t>nd</a:t>
            </a:r>
            <a:r>
              <a:rPr lang="en-US" sz="6000" dirty="0">
                <a:solidFill>
                  <a:schemeClr val="bg1"/>
                </a:solidFill>
              </a:rPr>
              <a:t> missionary journey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1-2 Thessalonians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</a:rPr>
              <a:t>3rd missionary journey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1-2 Cor., Romans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Ephesus/Macedonia/Corinth</a:t>
            </a:r>
          </a:p>
        </p:txBody>
      </p:sp>
    </p:spTree>
    <p:extLst>
      <p:ext uri="{BB962C8B-B14F-4D97-AF65-F5344CB8AC3E}">
        <p14:creationId xmlns:p14="http://schemas.microsoft.com/office/powerpoint/2010/main" val="19549386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660D0-5FD5-7CD7-7C30-06D48A53B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770A3-C218-0144-30A5-014E01231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Imprisoned in Rome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276047-F451-5CD9-D953-F2C94DF69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Twice? 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First—Acts 28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Released A.D. 62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Second, later—martyrdom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2 Timothy 2:8-9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A.D. 69 approximately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39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4070E3-8E64-2F46-889B-F7AAF4A10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D1EAA-1359-D3DE-3F83-D6823AC00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Imprisoned in Rome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4B849-A6C4-CC4C-40D4-17D0FF053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Second imprisonment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02060"/>
                </a:solidFill>
              </a:rPr>
              <a:t>2 Tim 4:6-8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Weary 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Earthly ministry ending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02060"/>
                </a:solidFill>
              </a:rPr>
              <a:t>Timothy—keep faith</a:t>
            </a:r>
          </a:p>
          <a:p>
            <a:pPr lvl="1" algn="l"/>
            <a:r>
              <a:rPr lang="en-US" sz="5600" dirty="0">
                <a:solidFill>
                  <a:schemeClr val="bg1"/>
                </a:solidFill>
              </a:rPr>
              <a:t>	2 Tim 1:13; 2:2; 4:2</a:t>
            </a:r>
          </a:p>
          <a:p>
            <a:pPr algn="l"/>
            <a:endParaRPr lang="en-US" sz="6000" dirty="0">
              <a:solidFill>
                <a:schemeClr val="bg1"/>
              </a:solidFill>
            </a:endParaRPr>
          </a:p>
          <a:p>
            <a:pPr algn="l"/>
            <a:endParaRPr lang="en-US" sz="6000" dirty="0">
              <a:solidFill>
                <a:schemeClr val="bg1"/>
              </a:solidFill>
            </a:endParaRP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2149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BC5F0-A470-8614-E778-20F4669AD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00CAD-72E1-53A4-4638-5A71B324A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Imprisoned in Rome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5C6DE-FDA5-393E-9056-1207A4591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Second imprisonment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02060"/>
                </a:solidFill>
              </a:rPr>
              <a:t>Timothy—come see him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2 Tim. 4:9, 13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02060"/>
                </a:solidFill>
              </a:rPr>
              <a:t>Paul—lonely, deserted</a:t>
            </a:r>
          </a:p>
          <a:p>
            <a:pPr lvl="1" algn="l"/>
            <a:r>
              <a:rPr lang="en-US" sz="5600" dirty="0">
                <a:solidFill>
                  <a:schemeClr val="bg1"/>
                </a:solidFill>
              </a:rPr>
              <a:t>	2 Tim 4:10-12, 16-18</a:t>
            </a:r>
            <a:endParaRPr lang="en-US" sz="6000" dirty="0">
              <a:solidFill>
                <a:schemeClr val="bg1"/>
              </a:solidFill>
            </a:endParaRPr>
          </a:p>
          <a:p>
            <a:pPr algn="l"/>
            <a:endParaRPr lang="en-US" sz="6000" dirty="0">
              <a:solidFill>
                <a:schemeClr val="bg1"/>
              </a:solidFill>
            </a:endParaRP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587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3A1829-01DF-F5A7-A146-912FDFD49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4370C-9BB9-F067-5CFB-FF746B0CA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Imprisoned in Rome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11E1F-74D4-0888-9527-0CE1DAB4B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rgbClr val="002060"/>
                </a:solidFill>
              </a:rPr>
              <a:t>Second imprisonment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002060"/>
                </a:solidFill>
              </a:rPr>
              <a:t>Martyred by Roman Empire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Eusebius, church historian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Beheaded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Nero or subordinate</a:t>
            </a:r>
          </a:p>
          <a:p>
            <a:pPr algn="l"/>
            <a:r>
              <a:rPr lang="en-US" sz="6000" dirty="0">
                <a:solidFill>
                  <a:schemeClr val="bg1"/>
                </a:solidFill>
              </a:rPr>
              <a:t>	After Rome burned in a fire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</a:t>
            </a:r>
            <a:r>
              <a:rPr lang="en-US" sz="88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4400" dirty="0">
              <a:solidFill>
                <a:schemeClr val="bg1"/>
              </a:solidFill>
            </a:endParaRPr>
          </a:p>
          <a:p>
            <a:pPr algn="l"/>
            <a:r>
              <a:rPr lang="en-US" sz="4400" dirty="0">
                <a:solidFill>
                  <a:schemeClr val="bg1"/>
                </a:solidFill>
              </a:rPr>
              <a:t>	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32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233FC1-A59D-08C5-7811-5C2269732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B54E2-F492-9F37-B82B-662FEACBC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54CE4-D9F1-75AA-F2ED-E2BA29B10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1</a:t>
            </a:r>
            <a:r>
              <a:rPr lang="en-US" sz="4800" baseline="30000" dirty="0">
                <a:solidFill>
                  <a:schemeClr val="bg1"/>
                </a:solidFill>
              </a:rPr>
              <a:t>st</a:t>
            </a:r>
            <a:r>
              <a:rPr lang="en-US" sz="4800" dirty="0">
                <a:solidFill>
                  <a:schemeClr val="bg1"/>
                </a:solidFill>
              </a:rPr>
              <a:t> Roman imprisonment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	Eph, Phm, Col, Phil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2 years in prison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Release, trip to Spain?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Paul in Macedonia</a:t>
            </a:r>
          </a:p>
          <a:p>
            <a:pPr lvl="1" algn="l"/>
            <a:r>
              <a:rPr lang="en-US" sz="4800" dirty="0">
                <a:solidFill>
                  <a:schemeClr val="bg1"/>
                </a:solidFill>
              </a:rPr>
              <a:t>		1 Timothy</a:t>
            </a:r>
            <a:endParaRPr lang="en-US" sz="5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6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D8286-B33A-AD72-947E-52BA7ED9A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88F33-5F93-F683-7504-00E8698EF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D7D508-C70F-0D91-B7BE-5A3FCACF5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1</a:t>
            </a:r>
            <a:r>
              <a:rPr lang="en-US" sz="4800" baseline="30000" dirty="0">
                <a:solidFill>
                  <a:schemeClr val="bg1"/>
                </a:solidFill>
              </a:rPr>
              <a:t>st</a:t>
            </a:r>
            <a:r>
              <a:rPr lang="en-US" sz="4800" dirty="0">
                <a:solidFill>
                  <a:schemeClr val="bg1"/>
                </a:solidFill>
              </a:rPr>
              <a:t> Roman imprisonment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	Eph, Phm, Col, Phil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2 years in prison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Release, trip to Spain?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Paul in Macedonia</a:t>
            </a:r>
          </a:p>
          <a:p>
            <a:pPr lvl="1" algn="l"/>
            <a:r>
              <a:rPr lang="en-US" sz="4800" dirty="0">
                <a:solidFill>
                  <a:schemeClr val="bg1"/>
                </a:solidFill>
              </a:rPr>
              <a:t>		1 Timothy</a:t>
            </a:r>
            <a:endParaRPr lang="en-US" sz="5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80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6C2EBA-BA45-FFC6-A6FD-E4096B8F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9A38-EF69-F89A-A13D-1D0D61E53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9B7583-7542-91E8-2CAB-B91F316C8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Crete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	Titus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Taken to Rome and imprisoned</a:t>
            </a:r>
          </a:p>
          <a:p>
            <a:pPr lvl="1" algn="l"/>
            <a:r>
              <a:rPr lang="en-US" sz="4400" dirty="0">
                <a:solidFill>
                  <a:schemeClr val="bg1"/>
                </a:solidFill>
              </a:rPr>
              <a:t>		2 Timothy</a:t>
            </a:r>
          </a:p>
        </p:txBody>
      </p:sp>
    </p:spTree>
    <p:extLst>
      <p:ext uri="{BB962C8B-B14F-4D97-AF65-F5344CB8AC3E}">
        <p14:creationId xmlns:p14="http://schemas.microsoft.com/office/powerpoint/2010/main" val="252877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CBE3C-1AF8-347C-BD7C-C86768312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B4D8A-BAFD-E3A3-28CA-04031C278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F1F16-BD72-E89A-06C0-295336A27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Epistles Paul wrote 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Crete 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		Titus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</a:rPr>
              <a:t>Taken to Rome and imprisoned</a:t>
            </a:r>
          </a:p>
          <a:p>
            <a:pPr lvl="1" algn="l"/>
            <a:r>
              <a:rPr lang="en-US" sz="4400" dirty="0">
                <a:solidFill>
                  <a:schemeClr val="bg1"/>
                </a:solidFill>
              </a:rPr>
              <a:t>		2 Timothy</a:t>
            </a:r>
          </a:p>
        </p:txBody>
      </p:sp>
    </p:spTree>
    <p:extLst>
      <p:ext uri="{BB962C8B-B14F-4D97-AF65-F5344CB8AC3E}">
        <p14:creationId xmlns:p14="http://schemas.microsoft.com/office/powerpoint/2010/main" val="1283862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18E87-149D-5CAE-08C6-B90C00EC2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29E0B-C47C-E77C-FE24-6A98FD55C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1733"/>
            <a:ext cx="9144000" cy="778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65D72-3D24-E9BF-26AD-4D8A6822A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" y="1100666"/>
            <a:ext cx="11345333" cy="5435601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2060"/>
                </a:solidFill>
              </a:rPr>
              <a:t>Paul in Damascus/Arabia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3+ years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Gal. 1:17-18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After Paul’s conversion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Opposition by Jews [Acts 9:22-23]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Lowered in a basket [Acts 9:25]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84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1140</Words>
  <Application>Microsoft Macintosh PowerPoint</Application>
  <PresentationFormat>Widescreen</PresentationFormat>
  <Paragraphs>453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Acts 28:1-31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Review</vt:lpstr>
      <vt:lpstr>Acts 28:1-6</vt:lpstr>
      <vt:lpstr>Acts 28:1-6</vt:lpstr>
      <vt:lpstr>Acts 28:7-10</vt:lpstr>
      <vt:lpstr>Acts 28:7-10</vt:lpstr>
      <vt:lpstr>Acts 28:11-15</vt:lpstr>
      <vt:lpstr>Acts 28:16</vt:lpstr>
      <vt:lpstr>Acts 28:17-22</vt:lpstr>
      <vt:lpstr>Acts 28:17-22</vt:lpstr>
      <vt:lpstr>Acts 28:23-29</vt:lpstr>
      <vt:lpstr>Acts 28:23-29</vt:lpstr>
      <vt:lpstr>Acts 28:23-29</vt:lpstr>
      <vt:lpstr>Acts 28:23-29</vt:lpstr>
      <vt:lpstr>Acts 28:23-29</vt:lpstr>
      <vt:lpstr>Acts 28:23-29</vt:lpstr>
      <vt:lpstr>Acts 28:30-31</vt:lpstr>
      <vt:lpstr>Acts 28:30-31</vt:lpstr>
      <vt:lpstr>Acts 28:30-31</vt:lpstr>
      <vt:lpstr>Acts 28:30-31</vt:lpstr>
      <vt:lpstr>Acts 28:30-31</vt:lpstr>
      <vt:lpstr>Imprisoned in Rome </vt:lpstr>
      <vt:lpstr>Imprisoned in Rome </vt:lpstr>
      <vt:lpstr>Imprisoned in Rome </vt:lpstr>
      <vt:lpstr>Imprisoned in Rome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Stanton</dc:creator>
  <cp:lastModifiedBy>Stuart Stanton</cp:lastModifiedBy>
  <cp:revision>89</cp:revision>
  <dcterms:created xsi:type="dcterms:W3CDTF">2026-06-06T03:20:47Z</dcterms:created>
  <dcterms:modified xsi:type="dcterms:W3CDTF">2026-06-07T19:13:50Z</dcterms:modified>
</cp:coreProperties>
</file>