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258" r:id="rId3"/>
    <p:sldId id="259" r:id="rId4"/>
    <p:sldId id="257" r:id="rId5"/>
    <p:sldId id="260" r:id="rId6"/>
    <p:sldId id="264" r:id="rId7"/>
    <p:sldId id="292" r:id="rId8"/>
    <p:sldId id="302" r:id="rId9"/>
    <p:sldId id="303" r:id="rId10"/>
    <p:sldId id="304" r:id="rId11"/>
    <p:sldId id="288" r:id="rId12"/>
    <p:sldId id="294" r:id="rId13"/>
    <p:sldId id="293" r:id="rId14"/>
    <p:sldId id="306" r:id="rId15"/>
    <p:sldId id="307" r:id="rId16"/>
    <p:sldId id="305" r:id="rId17"/>
    <p:sldId id="308" r:id="rId18"/>
    <p:sldId id="309" r:id="rId19"/>
    <p:sldId id="310" r:id="rId20"/>
    <p:sldId id="311" r:id="rId21"/>
    <p:sldId id="312" r:id="rId22"/>
    <p:sldId id="313" r:id="rId23"/>
    <p:sldId id="314" r:id="rId24"/>
    <p:sldId id="315" r:id="rId25"/>
    <p:sldId id="316" r:id="rId26"/>
    <p:sldId id="281" r:id="rId27"/>
    <p:sldId id="280" r:id="rId28"/>
    <p:sldId id="282" r:id="rId29"/>
    <p:sldId id="319" r:id="rId30"/>
    <p:sldId id="320" r:id="rId31"/>
    <p:sldId id="283" r:id="rId32"/>
    <p:sldId id="276" r:id="rId33"/>
    <p:sldId id="317" r:id="rId34"/>
    <p:sldId id="318" r:id="rId35"/>
    <p:sldId id="277" r:id="rId36"/>
    <p:sldId id="278" r:id="rId37"/>
    <p:sldId id="300" r:id="rId38"/>
    <p:sldId id="301" r:id="rId39"/>
    <p:sldId id="289" r:id="rId40"/>
    <p:sldId id="290" r:id="rId41"/>
    <p:sldId id="291" r:id="rId42"/>
    <p:sldId id="284" r:id="rId43"/>
    <p:sldId id="285" r:id="rId44"/>
    <p:sldId id="286" r:id="rId45"/>
    <p:sldId id="287" r:id="rId46"/>
    <p:sldId id="322" r:id="rId47"/>
    <p:sldId id="279" r:id="rId48"/>
    <p:sldId id="272" r:id="rId49"/>
    <p:sldId id="273" r:id="rId50"/>
    <p:sldId id="274" r:id="rId51"/>
    <p:sldId id="275" r:id="rId52"/>
    <p:sldId id="268" r:id="rId53"/>
    <p:sldId id="269" r:id="rId54"/>
    <p:sldId id="270" r:id="rId55"/>
    <p:sldId id="271" r:id="rId56"/>
    <p:sldId id="265" r:id="rId57"/>
    <p:sldId id="266" r:id="rId58"/>
    <p:sldId id="267" r:id="rId59"/>
    <p:sldId id="261" r:id="rId60"/>
    <p:sldId id="262" r:id="rId61"/>
    <p:sldId id="26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79" d="100"/>
          <a:sy n="79" d="100"/>
        </p:scale>
        <p:origin x="82" y="3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2797E-A7CE-471E-8F3F-C3F75D13540F}" type="datetimeFigureOut">
              <a:rPr lang="en-US" smtClean="0"/>
              <a:t>7/17/2017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82508-3FA7-48A2-A32F-694B8188A6B1}" type="slidenum">
              <a:rPr lang="en-US" smtClean="0"/>
              <a:t>‹#›</a:t>
            </a:fld>
            <a:endParaRPr lang="en-US"/>
          </a:p>
        </p:txBody>
      </p:sp>
    </p:spTree>
    <p:extLst>
      <p:ext uri="{BB962C8B-B14F-4D97-AF65-F5344CB8AC3E}">
        <p14:creationId xmlns:p14="http://schemas.microsoft.com/office/powerpoint/2010/main" val="84377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Christian Fellowship became a multiethnic, diverse socio-economic</a:t>
            </a:r>
            <a:r>
              <a:rPr lang="en-US" baseline="0" dirty="0"/>
              <a:t> fellowship and a </a:t>
            </a:r>
            <a:r>
              <a:rPr lang="en-US" dirty="0"/>
              <a:t>particular</a:t>
            </a:r>
            <a:r>
              <a:rPr lang="en-US" baseline="0" dirty="0"/>
              <a:t> PCA church in the spring of 1983 with 48 members. (FCF was one of 5 church plants that Liberty PCA church helped plant within three years under the leadership of Dr. Rev. Mark </a:t>
            </a:r>
            <a:r>
              <a:rPr lang="en-US" baseline="0" dirty="0" err="1"/>
              <a:t>Pett</a:t>
            </a:r>
            <a:r>
              <a:rPr lang="en-US" baseline="0" dirty="0"/>
              <a:t>. In 1987 Mark </a:t>
            </a:r>
            <a:r>
              <a:rPr lang="en-US" baseline="0" dirty="0" err="1"/>
              <a:t>Gornik</a:t>
            </a:r>
            <a:r>
              <a:rPr lang="en-US" baseline="0" dirty="0"/>
              <a:t> (top center) with five other members from FCF launched New Song Community Church in </a:t>
            </a:r>
            <a:r>
              <a:rPr lang="en-US" baseline="0" dirty="0" err="1"/>
              <a:t>Sandtown</a:t>
            </a:r>
            <a:r>
              <a:rPr lang="en-US" baseline="0" dirty="0"/>
              <a:t>, Baltimore. )</a:t>
            </a:r>
            <a:endParaRPr lang="en-US" dirty="0"/>
          </a:p>
        </p:txBody>
      </p:sp>
      <p:sp>
        <p:nvSpPr>
          <p:cNvPr id="4" name="Slide Number Placeholder 3"/>
          <p:cNvSpPr>
            <a:spLocks noGrp="1"/>
          </p:cNvSpPr>
          <p:nvPr>
            <p:ph type="sldNum" sz="quarter" idx="10"/>
          </p:nvPr>
        </p:nvSpPr>
        <p:spPr/>
        <p:txBody>
          <a:bodyPr/>
          <a:lstStyle/>
          <a:p>
            <a:fld id="{CD53D5D5-FBA0-4AA0-9D55-097BD685CA99}" type="slidenum">
              <a:rPr lang="en-US" smtClean="0"/>
              <a:t>45</a:t>
            </a:fld>
            <a:endParaRPr lang="en-US"/>
          </a:p>
        </p:txBody>
      </p:sp>
    </p:spTree>
    <p:extLst>
      <p:ext uri="{BB962C8B-B14F-4D97-AF65-F5344CB8AC3E}">
        <p14:creationId xmlns:p14="http://schemas.microsoft.com/office/powerpoint/2010/main" val="240707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392CEB-A030-4850-BBCA-ACD82ECB939C}" type="datetimeFigureOut">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64934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92CEB-A030-4850-BBCA-ACD82ECB939C}" type="datetimeFigureOut">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242219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92CEB-A030-4850-BBCA-ACD82ECB939C}" type="datetimeFigureOut">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401644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768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1788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20402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46823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39211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13340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67415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453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92CEB-A030-4850-BBCA-ACD82ECB939C}" type="datetimeFigureOut">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3013951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265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4669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909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392CEB-A030-4850-BBCA-ACD82ECB939C}" type="datetimeFigureOut">
              <a:rPr lang="en-US" smtClean="0"/>
              <a:t>7/17/2017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940933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392CEB-A030-4850-BBCA-ACD82ECB939C}" type="datetimeFigureOut">
              <a:rPr lang="en-US" smtClean="0"/>
              <a:t>7/17/2017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204672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392CEB-A030-4850-BBCA-ACD82ECB939C}" type="datetimeFigureOut">
              <a:rPr lang="en-US" smtClean="0"/>
              <a:t>7/17/2017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2091296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392CEB-A030-4850-BBCA-ACD82ECB939C}" type="datetimeFigureOut">
              <a:rPr lang="en-US" smtClean="0"/>
              <a:t>7/17/2017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420059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92CEB-A030-4850-BBCA-ACD82ECB939C}" type="datetimeFigureOut">
              <a:rPr lang="en-US" smtClean="0"/>
              <a:t>7/17/2017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3410577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392CEB-A030-4850-BBCA-ACD82ECB939C}" type="datetimeFigureOut">
              <a:rPr lang="en-US" smtClean="0"/>
              <a:t>7/17/2017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235578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392CEB-A030-4850-BBCA-ACD82ECB939C}" type="datetimeFigureOut">
              <a:rPr lang="en-US" smtClean="0"/>
              <a:t>7/17/2017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96229-67C1-46E3-87CC-887FAD3865CD}" type="slidenum">
              <a:rPr lang="en-US" smtClean="0"/>
              <a:t>‹#›</a:t>
            </a:fld>
            <a:endParaRPr lang="en-US"/>
          </a:p>
        </p:txBody>
      </p:sp>
    </p:spTree>
    <p:extLst>
      <p:ext uri="{BB962C8B-B14F-4D97-AF65-F5344CB8AC3E}">
        <p14:creationId xmlns:p14="http://schemas.microsoft.com/office/powerpoint/2010/main" val="3094530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92CEB-A030-4850-BBCA-ACD82ECB939C}" type="datetimeFigureOut">
              <a:rPr lang="en-US" smtClean="0"/>
              <a:t>7/17/2017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96229-67C1-46E3-87CC-887FAD3865CD}" type="slidenum">
              <a:rPr lang="en-US" smtClean="0"/>
              <a:t>‹#›</a:t>
            </a:fld>
            <a:endParaRPr lang="en-US"/>
          </a:p>
        </p:txBody>
      </p:sp>
    </p:spTree>
    <p:extLst>
      <p:ext uri="{BB962C8B-B14F-4D97-AF65-F5344CB8AC3E}">
        <p14:creationId xmlns:p14="http://schemas.microsoft.com/office/powerpoint/2010/main" val="1342698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C38D6-65F2-4781-AEAE-397E507891E7}" type="datetimeFigureOut">
              <a:rPr lang="en-US" smtClean="0">
                <a:solidFill>
                  <a:prstClr val="white">
                    <a:tint val="75000"/>
                  </a:prstClr>
                </a:solidFill>
              </a:rPr>
              <a:pPr/>
              <a:t>7/17/2017</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9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9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995E7-1384-4BB1-9198-FCB3718DC5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328676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baltimoresun.com/news/maryland/crime/bs-md-ci-may-homicides-20170601-story.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400" y="0"/>
            <a:ext cx="11429999" cy="6858000"/>
          </a:xfrm>
          <a:prstGeom prst="rect">
            <a:avLst/>
          </a:prstGeom>
        </p:spPr>
      </p:pic>
    </p:spTree>
    <p:extLst>
      <p:ext uri="{BB962C8B-B14F-4D97-AF65-F5344CB8AC3E}">
        <p14:creationId xmlns:p14="http://schemas.microsoft.com/office/powerpoint/2010/main" val="1078631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2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0" y="553674"/>
            <a:ext cx="9893300" cy="1595501"/>
          </a:xfrm>
          <a:prstGeom prst="rect">
            <a:avLst/>
          </a:prstGeom>
        </p:spPr>
        <p:txBody>
          <a:bodyPr wrap="square">
            <a:spAutoFit/>
          </a:bodyPr>
          <a:lstStyle/>
          <a:p>
            <a:r>
              <a:rPr lang="en-US" sz="3600" b="1" dirty="0" err="1">
                <a:effectLst/>
                <a:latin typeface="Times New Roman" panose="02020603050405020304" pitchFamily="18" charset="0"/>
                <a:ea typeface="Times New Roman" panose="02020603050405020304" pitchFamily="18" charset="0"/>
              </a:rPr>
              <a:t>AA</a:t>
            </a:r>
            <a:r>
              <a:rPr lang="en-US" sz="3600" b="1" dirty="0" err="1">
                <a:solidFill>
                  <a:schemeClr val="bg1"/>
                </a:solidFill>
                <a:effectLst/>
                <a:latin typeface="Times New Roman" panose="02020603050405020304" pitchFamily="18" charset="0"/>
                <a:ea typeface="Times New Roman" panose="02020603050405020304" pitchFamily="18" charset="0"/>
              </a:rPr>
              <a:t>Amid</a:t>
            </a:r>
            <a:r>
              <a:rPr lang="en-US" sz="3600" b="1" dirty="0">
                <a:solidFill>
                  <a:schemeClr val="bg1"/>
                </a:solidFill>
                <a:effectLst/>
                <a:latin typeface="Times New Roman" panose="02020603050405020304" pitchFamily="18" charset="0"/>
                <a:ea typeface="Times New Roman" panose="02020603050405020304" pitchFamily="18" charset="0"/>
              </a:rPr>
              <a:t> record violence, worried Baltimoreans see a city in crisis </a:t>
            </a:r>
          </a:p>
          <a:p>
            <a:pPr>
              <a:lnSpc>
                <a:spcPct val="107000"/>
              </a:lnSpc>
              <a:spcAft>
                <a:spcPts val="8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Citizens see a city in crisis; Baltimore on pace to have deadliest year on record.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Through May, record number of killings in Baltimore">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292350" y="2320290"/>
            <a:ext cx="7772399" cy="4201160"/>
          </a:xfrm>
          <a:prstGeom prst="rect">
            <a:avLst/>
          </a:prstGeom>
          <a:noFill/>
          <a:ln>
            <a:noFill/>
          </a:ln>
        </p:spPr>
      </p:pic>
    </p:spTree>
    <p:extLst>
      <p:ext uri="{BB962C8B-B14F-4D97-AF65-F5344CB8AC3E}">
        <p14:creationId xmlns:p14="http://schemas.microsoft.com/office/powerpoint/2010/main" val="149968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4" descr="http://data.baltimoresun.com/news/police/homicides/cache/monthly-bar-stack-2017-aac3d040c9598a15b9882637d814ffcf.png"/>
          <p:cNvPicPr>
            <a:picLocks noChangeAspect="1" noChangeArrowheads="1"/>
          </p:cNvPicPr>
          <p:nvPr/>
        </p:nvPicPr>
        <p:blipFill rotWithShape="1">
          <a:blip r:embed="rId2">
            <a:extLst>
              <a:ext uri="{28A0092B-C50C-407E-A947-70E740481C1C}">
                <a14:useLocalDpi xmlns:a14="http://schemas.microsoft.com/office/drawing/2010/main" val="0"/>
              </a:ext>
            </a:extLst>
          </a:blip>
          <a:srcRect b="10483"/>
          <a:stretch/>
        </p:blipFill>
        <p:spPr bwMode="auto">
          <a:xfrm>
            <a:off x="2234266" y="1681013"/>
            <a:ext cx="6838217" cy="5095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18610" y="779059"/>
            <a:ext cx="7353873" cy="646331"/>
          </a:xfrm>
          <a:prstGeom prst="rect">
            <a:avLst/>
          </a:prstGeom>
        </p:spPr>
        <p:txBody>
          <a:bodyPr wrap="none">
            <a:spAutoFit/>
          </a:bodyPr>
          <a:lstStyle/>
          <a:p>
            <a:r>
              <a:rPr lang="en-US" sz="2400" b="1" dirty="0" err="1">
                <a:effectLst/>
                <a:latin typeface="Times New Roman" panose="02020603050405020304" pitchFamily="18" charset="0"/>
                <a:ea typeface="Times New Roman" panose="02020603050405020304" pitchFamily="18" charset="0"/>
              </a:rPr>
              <a:t>WW</a:t>
            </a:r>
            <a:r>
              <a:rPr lang="en-US" sz="3600" b="1" dirty="0" err="1">
                <a:solidFill>
                  <a:schemeClr val="bg1"/>
                </a:solidFill>
                <a:effectLst/>
                <a:latin typeface="Times New Roman" panose="02020603050405020304" pitchFamily="18" charset="0"/>
                <a:ea typeface="Times New Roman" panose="02020603050405020304" pitchFamily="18" charset="0"/>
              </a:rPr>
              <a:t>Wanted</a:t>
            </a:r>
            <a:r>
              <a:rPr lang="en-US" sz="3600" b="1" dirty="0">
                <a:solidFill>
                  <a:schemeClr val="bg1"/>
                </a:solidFill>
                <a:effectLst/>
                <a:latin typeface="Times New Roman" panose="02020603050405020304" pitchFamily="18" charset="0"/>
                <a:ea typeface="Times New Roman" panose="02020603050405020304" pitchFamily="18" charset="0"/>
              </a:rPr>
              <a:t>: A plan to curtail killings</a:t>
            </a:r>
          </a:p>
        </p:txBody>
      </p:sp>
    </p:spTree>
    <p:extLst>
      <p:ext uri="{BB962C8B-B14F-4D97-AF65-F5344CB8AC3E}">
        <p14:creationId xmlns:p14="http://schemas.microsoft.com/office/powerpoint/2010/main" val="424857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5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935" y="647776"/>
            <a:ext cx="10815485" cy="5386090"/>
          </a:xfrm>
          <a:prstGeom prst="rect">
            <a:avLst/>
          </a:prstGeom>
        </p:spPr>
        <p:txBody>
          <a:bodyPr wrap="square">
            <a:sp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grace was given, to preach to the Gentiles the unsearchable riches of Christ, 9  and to bring to light for everyone </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is the plan</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 the mystery hidden for ages in God</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who created all things, 10  so that </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through the church the manifold wisdom of God might now be made known</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 the rulers and authorities in the heavenly places.  11  This was according to the eternal purpose that he has realized in Christ Jesus our Lord, 12  in whom we have boldness and access with confidence through our faith in him. </a:t>
            </a:r>
          </a:p>
          <a:p>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  So I ask you not to lose heart over what I am suffering for you, which is your glory.</a:t>
            </a:r>
          </a:p>
          <a:p>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 ¶  For this reason I bow my knees before the Father,…..</a:t>
            </a:r>
          </a:p>
        </p:txBody>
      </p:sp>
    </p:spTree>
    <p:extLst>
      <p:ext uri="{BB962C8B-B14F-4D97-AF65-F5344CB8AC3E}">
        <p14:creationId xmlns:p14="http://schemas.microsoft.com/office/powerpoint/2010/main" val="685311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549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5883" y="1561773"/>
            <a:ext cx="7531510" cy="2463495"/>
          </a:xfrm>
          <a:prstGeom prst="rect">
            <a:avLst/>
          </a:prstGeom>
        </p:spPr>
        <p:txBody>
          <a:bodyPr wrap="square">
            <a:spAutoFit/>
          </a:bodyPr>
          <a:lstStyle/>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”This mystery is that the Gentiles are fellow heirs, members of the same body, and partakers of the promise in Christ Jesus through the gospel.” Vs 6</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9531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67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95294"/>
            <a:ext cx="12191999" cy="6287619"/>
          </a:xfrm>
          <a:prstGeom prst="rect">
            <a:avLst/>
          </a:prstGeom>
        </p:spPr>
        <p:txBody>
          <a:bodyPr wrap="square">
            <a:spAutoFit/>
          </a:bodyPr>
          <a:lstStyle/>
          <a:p>
            <a:pPr marL="685800" marR="685800" algn="just">
              <a:spcBef>
                <a:spcPts val="0"/>
              </a:spcBef>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First, each Church is part of the universal Church. The people of God are by His grace a unique multi-racial, multi-national, multi-cultural community. This community is God's new creation, His new humanity, in which Christ has abolished all barriers (see Ephesians 2 and 3). There is therefore no room for racism in the Christian society, or for tribalism--whether in its African form, or in the form of European social classes, or of the Indian caste system. Despite the Church's failures, this vision of a supra-ethnic community of love is not a romantic ideal, but a command of the Lord. Therefore, while rejoicing in our cultural inheritance and developing our own indigenous forms, we must always remember that our primary identity as Christians is not in our particular culture but in the one Lord and His one Body (Eph. 4:3-6). 	</a:t>
            </a:r>
            <a:endParaRPr lang="en-US" sz="2800" dirty="0">
              <a:solidFill>
                <a:schemeClr val="bg1"/>
              </a:solidFill>
              <a:latin typeface="Tms Rmn"/>
              <a:ea typeface="Times New Roman" panose="02020603050405020304" pitchFamily="18" charset="0"/>
              <a:cs typeface="Times New Roman" panose="02020603050405020304" pitchFamily="18" charset="0"/>
            </a:endParaRPr>
          </a:p>
          <a:p>
            <a:pPr indent="457200">
              <a:lnSpc>
                <a:spcPct val="107000"/>
              </a:lnSpc>
              <a:spcAft>
                <a:spcPts val="800"/>
              </a:spcAft>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indent="457200">
              <a:lnSpc>
                <a:spcPct val="107000"/>
              </a:lnSpc>
              <a:spcAft>
                <a:spcPts val="800"/>
              </a:spcAft>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The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Willowbank</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Report -</a:t>
            </a:r>
            <a:r>
              <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Lausanne Consultation of Gospel &amp; Culture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733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9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794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4753" y="533400"/>
            <a:ext cx="8610600" cy="5355312"/>
          </a:xfrm>
          <a:prstGeom prst="rect">
            <a:avLst/>
          </a:prstGeom>
        </p:spPr>
        <p:txBody>
          <a:bodyPr wrap="square">
            <a:spAutoFit/>
          </a:bodyPr>
          <a:lstStyle/>
          <a:p>
            <a:pPr algn="ctr"/>
            <a:r>
              <a:rPr lang="en-US" sz="4800" dirty="0">
                <a:solidFill>
                  <a:prstClr val="white"/>
                </a:solidFill>
                <a:latin typeface="Helvetica Neue"/>
              </a:rPr>
              <a:t>Ephesians 3:14-16 </a:t>
            </a:r>
          </a:p>
          <a:p>
            <a:pPr algn="ctr"/>
            <a:endParaRPr lang="en-US" sz="1400" b="1" dirty="0">
              <a:solidFill>
                <a:prstClr val="white"/>
              </a:solidFill>
            </a:endParaRPr>
          </a:p>
          <a:p>
            <a:pPr defTabSz="913833"/>
            <a:r>
              <a:rPr lang="en-US" sz="4000" dirty="0">
                <a:solidFill>
                  <a:prstClr val="white"/>
                </a:solidFill>
              </a:rPr>
              <a:t>“14 For this reason I bow my knees before the Father, 15 from whom every family in heaven and on earth is named, 16 that according to the riches of his glory he may grant you to be strengthened with power through his Spirit in your inner being, </a:t>
            </a:r>
          </a:p>
        </p:txBody>
      </p:sp>
    </p:spTree>
    <p:extLst>
      <p:ext uri="{BB962C8B-B14F-4D97-AF65-F5344CB8AC3E}">
        <p14:creationId xmlns:p14="http://schemas.microsoft.com/office/powerpoint/2010/main" val="3200866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581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4838" y="772359"/>
            <a:ext cx="8652387" cy="5771836"/>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P</a:t>
            </a: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PRAYER FOR THE RECONCILING GOSPEL</a:t>
            </a:r>
          </a:p>
          <a:p>
            <a:pPr>
              <a:lnSpc>
                <a:spcPct val="107000"/>
              </a:lnSpc>
              <a:spcAft>
                <a:spcPts val="800"/>
              </a:spcAft>
            </a:pP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Indwelling Christ</a:t>
            </a:r>
          </a:p>
          <a:p>
            <a:pPr marL="342900" marR="0" lvl="0" indent="-342900">
              <a:lnSpc>
                <a:spcPct val="107000"/>
              </a:lnSpc>
              <a:spcBef>
                <a:spcPts val="0"/>
              </a:spcBef>
              <a:spcAft>
                <a:spcPts val="0"/>
              </a:spcAft>
              <a:buFont typeface="Symbol" panose="05050102010706020507" pitchFamily="18" charset="2"/>
              <a:buChar char=""/>
            </a:pP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Rooting in Love</a:t>
            </a:r>
          </a:p>
          <a:p>
            <a:pPr marL="342900" marR="0" lvl="0" indent="-342900">
              <a:lnSpc>
                <a:spcPct val="107000"/>
              </a:lnSpc>
              <a:spcBef>
                <a:spcPts val="0"/>
              </a:spcBef>
              <a:spcAft>
                <a:spcPts val="800"/>
              </a:spcAft>
              <a:buFont typeface="Symbol" panose="05050102010706020507" pitchFamily="18" charset="2"/>
              <a:buChar char=""/>
            </a:pP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Surpassing Dreams</a:t>
            </a:r>
          </a:p>
          <a:p>
            <a:pPr marL="342900" marR="0" lvl="0" indent="-342900">
              <a:lnSpc>
                <a:spcPct val="107000"/>
              </a:lnSpc>
              <a:spcBef>
                <a:spcPts val="0"/>
              </a:spcBef>
              <a:spcAft>
                <a:spcPts val="800"/>
              </a:spcAft>
              <a:buFont typeface="Symbol" panose="05050102010706020507" pitchFamily="18" charset="2"/>
              <a:buChar char=""/>
            </a:pP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4595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835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4753" y="533400"/>
            <a:ext cx="8610600" cy="4616648"/>
          </a:xfrm>
          <a:prstGeom prst="rect">
            <a:avLst/>
          </a:prstGeom>
        </p:spPr>
        <p:txBody>
          <a:bodyPr wrap="square">
            <a:spAutoFit/>
          </a:bodyPr>
          <a:lstStyle/>
          <a:p>
            <a:pPr algn="ctr"/>
            <a:endParaRPr lang="en-US" sz="1400" b="1" dirty="0">
              <a:solidFill>
                <a:prstClr val="white"/>
              </a:solidFill>
            </a:endParaRPr>
          </a:p>
          <a:p>
            <a:pPr defTabSz="913833"/>
            <a:r>
              <a:rPr lang="en-US" sz="4000" dirty="0">
                <a:solidFill>
                  <a:prstClr val="white"/>
                </a:solidFill>
              </a:rPr>
              <a:t>“14 For this reason I bow my knees before the Father, 15 from whom every family in heaven and on earth is named, 16 that according to the riches of his glory he may grant you to be strengthened with power through his Spirit in your inner being, </a:t>
            </a:r>
          </a:p>
        </p:txBody>
      </p:sp>
    </p:spTree>
    <p:extLst>
      <p:ext uri="{BB962C8B-B14F-4D97-AF65-F5344CB8AC3E}">
        <p14:creationId xmlns:p14="http://schemas.microsoft.com/office/powerpoint/2010/main" val="389720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32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2968" y="1284377"/>
            <a:ext cx="6096000" cy="1870512"/>
          </a:xfrm>
          <a:prstGeom prst="rect">
            <a:avLst/>
          </a:prstGeom>
        </p:spPr>
        <p:txBody>
          <a:bodyPr>
            <a:spAutoFit/>
          </a:bodyPr>
          <a:lstStyle/>
          <a:p>
            <a:pPr marL="457200" marR="0">
              <a:lnSpc>
                <a:spcPct val="107000"/>
              </a:lnSpc>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arenR"/>
            </a:pPr>
            <a:r>
              <a:rPr lang="en-US" b="1" dirty="0">
                <a:latin typeface="Calibri" panose="020F0502020204030204" pitchFamily="34" charset="0"/>
                <a:ea typeface="Calibri" panose="020F0502020204030204" pitchFamily="34" charset="0"/>
                <a:cs typeface="Times New Roman" panose="02020603050405020304" pitchFamily="18" charset="0"/>
              </a:rPr>
              <a:t>The Indwelling Christ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“16  that according to the riches of his glory he may grant you to be strengthened with power through his Spirit in your inner being,17  so that Christ may dwell in your hearts through faith —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081548" y="949179"/>
            <a:ext cx="10618839" cy="3693319"/>
          </a:xfrm>
          <a:prstGeom prst="rect">
            <a:avLst/>
          </a:prstGeom>
        </p:spPr>
        <p:txBody>
          <a:bodyPr wrap="square">
            <a:spAutoFit/>
          </a:bodyPr>
          <a:lstStyle/>
          <a:p>
            <a:endParaRPr lang="en-US" dirty="0">
              <a:solidFill>
                <a:schemeClr val="bg1"/>
              </a:solidFill>
            </a:endParaRPr>
          </a:p>
          <a:p>
            <a:pPr marL="742950" indent="-742950">
              <a:buAutoNum type="arabicParenR"/>
            </a:pPr>
            <a:r>
              <a:rPr lang="en-US" sz="3600" b="1" dirty="0">
                <a:solidFill>
                  <a:schemeClr val="bg1"/>
                </a:solidFill>
              </a:rPr>
              <a:t>The Indwelling Christ</a:t>
            </a:r>
          </a:p>
          <a:p>
            <a:endParaRPr lang="en-US" sz="3600" dirty="0">
              <a:solidFill>
                <a:schemeClr val="bg1"/>
              </a:solidFill>
            </a:endParaRPr>
          </a:p>
          <a:p>
            <a:r>
              <a:rPr lang="en-US" sz="3600" dirty="0">
                <a:solidFill>
                  <a:schemeClr val="bg1"/>
                </a:solidFill>
              </a:rPr>
              <a:t>“16  that according to the riches of his glory he may grant you to be strengthened with power through his Spirit in your inner being,17  so that Christ may dwell in your hearts through faith — </a:t>
            </a:r>
          </a:p>
        </p:txBody>
      </p:sp>
    </p:spTree>
    <p:extLst>
      <p:ext uri="{BB962C8B-B14F-4D97-AF65-F5344CB8AC3E}">
        <p14:creationId xmlns:p14="http://schemas.microsoft.com/office/powerpoint/2010/main" val="3184501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263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1211" y="772614"/>
            <a:ext cx="9821118" cy="3883499"/>
          </a:xfrm>
          <a:prstGeom prst="rect">
            <a:avLst/>
          </a:prstGeom>
        </p:spPr>
        <p:txBody>
          <a:bodyPr wrap="square">
            <a:spAutoFit/>
          </a:bodyPr>
          <a:lstStyle/>
          <a:p>
            <a:pPr marL="457200" marR="0">
              <a:lnSpc>
                <a:spcPct val="107000"/>
              </a:lnSpc>
              <a:spcBef>
                <a:spcPts val="0"/>
              </a:spcBef>
              <a:spcAft>
                <a:spcPts val="800"/>
              </a:spcAft>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If you remain in me and my words remain in you, ask whatever you wish, and it will be given you. 8  This is to my Father’s glory, that you bear much fruit, showing yourselves to be my disciples. 9 ¶  "As the Father has loved me, so have I loved you. Now remain in my love.</a:t>
            </a:r>
          </a:p>
          <a:p>
            <a:pPr marL="457200" marR="0">
              <a:lnSpc>
                <a:spcPct val="107000"/>
              </a:lnSpc>
              <a:spcBef>
                <a:spcPts val="0"/>
              </a:spcBef>
              <a:spcAft>
                <a:spcPts val="800"/>
              </a:spcAf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John 15</a:t>
            </a:r>
          </a:p>
        </p:txBody>
      </p:sp>
    </p:spTree>
    <p:extLst>
      <p:ext uri="{BB962C8B-B14F-4D97-AF65-F5344CB8AC3E}">
        <p14:creationId xmlns:p14="http://schemas.microsoft.com/office/powerpoint/2010/main" val="2587594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815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832" y="0"/>
            <a:ext cx="5260258" cy="6300422"/>
          </a:xfrm>
          <a:prstGeom prst="rect">
            <a:avLst/>
          </a:prstGeom>
        </p:spPr>
      </p:pic>
      <p:sp>
        <p:nvSpPr>
          <p:cNvPr id="4" name="Rectangle 3"/>
          <p:cNvSpPr/>
          <p:nvPr/>
        </p:nvSpPr>
        <p:spPr>
          <a:xfrm>
            <a:off x="3685911" y="6300422"/>
            <a:ext cx="4365426" cy="584775"/>
          </a:xfrm>
          <a:prstGeom prst="rect">
            <a:avLst/>
          </a:prstGeom>
        </p:spPr>
        <p:txBody>
          <a:bodyPr wrap="none">
            <a:spAutoFit/>
          </a:bodyPr>
          <a:lstStyle/>
          <a:p>
            <a:r>
              <a:rPr lang="en-US" sz="3200" dirty="0">
                <a:solidFill>
                  <a:schemeClr val="bg1"/>
                </a:solidFill>
              </a:rPr>
              <a:t>George Ferdinand Müller</a:t>
            </a:r>
          </a:p>
        </p:txBody>
      </p:sp>
    </p:spTree>
    <p:extLst>
      <p:ext uri="{BB962C8B-B14F-4D97-AF65-F5344CB8AC3E}">
        <p14:creationId xmlns:p14="http://schemas.microsoft.com/office/powerpoint/2010/main" val="1866100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607" y="792763"/>
            <a:ext cx="11002296" cy="4241867"/>
          </a:xfrm>
          <a:prstGeom prst="rect">
            <a:avLst/>
          </a:prstGeom>
        </p:spPr>
        <p:txBody>
          <a:bodyPr wrap="square">
            <a:spAutoFit/>
          </a:bodyPr>
          <a:lstStyle/>
          <a:p>
            <a:pPr marR="0" lvl="0">
              <a:lnSpc>
                <a:spcPct val="107000"/>
              </a:lnSpc>
              <a:spcBef>
                <a:spcPts val="0"/>
              </a:spcBef>
              <a:spcAft>
                <a:spcPts val="0"/>
              </a:spcAft>
            </a:pP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  The Rooting in Love</a:t>
            </a:r>
          </a:p>
          <a:p>
            <a:pPr marR="0" lvl="0">
              <a:lnSpc>
                <a:spcPct val="107000"/>
              </a:lnSpc>
              <a:spcBef>
                <a:spcPts val="0"/>
              </a:spcBef>
              <a:spcAft>
                <a:spcPts val="0"/>
              </a:spcAft>
            </a:pPr>
            <a:endPar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“that you, being rooted and grounded in love, 18  may have strength to comprehend with all the saints what is the breadth and length and height and depth, 19  and to know the love of Christ that surpasses knowledge, that you may be filled with all the fullness of God.”</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5796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133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9901"/>
          <a:stretch/>
        </p:blipFill>
        <p:spPr>
          <a:xfrm>
            <a:off x="2690771" y="0"/>
            <a:ext cx="6858000" cy="3605514"/>
          </a:xfrm>
          <a:prstGeom prst="rect">
            <a:avLst/>
          </a:prstGeom>
        </p:spPr>
      </p:pic>
      <p:sp>
        <p:nvSpPr>
          <p:cNvPr id="3" name="Rectangle 2"/>
          <p:cNvSpPr/>
          <p:nvPr/>
        </p:nvSpPr>
        <p:spPr>
          <a:xfrm>
            <a:off x="3216455" y="3811012"/>
            <a:ext cx="6096000" cy="3046988"/>
          </a:xfrm>
          <a:prstGeom prst="rect">
            <a:avLst/>
          </a:prstGeom>
        </p:spPr>
        <p:txBody>
          <a:bodyPr>
            <a:spAutoFit/>
          </a:bodyPr>
          <a:lstStyle/>
          <a:p>
            <a:r>
              <a:rPr lang="en-US" sz="3200" dirty="0">
                <a:solidFill>
                  <a:schemeClr val="bg1"/>
                </a:solidFill>
              </a:rPr>
              <a:t> “I in them and you in me. May they be brought to complete unity to let the world know that you sent me and have loved them even as you have loved me.” </a:t>
            </a:r>
          </a:p>
          <a:p>
            <a:r>
              <a:rPr lang="en-US" sz="3200" dirty="0">
                <a:solidFill>
                  <a:schemeClr val="bg1"/>
                </a:solidFill>
              </a:rPr>
              <a:t>				John 17:23</a:t>
            </a:r>
          </a:p>
        </p:txBody>
      </p:sp>
    </p:spTree>
    <p:extLst>
      <p:ext uri="{BB962C8B-B14F-4D97-AF65-F5344CB8AC3E}">
        <p14:creationId xmlns:p14="http://schemas.microsoft.com/office/powerpoint/2010/main" val="3299319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168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6916" y="839093"/>
            <a:ext cx="10805651" cy="4937249"/>
          </a:xfrm>
          <a:prstGeom prst="rect">
            <a:avLst/>
          </a:prstGeom>
        </p:spPr>
        <p:txBody>
          <a:bodyPr wrap="square">
            <a:spAutoFit/>
          </a:bodyPr>
          <a:lstStyle/>
          <a:p>
            <a:pPr marR="0" lvl="0">
              <a:lnSpc>
                <a:spcPct val="107000"/>
              </a:lnSpc>
              <a:spcBef>
                <a:spcPts val="0"/>
              </a:spcBef>
              <a:spcAft>
                <a:spcPts val="0"/>
              </a:spcAft>
            </a:pP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3) The Surpassing Dreams</a:t>
            </a:r>
          </a:p>
          <a:p>
            <a:pPr marR="0" lvl="0">
              <a:lnSpc>
                <a:spcPct val="107000"/>
              </a:lnSpc>
              <a:spcBef>
                <a:spcPts val="0"/>
              </a:spcBef>
              <a:spcAft>
                <a:spcPts val="0"/>
              </a:spcAft>
            </a:pPr>
            <a:endPar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“20  Now to him who is able to do far more abundantly than all that we ask or think, according to the power at work within us, 21  to him be glory in the church and in Christ Jesus throughout all generations, forever and ever. Amen.”</a:t>
            </a:r>
          </a:p>
          <a:p>
            <a:pPr>
              <a:lnSpc>
                <a:spcPct val="107000"/>
              </a:lnSpc>
              <a:spcAft>
                <a:spcPts val="800"/>
              </a:spcAft>
            </a:pPr>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0028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87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media.mennoworld.org/media/uploads/images/2009/11/23/chiles-w.jpg"/>
          <p:cNvSpPr>
            <a:spLocks noChangeAspect="1" noChangeArrowheads="1"/>
          </p:cNvSpPr>
          <p:nvPr/>
        </p:nvSpPr>
        <p:spPr bwMode="auto">
          <a:xfrm>
            <a:off x="1587501" y="-136525"/>
            <a:ext cx="3038475" cy="3143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pic>
        <p:nvPicPr>
          <p:cNvPr id="21506" name="Picture 2" descr="C:\Users\Craig\Downloads\IMG_338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57600" y="5434886"/>
            <a:ext cx="6096000" cy="954107"/>
          </a:xfrm>
          <a:prstGeom prst="rect">
            <a:avLst/>
          </a:prstGeom>
          <a:noFill/>
        </p:spPr>
        <p:txBody>
          <a:bodyPr wrap="square" rtlCol="0">
            <a:spAutoFit/>
          </a:bodyPr>
          <a:lstStyle/>
          <a:p>
            <a:r>
              <a:rPr lang="en-US" sz="2800" b="1" dirty="0">
                <a:solidFill>
                  <a:schemeClr val="bg1"/>
                </a:solidFill>
              </a:rPr>
              <a:t>FCF Youth &amp; Leaders Praying before serving  in </a:t>
            </a:r>
            <a:r>
              <a:rPr lang="en-US" sz="2800" b="1" dirty="0" err="1">
                <a:solidFill>
                  <a:schemeClr val="bg1"/>
                </a:solidFill>
              </a:rPr>
              <a:t>Sandtown</a:t>
            </a:r>
            <a:r>
              <a:rPr lang="en-US" sz="2800" b="1" dirty="0">
                <a:solidFill>
                  <a:schemeClr val="bg1"/>
                </a:solidFill>
              </a:rPr>
              <a:t> after the Riots</a:t>
            </a:r>
          </a:p>
        </p:txBody>
      </p:sp>
    </p:spTree>
    <p:extLst>
      <p:ext uri="{BB962C8B-B14F-4D97-AF65-F5344CB8AC3E}">
        <p14:creationId xmlns:p14="http://schemas.microsoft.com/office/powerpoint/2010/main" val="190977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raig\Downloads\attachments(18)\IMG_425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3662" t="15211" r="10422" b="5920"/>
          <a:stretch/>
        </p:blipFill>
        <p:spPr bwMode="auto">
          <a:xfrm>
            <a:off x="1551904" y="8587"/>
            <a:ext cx="9116096" cy="6276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6370611"/>
            <a:ext cx="5257800" cy="523220"/>
          </a:xfrm>
          <a:prstGeom prst="rect">
            <a:avLst/>
          </a:prstGeom>
          <a:noFill/>
        </p:spPr>
        <p:txBody>
          <a:bodyPr wrap="square" rtlCol="0">
            <a:spAutoFit/>
          </a:bodyPr>
          <a:lstStyle/>
          <a:p>
            <a:r>
              <a:rPr lang="en-US" sz="2800" b="1" dirty="0"/>
              <a:t>Pen Lucy Works Weekend 2015</a:t>
            </a:r>
          </a:p>
        </p:txBody>
      </p:sp>
    </p:spTree>
    <p:extLst>
      <p:ext uri="{BB962C8B-B14F-4D97-AF65-F5344CB8AC3E}">
        <p14:creationId xmlns:p14="http://schemas.microsoft.com/office/powerpoint/2010/main" val="2914308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11952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958310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355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
            <a:ext cx="11362482" cy="6817489"/>
          </a:xfrm>
          <a:prstGeom prst="rect">
            <a:avLst/>
          </a:prstGeom>
        </p:spPr>
      </p:pic>
    </p:spTree>
    <p:extLst>
      <p:ext uri="{BB962C8B-B14F-4D97-AF65-F5344CB8AC3E}">
        <p14:creationId xmlns:p14="http://schemas.microsoft.com/office/powerpoint/2010/main" val="936143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8368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4043120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0"/>
            <a:ext cx="8229600" cy="6858000"/>
          </a:xfrm>
          <a:prstGeom prst="rect">
            <a:avLst/>
          </a:prstGeom>
        </p:spPr>
      </p:pic>
    </p:spTree>
    <p:extLst>
      <p:ext uri="{BB962C8B-B14F-4D97-AF65-F5344CB8AC3E}">
        <p14:creationId xmlns:p14="http://schemas.microsoft.com/office/powerpoint/2010/main" val="3607183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07634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raig\Downloads\church1983(1)\IMG_63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9"/>
          <a:stretch/>
        </p:blipFill>
        <p:spPr bwMode="auto">
          <a:xfrm>
            <a:off x="1309625" y="0"/>
            <a:ext cx="9303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20739" y="6127261"/>
            <a:ext cx="2243015" cy="523220"/>
          </a:xfrm>
          <a:prstGeom prst="rect">
            <a:avLst/>
          </a:prstGeom>
          <a:noFill/>
        </p:spPr>
        <p:txBody>
          <a:bodyPr wrap="square" rtlCol="0">
            <a:spAutoFit/>
          </a:bodyPr>
          <a:lstStyle/>
          <a:p>
            <a:r>
              <a:rPr lang="en-US" sz="2800" dirty="0"/>
              <a:t>FCF 1983</a:t>
            </a:r>
          </a:p>
        </p:txBody>
      </p:sp>
      <p:sp>
        <p:nvSpPr>
          <p:cNvPr id="4" name="TextBox 3"/>
          <p:cNvSpPr txBox="1"/>
          <p:nvPr/>
        </p:nvSpPr>
        <p:spPr>
          <a:xfrm>
            <a:off x="9049722" y="6231021"/>
            <a:ext cx="2243015" cy="523220"/>
          </a:xfrm>
          <a:prstGeom prst="rect">
            <a:avLst/>
          </a:prstGeom>
          <a:noFill/>
        </p:spPr>
        <p:txBody>
          <a:bodyPr wrap="square" rtlCol="0">
            <a:spAutoFit/>
          </a:bodyPr>
          <a:lstStyle/>
          <a:p>
            <a:r>
              <a:rPr lang="en-US" sz="2800" dirty="0">
                <a:solidFill>
                  <a:schemeClr val="bg1"/>
                </a:solidFill>
              </a:rPr>
              <a:t>FCF 1983</a:t>
            </a:r>
          </a:p>
        </p:txBody>
      </p:sp>
    </p:spTree>
    <p:extLst>
      <p:ext uri="{BB962C8B-B14F-4D97-AF65-F5344CB8AC3E}">
        <p14:creationId xmlns:p14="http://schemas.microsoft.com/office/powerpoint/2010/main" val="48841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980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6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566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46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700" y="353749"/>
            <a:ext cx="11144250" cy="5464316"/>
          </a:xfrm>
          <a:prstGeom prst="rect">
            <a:avLst/>
          </a:prstGeom>
        </p:spPr>
        <p:txBody>
          <a:bodyPr wrap="square">
            <a:spAutoFit/>
          </a:bodyPr>
          <a:lstStyle/>
          <a:p>
            <a:pPr>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I II</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I saw </a:t>
            </a: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more clearly than ever, that the first great and primary business to which I ought to attend every day was, to have my soul happy in the Lord.  The first thing to be concerned about was not, how I might serve the Lord, how I might glorify the Lord; but how I might get my soul into a happy state, and how my inner man may be nourished....  I saw that the most important thing I had to do was to give myself to the reading of the Word of God and to meditation of it.</a:t>
            </a:r>
            <a:b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32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George Mueller of Bristol</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3310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968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394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673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550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367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132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466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96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442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628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91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4753" y="533400"/>
            <a:ext cx="8610600" cy="5355312"/>
          </a:xfrm>
          <a:prstGeom prst="rect">
            <a:avLst/>
          </a:prstGeom>
        </p:spPr>
        <p:txBody>
          <a:bodyPr wrap="square">
            <a:spAutoFit/>
          </a:bodyPr>
          <a:lstStyle/>
          <a:p>
            <a:pPr algn="ctr"/>
            <a:r>
              <a:rPr lang="en-US" sz="4800" dirty="0">
                <a:solidFill>
                  <a:prstClr val="white"/>
                </a:solidFill>
                <a:latin typeface="Helvetica Neue"/>
              </a:rPr>
              <a:t>Ephesians 3:14-21 </a:t>
            </a:r>
          </a:p>
          <a:p>
            <a:pPr algn="ctr"/>
            <a:endParaRPr lang="en-US" sz="1400" b="1" dirty="0">
              <a:solidFill>
                <a:prstClr val="white"/>
              </a:solidFill>
            </a:endParaRPr>
          </a:p>
          <a:p>
            <a:pPr defTabSz="913833"/>
            <a:r>
              <a:rPr lang="en-US" sz="4000" dirty="0">
                <a:solidFill>
                  <a:prstClr val="white"/>
                </a:solidFill>
              </a:rPr>
              <a:t>“14 For this reason I bow my knees before the Father, 15 from whom every family in heaven and on earth is named, 16 that according to the riches of his glory he may grant you to be strengthened with power through his Spirit in your inner being, </a:t>
            </a:r>
          </a:p>
        </p:txBody>
      </p:sp>
    </p:spTree>
    <p:extLst>
      <p:ext uri="{BB962C8B-B14F-4D97-AF65-F5344CB8AC3E}">
        <p14:creationId xmlns:p14="http://schemas.microsoft.com/office/powerpoint/2010/main" val="3637282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4753" y="533401"/>
            <a:ext cx="8610600" cy="5632311"/>
          </a:xfrm>
          <a:prstGeom prst="rect">
            <a:avLst/>
          </a:prstGeom>
        </p:spPr>
        <p:txBody>
          <a:bodyPr wrap="square">
            <a:spAutoFit/>
          </a:bodyPr>
          <a:lstStyle/>
          <a:p>
            <a:pPr defTabSz="913833"/>
            <a:r>
              <a:rPr lang="en-US" sz="4000" dirty="0">
                <a:solidFill>
                  <a:prstClr val="white"/>
                </a:solidFill>
              </a:rPr>
              <a:t>17 so that Christ may dwell in your hearts through faith—that you, being rooted and grounded in love, 18 may have strength to comprehend with all the saints what is the breadth and length and height and depth, 19 and to know the love of Christ that surpasses knowledge, that you may be filled with all the fullness of God. </a:t>
            </a:r>
          </a:p>
        </p:txBody>
      </p:sp>
    </p:spTree>
    <p:extLst>
      <p:ext uri="{BB962C8B-B14F-4D97-AF65-F5344CB8AC3E}">
        <p14:creationId xmlns:p14="http://schemas.microsoft.com/office/powerpoint/2010/main" val="355482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4481" y="558247"/>
            <a:ext cx="8610600" cy="3785652"/>
          </a:xfrm>
          <a:prstGeom prst="rect">
            <a:avLst/>
          </a:prstGeom>
        </p:spPr>
        <p:txBody>
          <a:bodyPr wrap="square">
            <a:spAutoFit/>
          </a:bodyPr>
          <a:lstStyle/>
          <a:p>
            <a:pPr defTabSz="913833"/>
            <a:r>
              <a:rPr lang="en-US" sz="4000" dirty="0">
                <a:solidFill>
                  <a:prstClr val="white"/>
                </a:solidFill>
              </a:rPr>
              <a:t>20 Now to him who is able to do far more abundantly than all that we ask or think, according to the power at work within us, 21 to him be glory in the church and in Christ Jesus throughout all generations, forever and ever. Amen.”</a:t>
            </a:r>
          </a:p>
        </p:txBody>
      </p:sp>
    </p:spTree>
    <p:extLst>
      <p:ext uri="{BB962C8B-B14F-4D97-AF65-F5344CB8AC3E}">
        <p14:creationId xmlns:p14="http://schemas.microsoft.com/office/powerpoint/2010/main" val="3906581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1061</Words>
  <Application>Microsoft Office PowerPoint</Application>
  <PresentationFormat>Widescreen</PresentationFormat>
  <Paragraphs>54</Paragraphs>
  <Slides>60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60</vt:i4>
      </vt:variant>
    </vt:vector>
  </HeadingPairs>
  <TitlesOfParts>
    <vt:vector size="69" baseType="lpstr">
      <vt:lpstr>Arial</vt:lpstr>
      <vt:lpstr>Calibri</vt:lpstr>
      <vt:lpstr>Calibri Light</vt:lpstr>
      <vt:lpstr>Helvetica Neue</vt:lpstr>
      <vt:lpstr>Symbol</vt:lpstr>
      <vt:lpstr>Times New Roman</vt:lpstr>
      <vt:lpstr>Tms Rmn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dc:creator>
  <cp:lastModifiedBy>Adrienne O'Connor</cp:lastModifiedBy>
  <cp:revision>20</cp:revision>
  <dcterms:created xsi:type="dcterms:W3CDTF">2017-07-15T20:30:56Z</dcterms:created>
  <dcterms:modified xsi:type="dcterms:W3CDTF">2017-07-17T14:27:38Z</dcterms:modified>
</cp:coreProperties>
</file>