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3"/>
  </p:notesMasterIdLst>
  <p:handoutMasterIdLst>
    <p:handoutMasterId r:id="rId14"/>
  </p:handoutMasterIdLst>
  <p:sldIdLst>
    <p:sldId id="256" r:id="rId2"/>
    <p:sldId id="682" r:id="rId3"/>
    <p:sldId id="683" r:id="rId4"/>
    <p:sldId id="684" r:id="rId5"/>
    <p:sldId id="685" r:id="rId6"/>
    <p:sldId id="672" r:id="rId7"/>
    <p:sldId id="688" r:id="rId8"/>
    <p:sldId id="690" r:id="rId9"/>
    <p:sldId id="689" r:id="rId10"/>
    <p:sldId id="686" r:id="rId11"/>
    <p:sldId id="687" r:id="rId12"/>
  </p:sldIdLst>
  <p:sldSz cx="9144000" cy="6858000" type="screen4x3"/>
  <p:notesSz cx="6924675" cy="9210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FF3300"/>
    <a:srgbClr val="0000CC"/>
    <a:srgbClr val="CC0000"/>
    <a:srgbClr val="FFCC00"/>
    <a:srgbClr val="2E3303"/>
    <a:srgbClr val="000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4" autoAdjust="0"/>
    <p:restoredTop sz="75250" autoAdjust="0"/>
  </p:normalViewPr>
  <p:slideViewPr>
    <p:cSldViewPr>
      <p:cViewPr varScale="1">
        <p:scale>
          <a:sx n="52" d="100"/>
          <a:sy n="52" d="100"/>
        </p:scale>
        <p:origin x="16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1" d="100"/>
          <a:sy n="51" d="100"/>
        </p:scale>
        <p:origin x="281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461440" y="230732"/>
            <a:ext cx="3000899" cy="461463"/>
          </a:xfrm>
          <a:prstGeom prst="rect">
            <a:avLst/>
          </a:prstGeom>
        </p:spPr>
        <p:txBody>
          <a:bodyPr vert="horz" lIns="90463" tIns="45231" rIns="90463" bIns="45231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 eaLnBrk="1" hangingPunct="1"/>
            <a:r>
              <a:rPr lang="en-US" sz="1300" b="1" dirty="0">
                <a:latin typeface="+mn-lt"/>
                <a:cs typeface="Arial" charset="0"/>
              </a:rPr>
              <a:t>The Cleansed Conscience</a:t>
            </a:r>
          </a:p>
          <a:p>
            <a:pPr eaLnBrk="1" hangingPunct="1"/>
            <a:r>
              <a:rPr lang="en-US" sz="1300" b="1" dirty="0">
                <a:latin typeface="+mn-lt"/>
                <a:cs typeface="Arial" charset="0"/>
              </a:rPr>
              <a:t>Gleanings from Hebrews</a:t>
            </a:r>
          </a:p>
          <a:p>
            <a:pPr>
              <a:defRPr/>
            </a:pPr>
            <a:endParaRPr lang="en-US" sz="1300" b="1" dirty="0">
              <a:latin typeface="+mn-lt"/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"/>
          </p:nvPr>
        </p:nvSpPr>
        <p:spPr>
          <a:xfrm>
            <a:off x="3341560" y="230732"/>
            <a:ext cx="3000899" cy="461463"/>
          </a:xfrm>
          <a:prstGeom prst="rect">
            <a:avLst/>
          </a:prstGeom>
        </p:spPr>
        <p:txBody>
          <a:bodyPr vert="horz" lIns="90463" tIns="45231" rIns="90463" bIns="45231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z="1300" dirty="0">
                <a:latin typeface="+mn-lt"/>
              </a:rPr>
              <a:t>06/08/14</a:t>
            </a:r>
          </a:p>
          <a:p>
            <a:pPr>
              <a:defRPr/>
            </a:pPr>
            <a:r>
              <a:rPr lang="en-US" sz="1300" dirty="0">
                <a:latin typeface="+mn-lt"/>
              </a:rPr>
              <a:t>b</a:t>
            </a:r>
            <a:r>
              <a:rPr lang="en-US" sz="1300" dirty="0">
                <a:latin typeface="+mn-lt"/>
              </a:rPr>
              <a:t>y Bob DeWaay</a:t>
            </a:r>
            <a:endParaRPr lang="en-US" sz="1300" dirty="0">
              <a:latin typeface="+mn-lt"/>
            </a:endParaRPr>
          </a:p>
        </p:txBody>
      </p:sp>
      <p:pic>
        <p:nvPicPr>
          <p:cNvPr id="8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85" y="8455620"/>
            <a:ext cx="2031568" cy="538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2966834" y="8465620"/>
            <a:ext cx="3493307" cy="415744"/>
          </a:xfrm>
          <a:prstGeom prst="rect">
            <a:avLst/>
          </a:prstGeom>
        </p:spPr>
        <p:txBody>
          <a:bodyPr vert="horz" lIns="85109" tIns="42555" rIns="85109" bIns="42555" rtlCol="0" anchor="b"/>
          <a:lstStyle>
            <a:lvl1pPr algn="l" eaLnBrk="1" hangingPunct="1">
              <a:tabLst>
                <a:tab pos="3191598" algn="r"/>
              </a:tabLst>
              <a:defRPr sz="1100" dirty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www.gospelofgracefellowship.org 	</a:t>
            </a:r>
            <a:fld id="{E89342BA-E50C-438E-9E7B-D6D13FF4C4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93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00899" cy="46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3" tIns="45231" rIns="90463" bIns="452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2229" y="1"/>
            <a:ext cx="3000899" cy="46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3" tIns="45231" rIns="90463" bIns="452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03750" cy="345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07" y="4376037"/>
            <a:ext cx="5537262" cy="414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3" tIns="45231" rIns="90463" bIns="452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47784"/>
            <a:ext cx="3000899" cy="46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3" tIns="45231" rIns="90463" bIns="452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229" y="8747784"/>
            <a:ext cx="3000899" cy="46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3" tIns="45231" rIns="90463" bIns="452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E895F528-BA87-46C6-9828-3DD8F2CCA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57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868315-B1C2-4214-AFCC-F09796C01E87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2230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0334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737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CE090E-B6F9-4EDF-9B40-1097EC87CD83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319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CE090E-B6F9-4EDF-9B40-1097EC87CD83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967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CE090E-B6F9-4EDF-9B40-1097EC87CD83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811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CE090E-B6F9-4EDF-9B40-1097EC87CD83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079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501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430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6463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345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96DD5C5-7F70-42B5-B503-C96E77A73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9FFDF-9155-48FD-AD11-70E6BF380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D6BCD-5AEE-43C5-8D1A-A1827CEF4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E8334-C311-4F13-AB96-5FF4483FE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EB1617-2F16-4DF5-8F2E-407D63B7F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0DCE7A-CE34-4E1F-A41D-CF35854A9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4097E1-C9FE-4D76-85B0-76FAE65D9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247553-6D57-4C41-9FF1-15C7B88C2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29FD4-9483-4D99-830D-1CB03D67D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E1BF1D-02CB-4CBE-AE90-BCFC903E2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EDA4841-164A-467C-B227-C90C89339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229600" y="6408738"/>
            <a:ext cx="708025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2000" b="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133381CB-3379-4DF5-91A3-47905839D0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90" r:id="rId3"/>
    <p:sldLayoutId id="2147483691" r:id="rId4"/>
    <p:sldLayoutId id="2147483692" r:id="rId5"/>
    <p:sldLayoutId id="2147483693" r:id="rId6"/>
    <p:sldLayoutId id="2147483687" r:id="rId7"/>
    <p:sldLayoutId id="2147483694" r:id="rId8"/>
    <p:sldLayoutId id="2147483695" r:id="rId9"/>
    <p:sldLayoutId id="2147483686" r:id="rId10"/>
    <p:sldLayoutId id="21474836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7300" y="609600"/>
            <a:ext cx="6629400" cy="1447800"/>
          </a:xfrm>
        </p:spPr>
        <p:txBody>
          <a:bodyPr/>
          <a:lstStyle/>
          <a:p>
            <a:pPr marR="0" algn="ctr" eaLnBrk="1" hangingPunct="1"/>
            <a:r>
              <a:rPr lang="en-US" sz="40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The Cleansed </a:t>
            </a:r>
            <a:r>
              <a:rPr lang="en-US" sz="40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Conscience</a:t>
            </a:r>
          </a:p>
          <a:p>
            <a:pPr marR="0" algn="ctr" eaLnBrk="1" hangingPunct="1"/>
            <a:r>
              <a:rPr lang="en-US" sz="40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Acceptable Worship</a:t>
            </a:r>
            <a:br>
              <a:rPr lang="en-US" sz="40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</a:br>
            <a:endParaRPr lang="en-US" sz="2000" b="1" i="1" dirty="0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marR="0" algn="ctr" eaLnBrk="1" hangingPunct="1"/>
            <a:r>
              <a:rPr lang="en-US" sz="4000" dirty="0" smtClean="0">
                <a:latin typeface="Arial" charset="0"/>
                <a:cs typeface="Arial" charset="0"/>
              </a:rPr>
              <a:t>Gleanings </a:t>
            </a:r>
            <a:r>
              <a:rPr lang="en-US" sz="4000" dirty="0" smtClean="0">
                <a:latin typeface="Arial" charset="0"/>
                <a:cs typeface="Arial" charset="0"/>
              </a:rPr>
              <a:t>from Hebrews</a:t>
            </a: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04800" y="54864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2095500" y="3117054"/>
            <a:ext cx="4953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/>
              <a:t>Presented by Bob DeWaay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dirty="0" smtClean="0"/>
              <a:t>June 8, 2014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Remember God’s Authoritative Word </a:t>
            </a:r>
            <a:r>
              <a:rPr lang="en-US" sz="3400" dirty="0" smtClean="0">
                <a:solidFill>
                  <a:srgbClr val="3333CC"/>
                </a:solidFill>
              </a:rPr>
              <a:t>Which </a:t>
            </a:r>
            <a:r>
              <a:rPr lang="en-US" sz="3400" dirty="0" smtClean="0">
                <a:solidFill>
                  <a:srgbClr val="3333CC"/>
                </a:solidFill>
              </a:rPr>
              <a:t>Describes His Mighty Deeds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600200"/>
            <a:ext cx="8610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2Peter 3:1, 2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This is now, beloved, the second letter I am writing to you in which I am stirring up your sincere mind by way of </a:t>
            </a:r>
            <a:r>
              <a:rPr lang="en-US" sz="2800" dirty="0" smtClean="0">
                <a:solidFill>
                  <a:srgbClr val="0000CC"/>
                </a:solidFill>
              </a:rPr>
              <a:t>reminder</a:t>
            </a:r>
            <a:r>
              <a:rPr lang="en-US" sz="2800" dirty="0" smtClean="0"/>
              <a:t>, that you should </a:t>
            </a:r>
            <a:r>
              <a:rPr lang="en-US" sz="2800" dirty="0" smtClean="0">
                <a:solidFill>
                  <a:srgbClr val="008000"/>
                </a:solidFill>
              </a:rPr>
              <a:t>remember</a:t>
            </a:r>
            <a:r>
              <a:rPr lang="en-US" sz="2800" dirty="0" smtClean="0"/>
              <a:t> the words spoken beforehand by </a:t>
            </a:r>
            <a:r>
              <a:rPr lang="en-US" sz="2800" dirty="0" smtClean="0">
                <a:solidFill>
                  <a:srgbClr val="FF0000"/>
                </a:solidFill>
              </a:rPr>
              <a:t>the holy prophets and the commandment of the Lord and Savior spoken by your apostles</a:t>
            </a:r>
            <a:r>
              <a:rPr lang="en-US" sz="2800" dirty="0" smtClean="0"/>
              <a:t>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God’s Patience </a:t>
            </a:r>
            <a:r>
              <a:rPr lang="en-US" sz="3400" dirty="0" smtClean="0">
                <a:solidFill>
                  <a:srgbClr val="3333CC"/>
                </a:solidFill>
              </a:rPr>
              <a:t>Is </a:t>
            </a:r>
            <a:r>
              <a:rPr lang="en-US" sz="3400" dirty="0" smtClean="0">
                <a:solidFill>
                  <a:srgbClr val="3333CC"/>
                </a:solidFill>
              </a:rPr>
              <a:t>Revealed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371600"/>
            <a:ext cx="8610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2Peter 3:8 - 9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But do not let this one fact escape your notice, beloved, that with the Lord one day is like a thousand years, and a thousand years like one day. The Lord is not slow about His promise, as some count slowness, but </a:t>
            </a:r>
            <a:r>
              <a:rPr lang="en-US" sz="2800" dirty="0" smtClean="0">
                <a:solidFill>
                  <a:srgbClr val="C00000"/>
                </a:solidFill>
              </a:rPr>
              <a:t>is patient toward you, </a:t>
            </a:r>
            <a:r>
              <a:rPr lang="en-US" sz="2800" dirty="0" smtClean="0">
                <a:solidFill>
                  <a:srgbClr val="0000FF"/>
                </a:solidFill>
              </a:rPr>
              <a:t>not wishing </a:t>
            </a:r>
            <a:r>
              <a:rPr lang="en-US" sz="2800" dirty="0" smtClean="0">
                <a:solidFill>
                  <a:srgbClr val="C00000"/>
                </a:solidFill>
              </a:rPr>
              <a:t>for any to perish but for all to come to repentance.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152400" y="1524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Redemption Accomplished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17410" name="Rectangle 3"/>
          <p:cNvSpPr txBox="1">
            <a:spLocks noChangeArrowheads="1"/>
          </p:cNvSpPr>
          <p:nvPr/>
        </p:nvSpPr>
        <p:spPr bwMode="auto">
          <a:xfrm>
            <a:off x="304800" y="1371600"/>
            <a:ext cx="8610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endParaRPr lang="en-US" sz="14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</a:t>
            </a:r>
            <a:endParaRPr lang="en-US" sz="2800" dirty="0" smtClean="0">
              <a:solidFill>
                <a:srgbClr val="008000"/>
              </a:solidFill>
            </a:endParaRP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>
              <a:solidFill>
                <a:srgbClr val="008000"/>
              </a:solidFill>
            </a:endParaRP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609600" y="1371600"/>
            <a:ext cx="8001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Hebrews 9:11, 12</a:t>
            </a:r>
            <a:r>
              <a:rPr lang="en-US" sz="2800" b="1" dirty="0" smtClean="0"/>
              <a:t>  </a:t>
            </a:r>
            <a:r>
              <a:rPr lang="en-US" sz="2800" dirty="0" smtClean="0"/>
              <a:t>(HCSB)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But the Messiah has appeared, </a:t>
            </a:r>
            <a:r>
              <a:rPr lang="en-US" sz="2800" dirty="0" smtClean="0">
                <a:solidFill>
                  <a:srgbClr val="008000"/>
                </a:solidFill>
              </a:rPr>
              <a:t>high priest </a:t>
            </a:r>
            <a:r>
              <a:rPr lang="en-US" sz="2800" dirty="0" smtClean="0"/>
              <a:t>of the good </a:t>
            </a:r>
            <a:r>
              <a:rPr lang="en-US" sz="2800" dirty="0" smtClean="0">
                <a:solidFill>
                  <a:srgbClr val="C00000"/>
                </a:solidFill>
              </a:rPr>
              <a:t>things that have come</a:t>
            </a:r>
            <a:r>
              <a:rPr lang="en-US" sz="2800" dirty="0" smtClean="0"/>
              <a:t>.  In the greater and more perfect tabernacle not made with hands (that is, not of this creation ), </a:t>
            </a:r>
            <a:r>
              <a:rPr lang="en-US" sz="2800" baseline="30000" dirty="0" smtClean="0"/>
              <a:t> </a:t>
            </a:r>
            <a:r>
              <a:rPr lang="en-US" sz="2800" dirty="0" smtClean="0"/>
              <a:t>He entered the most holy place </a:t>
            </a:r>
            <a:r>
              <a:rPr lang="en-US" sz="2800" dirty="0" smtClean="0">
                <a:solidFill>
                  <a:srgbClr val="008000"/>
                </a:solidFill>
              </a:rPr>
              <a:t>once for all</a:t>
            </a:r>
            <a:r>
              <a:rPr lang="en-US" sz="2800" dirty="0" smtClean="0"/>
              <a:t>, not by the blood of goats and calves, but </a:t>
            </a:r>
            <a:r>
              <a:rPr lang="en-US" sz="2800" dirty="0" smtClean="0">
                <a:solidFill>
                  <a:srgbClr val="C00000"/>
                </a:solidFill>
              </a:rPr>
              <a:t>by His own blood</a:t>
            </a:r>
            <a:r>
              <a:rPr lang="en-US" sz="2800" dirty="0" smtClean="0"/>
              <a:t>, having obtained eternal </a:t>
            </a:r>
            <a:r>
              <a:rPr lang="en-US" sz="2800" dirty="0" smtClean="0">
                <a:solidFill>
                  <a:srgbClr val="0000FF"/>
                </a:solidFill>
              </a:rPr>
              <a:t>redemption</a:t>
            </a:r>
            <a:r>
              <a:rPr lang="en-US" sz="2800" dirty="0" smtClean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152400" y="1524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The Cleansed Conscience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17410" name="Rectangle 3"/>
          <p:cNvSpPr txBox="1">
            <a:spLocks noChangeArrowheads="1"/>
          </p:cNvSpPr>
          <p:nvPr/>
        </p:nvSpPr>
        <p:spPr bwMode="auto">
          <a:xfrm>
            <a:off x="304800" y="1371600"/>
            <a:ext cx="8610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endParaRPr lang="en-US" sz="14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</a:t>
            </a:r>
            <a:endParaRPr lang="en-US" sz="2800" dirty="0" smtClean="0">
              <a:solidFill>
                <a:srgbClr val="008000"/>
              </a:solidFill>
            </a:endParaRP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>
              <a:solidFill>
                <a:srgbClr val="008000"/>
              </a:solidFill>
            </a:endParaRP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609600" y="1371600"/>
            <a:ext cx="8001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Hebrews 9:13, 14</a:t>
            </a:r>
            <a:r>
              <a:rPr lang="en-US" sz="2800" b="1" dirty="0" smtClean="0"/>
              <a:t>  </a:t>
            </a:r>
            <a:r>
              <a:rPr lang="en-US" sz="2800" dirty="0" smtClean="0"/>
              <a:t>(HCSB)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For if the blood of goats and bulls and the ashes of a young cow, sprinkling those who are defiled, sanctify for the purification of the flesh,  </a:t>
            </a:r>
            <a:r>
              <a:rPr lang="en-US" sz="2800" baseline="30000" dirty="0" smtClean="0"/>
              <a:t> </a:t>
            </a:r>
            <a:r>
              <a:rPr lang="en-US" sz="2800" dirty="0" smtClean="0">
                <a:solidFill>
                  <a:srgbClr val="008000"/>
                </a:solidFill>
              </a:rPr>
              <a:t>how much more </a:t>
            </a:r>
            <a:r>
              <a:rPr lang="en-US" sz="2800" dirty="0" smtClean="0"/>
              <a:t>will the blood of the Messiah, who through the eternal Spirit  offered Himself without blemish to God, </a:t>
            </a:r>
            <a:r>
              <a:rPr lang="en-US" sz="2800" dirty="0" smtClean="0">
                <a:solidFill>
                  <a:srgbClr val="C00000"/>
                </a:solidFill>
              </a:rPr>
              <a:t>cleanse our  consciences </a:t>
            </a:r>
            <a:r>
              <a:rPr lang="en-US" sz="2800" dirty="0" smtClean="0"/>
              <a:t>from dead works to serve the living God?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152400" y="1524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Draw Near </a:t>
            </a:r>
            <a:r>
              <a:rPr lang="en-US" sz="3600" dirty="0" smtClean="0">
                <a:solidFill>
                  <a:srgbClr val="3333CC"/>
                </a:solidFill>
              </a:rPr>
              <a:t>by </a:t>
            </a:r>
            <a:r>
              <a:rPr lang="en-US" sz="3600" dirty="0" smtClean="0">
                <a:solidFill>
                  <a:srgbClr val="3333CC"/>
                </a:solidFill>
              </a:rPr>
              <a:t>the Blood of Jesus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17410" name="Rectangle 3"/>
          <p:cNvSpPr txBox="1">
            <a:spLocks noChangeArrowheads="1"/>
          </p:cNvSpPr>
          <p:nvPr/>
        </p:nvSpPr>
        <p:spPr bwMode="auto">
          <a:xfrm>
            <a:off x="304800" y="1371600"/>
            <a:ext cx="8610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endParaRPr lang="en-US" sz="14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</a:t>
            </a:r>
            <a:endParaRPr lang="en-US" sz="2800" dirty="0" smtClean="0">
              <a:solidFill>
                <a:srgbClr val="008000"/>
              </a:solidFill>
            </a:endParaRP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>
              <a:solidFill>
                <a:srgbClr val="008000"/>
              </a:solidFill>
            </a:endParaRP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609600" y="1143000"/>
            <a:ext cx="8001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Hebrews 10:19 - 22</a:t>
            </a:r>
            <a:r>
              <a:rPr lang="en-US" sz="2800" b="1" dirty="0" smtClean="0"/>
              <a:t>  </a:t>
            </a:r>
            <a:r>
              <a:rPr lang="en-US" sz="2800" dirty="0" smtClean="0"/>
              <a:t>(HCSB)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Therefore, brothers, since we have boldness to </a:t>
            </a:r>
            <a:r>
              <a:rPr lang="en-US" sz="2800" dirty="0" smtClean="0">
                <a:solidFill>
                  <a:srgbClr val="C00000"/>
                </a:solidFill>
              </a:rPr>
              <a:t>enter</a:t>
            </a:r>
            <a:r>
              <a:rPr lang="en-US" sz="2800" dirty="0" smtClean="0"/>
              <a:t> the sanctuary </a:t>
            </a:r>
            <a:r>
              <a:rPr lang="en-US" sz="2800" dirty="0" smtClean="0">
                <a:solidFill>
                  <a:srgbClr val="C00000"/>
                </a:solidFill>
              </a:rPr>
              <a:t>through the blood of Jesus</a:t>
            </a:r>
            <a:r>
              <a:rPr lang="en-US" sz="2800" dirty="0" smtClean="0"/>
              <a:t>,  </a:t>
            </a:r>
            <a:r>
              <a:rPr lang="en-US" sz="2800" baseline="30000" dirty="0" smtClean="0"/>
              <a:t> </a:t>
            </a:r>
            <a:r>
              <a:rPr lang="en-US" sz="2800" dirty="0" smtClean="0"/>
              <a:t>by a new and living way He has opened for us through the curtain (that is, His flesh ), </a:t>
            </a:r>
            <a:r>
              <a:rPr lang="en-US" sz="2800" baseline="30000" dirty="0" smtClean="0"/>
              <a:t> </a:t>
            </a:r>
            <a:r>
              <a:rPr lang="en-US" sz="2800" dirty="0" smtClean="0"/>
              <a:t>and since </a:t>
            </a:r>
            <a:r>
              <a:rPr lang="en-US" sz="2800" dirty="0" smtClean="0">
                <a:solidFill>
                  <a:srgbClr val="0000FF"/>
                </a:solidFill>
              </a:rPr>
              <a:t>we have a great high priest over the house of God</a:t>
            </a:r>
            <a:r>
              <a:rPr lang="en-US" sz="2800" dirty="0" smtClean="0"/>
              <a:t>,  </a:t>
            </a:r>
            <a:r>
              <a:rPr lang="en-US" sz="2800" baseline="30000" dirty="0" smtClean="0"/>
              <a:t> </a:t>
            </a:r>
            <a:r>
              <a:rPr lang="en-US" sz="2800" dirty="0" smtClean="0">
                <a:solidFill>
                  <a:srgbClr val="C00000"/>
                </a:solidFill>
              </a:rPr>
              <a:t>let us draw near </a:t>
            </a:r>
            <a:r>
              <a:rPr lang="en-US" sz="2800" dirty="0" smtClean="0"/>
              <a:t>with a true heart in full assurance of faith, </a:t>
            </a:r>
            <a:r>
              <a:rPr lang="en-US" sz="2800" dirty="0" smtClean="0">
                <a:solidFill>
                  <a:srgbClr val="008000"/>
                </a:solidFill>
              </a:rPr>
              <a:t>our hearts sprinkled clean from an evil conscience </a:t>
            </a:r>
            <a:r>
              <a:rPr lang="en-US" sz="2800" dirty="0" smtClean="0"/>
              <a:t>and our bodies washed in pure water.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152400" y="1524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Holding our Confession Corporately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17410" name="Rectangle 3"/>
          <p:cNvSpPr txBox="1">
            <a:spLocks noChangeArrowheads="1"/>
          </p:cNvSpPr>
          <p:nvPr/>
        </p:nvSpPr>
        <p:spPr bwMode="auto">
          <a:xfrm>
            <a:off x="304800" y="1371600"/>
            <a:ext cx="8610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endParaRPr lang="en-US" sz="14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</a:t>
            </a:r>
            <a:endParaRPr lang="en-US" sz="2800" dirty="0" smtClean="0">
              <a:solidFill>
                <a:srgbClr val="008000"/>
              </a:solidFill>
            </a:endParaRP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>
              <a:solidFill>
                <a:srgbClr val="008000"/>
              </a:solidFill>
            </a:endParaRP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609600" y="1143000"/>
            <a:ext cx="8001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Hebrews 10:23 - 25</a:t>
            </a:r>
            <a:r>
              <a:rPr lang="en-US" sz="2800" b="1" dirty="0" smtClean="0"/>
              <a:t>  </a:t>
            </a:r>
            <a:r>
              <a:rPr lang="en-US" sz="2800" dirty="0" smtClean="0"/>
              <a:t>(HCSB)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</a:t>
            </a:r>
            <a:r>
              <a:rPr lang="en-US" sz="2800" baseline="30000" dirty="0" smtClean="0"/>
              <a:t> </a:t>
            </a:r>
            <a:r>
              <a:rPr lang="en-US" sz="2800" dirty="0" smtClean="0"/>
              <a:t>Let us </a:t>
            </a:r>
            <a:r>
              <a:rPr lang="en-US" sz="2800" dirty="0" smtClean="0">
                <a:solidFill>
                  <a:srgbClr val="C00000"/>
                </a:solidFill>
              </a:rPr>
              <a:t>hold on to the confession of our hope</a:t>
            </a:r>
            <a:r>
              <a:rPr lang="en-US" sz="2800" dirty="0" smtClean="0"/>
              <a:t> without wavering, for He who promised is faithful.  And </a:t>
            </a:r>
            <a:r>
              <a:rPr lang="en-US" sz="2800" dirty="0" smtClean="0">
                <a:solidFill>
                  <a:srgbClr val="008000"/>
                </a:solidFill>
              </a:rPr>
              <a:t>let us be concerned about one another in order to promote love and good works</a:t>
            </a:r>
            <a:r>
              <a:rPr lang="en-US" sz="2800" dirty="0" smtClean="0"/>
              <a:t>, </a:t>
            </a:r>
            <a:r>
              <a:rPr lang="en-US" sz="2800" baseline="30000" dirty="0" smtClean="0"/>
              <a:t> </a:t>
            </a:r>
            <a:r>
              <a:rPr lang="en-US" sz="2800" dirty="0" smtClean="0"/>
              <a:t>not staying away from our worship meetings, as some habitually do, but </a:t>
            </a:r>
            <a:r>
              <a:rPr lang="en-US" sz="2800" dirty="0" smtClean="0">
                <a:solidFill>
                  <a:srgbClr val="008000"/>
                </a:solidFill>
              </a:rPr>
              <a:t>encouraging each other</a:t>
            </a:r>
            <a:r>
              <a:rPr lang="en-US" sz="2800" dirty="0" smtClean="0"/>
              <a:t>,  and all the more as you see the day drawing near.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Confidence in the Promises of God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600200"/>
            <a:ext cx="8610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Hebrews 10:35-37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Therefore, </a:t>
            </a:r>
            <a:r>
              <a:rPr lang="en-US" sz="2800" dirty="0" smtClean="0">
                <a:solidFill>
                  <a:srgbClr val="C00000"/>
                </a:solidFill>
              </a:rPr>
              <a:t>do not throw away your confidence</a:t>
            </a:r>
            <a:r>
              <a:rPr lang="en-US" sz="2800" dirty="0" smtClean="0"/>
              <a:t>, which has a great reward. For you have need of endurance, so that when you have done the will of God, </a:t>
            </a:r>
            <a:r>
              <a:rPr lang="en-US" sz="2800" dirty="0" smtClean="0">
                <a:solidFill>
                  <a:srgbClr val="C00000"/>
                </a:solidFill>
              </a:rPr>
              <a:t>you may receive what was promised</a:t>
            </a:r>
            <a:r>
              <a:rPr lang="en-US" sz="2800" dirty="0" smtClean="0"/>
              <a:t>. For yet in a very little while, He who is coming will come, and will not delay.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Acceptable Worship Offered to God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600200"/>
            <a:ext cx="8610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Hebrews 12:28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Therefore, since we receive a kingdom </a:t>
            </a:r>
            <a:r>
              <a:rPr lang="en-US" sz="2800" dirty="0" smtClean="0">
                <a:solidFill>
                  <a:srgbClr val="008000"/>
                </a:solidFill>
              </a:rPr>
              <a:t>which cannot be shaken</a:t>
            </a:r>
            <a:r>
              <a:rPr lang="en-US" sz="2800" dirty="0" smtClean="0"/>
              <a:t>, let us show gratitude, by which we may offer to God an </a:t>
            </a:r>
            <a:r>
              <a:rPr lang="en-US" sz="2800" dirty="0" smtClean="0">
                <a:solidFill>
                  <a:srgbClr val="C00000"/>
                </a:solidFill>
              </a:rPr>
              <a:t>acceptable service </a:t>
            </a:r>
            <a:r>
              <a:rPr lang="en-US" sz="2800" dirty="0" smtClean="0"/>
              <a:t>with reverence and awe;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Acceptable Worship Offered to God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600200"/>
            <a:ext cx="8610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Hebrews 13:15, 16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Through Him then, let us continually </a:t>
            </a:r>
            <a:r>
              <a:rPr lang="en-US" sz="2800" dirty="0" smtClean="0">
                <a:solidFill>
                  <a:srgbClr val="C00000"/>
                </a:solidFill>
              </a:rPr>
              <a:t>offer up a sacrifice of praise to God</a:t>
            </a:r>
            <a:r>
              <a:rPr lang="en-US" sz="2800" dirty="0" smtClean="0"/>
              <a:t>, that is, the fruit of lips that give thanks to His name. </a:t>
            </a:r>
            <a:r>
              <a:rPr lang="en-US" sz="2800" dirty="0" smtClean="0">
                <a:solidFill>
                  <a:srgbClr val="008000"/>
                </a:solidFill>
              </a:rPr>
              <a:t>And do not neglect doing good and sharing, for with such sacrifices God is pleased</a:t>
            </a:r>
            <a:r>
              <a:rPr lang="en-US" sz="2800" dirty="0" smtClean="0"/>
              <a:t>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Acceptable Worship Offered to God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600200"/>
            <a:ext cx="8610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1Peter 2:4, 5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And coming to Him as to a living stone which has been rejected by men, but is choice and precious in the sight of God, you also, as living stones, are being built up as a spiritual house for </a:t>
            </a:r>
            <a:r>
              <a:rPr lang="en-US" sz="2800" dirty="0" smtClean="0">
                <a:solidFill>
                  <a:srgbClr val="008000"/>
                </a:solidFill>
              </a:rPr>
              <a:t>a holy priesthood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00000"/>
                </a:solidFill>
              </a:rPr>
              <a:t>to offer up spiritual sacrifices acceptable to God </a:t>
            </a:r>
            <a:r>
              <a:rPr lang="en-US" sz="2800" dirty="0" smtClean="0"/>
              <a:t>through Jesus Christ.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txDef>
      <a:spPr bwMode="auto">
        <a:noFill/>
        <a:ln w="38100">
          <a:solidFill>
            <a:schemeClr val="tx1"/>
          </a:solidFill>
          <a:miter lim="800000"/>
          <a:headEnd/>
          <a:tailEnd/>
        </a:ln>
      </a:spPr>
      <a:bodyPr/>
      <a:lstStyle>
        <a:defPPr marL="365125" indent="-255588">
          <a:buClr>
            <a:schemeClr val="accent1"/>
          </a:buClr>
          <a:buSzPct val="68000"/>
          <a:defRPr sz="2800" b="1" u="sng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36203</TotalTime>
  <Words>156</Words>
  <Application>Microsoft Office PowerPoint</Application>
  <PresentationFormat>On-screen Show (4:3)</PresentationFormat>
  <Paragraphs>91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Baptism</dc:title>
  <dc:creator>DeWaay</dc:creator>
  <cp:lastModifiedBy>Christy</cp:lastModifiedBy>
  <cp:revision>2182</cp:revision>
  <cp:lastPrinted>2014-06-06T15:12:18Z</cp:lastPrinted>
  <dcterms:created xsi:type="dcterms:W3CDTF">2004-04-07T22:52:17Z</dcterms:created>
  <dcterms:modified xsi:type="dcterms:W3CDTF">2014-06-06T15:21:04Z</dcterms:modified>
</cp:coreProperties>
</file>