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3" r:id="rId5"/>
    <p:sldId id="264" r:id="rId6"/>
    <p:sldId id="266" r:id="rId7"/>
    <p:sldId id="269" r:id="rId8"/>
    <p:sldId id="267" r:id="rId9"/>
    <p:sldId id="268" r:id="rId10"/>
  </p:sldIdLst>
  <p:sldSz cx="9144000" cy="6858000" type="screen4x3"/>
  <p:notesSz cx="6924675" cy="921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779"/>
    <a:srgbClr val="4C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0844" autoAdjust="0"/>
  </p:normalViewPr>
  <p:slideViewPr>
    <p:cSldViewPr snapToGrid="0" showGuides="1">
      <p:cViewPr varScale="1">
        <p:scale>
          <a:sx n="71" d="100"/>
          <a:sy n="71" d="100"/>
        </p:scale>
        <p:origin x="1290" y="66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4489" y="231067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r>
              <a:rPr lang="en-US" dirty="0" smtClean="0"/>
              <a:t>Acts </a:t>
            </a:r>
            <a:r>
              <a:rPr lang="en-US" dirty="0" smtClean="0"/>
              <a:t>4:1-12</a:t>
            </a:r>
            <a:br>
              <a:rPr lang="en-US" dirty="0" smtClean="0"/>
            </a:br>
            <a:r>
              <a:rPr lang="en-US" dirty="0"/>
              <a:t>Confrontation and the Gospel</a:t>
            </a:r>
            <a:endParaRPr lang="en-US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26464" y="231067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r>
              <a:rPr lang="en-US" dirty="0" smtClean="0"/>
              <a:t>01/04/15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/>
              <a:t>Bob DeWaay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32096" y="8517477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ctr" anchorCtr="0"/>
          <a:lstStyle>
            <a:lvl1pPr algn="r">
              <a:defRPr sz="1200"/>
            </a:lvl1pPr>
          </a:lstStyle>
          <a:p>
            <a:pPr algn="l">
              <a:tabLst>
                <a:tab pos="2765969" algn="r"/>
              </a:tabLst>
            </a:pPr>
            <a:r>
              <a:rPr lang="en-US" dirty="0" smtClean="0">
                <a:latin typeface="Calibri" panose="020F0502020204030204" pitchFamily="34" charset="0"/>
              </a:rPr>
              <a:t>www.gospelofgracefellowship.org 	</a:t>
            </a:r>
            <a:fld id="{031CC2AA-5D6B-4D60-9620-A1FD7A510E25}" type="slidenum">
              <a:rPr lang="en-US" smtClean="0"/>
              <a:pPr algn="l">
                <a:tabLst>
                  <a:tab pos="2765969" algn="r"/>
                </a:tabLst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0" y="8404442"/>
            <a:ext cx="2250083" cy="6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2380" y="0"/>
            <a:ext cx="3000693" cy="46213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2EE14134-EB5F-4355-A37E-93B70D431A7B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0938"/>
            <a:ext cx="4143375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468" y="4432637"/>
            <a:ext cx="5539740" cy="3626703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2380" y="8748543"/>
            <a:ext cx="3000693" cy="46213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8A5F1437-57C2-4F47-943A-D8EFFAA7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657600"/>
            <a:ext cx="9151087" cy="3200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4C473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64423"/>
            <a:ext cx="8001000" cy="618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5199529" cy="3581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5181600" y="0"/>
            <a:ext cx="3948953" cy="3581439"/>
          </a:xfrm>
          <a:prstGeom prst="rect">
            <a:avLst/>
          </a:prstGeom>
          <a:solidFill>
            <a:srgbClr val="BA9C66">
              <a:alpha val="50196"/>
            </a:srgbClr>
          </a:solidFill>
          <a:effectLst>
            <a:softEdge rad="63500"/>
          </a:effectLst>
        </p:spPr>
        <p:txBody>
          <a:bodyPr wrap="square" lIns="118872" tIns="182880" rIns="118872" bIns="91440" rtlCol="0">
            <a:noAutofit/>
          </a:bodyPr>
          <a:lstStyle/>
          <a:p>
            <a:pPr algn="ctr"/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“...and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you will be My witnesses in Jerusalem,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in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all Judea and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Samaria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, and to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ends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of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earth.”</a:t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Acts 1:8b</a:t>
            </a:r>
            <a:endParaRPr lang="en-US" sz="3400" dirty="0">
              <a:solidFill>
                <a:srgbClr val="5F4C2B"/>
              </a:solidFill>
              <a:latin typeface="Blackadder ITC" panose="04020505051007020D02" pitchFamily="8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20624649">
            <a:off x="339586" y="114970"/>
            <a:ext cx="4417260" cy="3345352"/>
          </a:xfrm>
          <a:prstGeom prst="roundRect">
            <a:avLst/>
          </a:prstGeom>
          <a:solidFill>
            <a:srgbClr val="4C4734">
              <a:alpha val="37000"/>
            </a:srgbClr>
          </a:solidFill>
          <a:effectLst>
            <a:softEdge rad="381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Acts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of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Apostles</a:t>
            </a:r>
            <a:endParaRPr lang="en-US" sz="620" b="1" dirty="0">
              <a:ln w="0"/>
              <a:solidFill>
                <a:schemeClr val="bg1"/>
              </a:solidFill>
              <a:effectLst>
                <a:outerShdw dist="50800" dir="5400000" algn="ctr" rotWithShape="0">
                  <a:srgbClr val="4C4734">
                    <a:alpha val="91000"/>
                  </a:srgbClr>
                </a:outerShdw>
              </a:effectLst>
              <a:latin typeface="Blackadder ITC" panose="04020505051007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" y="514828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bg1"/>
                </a:solidFill>
              </a:rPr>
              <a:t>by Bob DeWaay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endParaRPr lang="en-US" sz="2400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tabLst>
                <a:tab pos="7664450" algn="r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Gospel of Grace Fellowship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9282" y="3778622"/>
            <a:ext cx="8498542" cy="6320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2286000"/>
          </a:xfrm>
          <a:prstGeom prst="rect">
            <a:avLst/>
          </a:prstGeom>
        </p:spPr>
        <p:txBody>
          <a:bodyPr/>
          <a:lstStyle>
            <a:lvl1pPr marL="109728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 b="1" u="sng">
                <a:solidFill>
                  <a:srgbClr val="4C4734"/>
                </a:solidFill>
              </a:defRPr>
            </a:lvl1pPr>
            <a:lvl2pPr marL="225425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rgbClr val="4C4734"/>
                </a:solidFill>
              </a:defRPr>
            </a:lvl2pPr>
            <a:lvl3pPr marL="344488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rgbClr val="4C473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25146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>
                <a:solidFill>
                  <a:srgbClr val="4C4734"/>
                </a:solidFill>
              </a:defRPr>
            </a:lvl1pPr>
            <a:lvl2pPr marL="569913" indent="-225425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baseline="0">
                <a:solidFill>
                  <a:srgbClr val="4C4734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9900" y="121920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379095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28600" y="6455538"/>
            <a:ext cx="5986670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9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 sz="3200">
                <a:solidFill>
                  <a:srgbClr val="4C473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5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52152"/>
            <a:ext cx="6437243" cy="365125"/>
          </a:xfrm>
        </p:spPr>
        <p:txBody>
          <a:bodyPr/>
          <a:lstStyle/>
          <a:p>
            <a:r>
              <a:rPr lang="en-US" dirty="0" smtClean="0"/>
              <a:t>TITLE-CW will change on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64045" y="634309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4C4734"/>
                </a:solidFill>
              </a:defRPr>
            </a:lvl1pPr>
          </a:lstStyle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Acts 4:1-12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Confrontation and the Gospel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1418" y="6286500"/>
            <a:ext cx="242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January 4,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Confronted by Angry Jewish Leadership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8179"/>
            <a:ext cx="8229600" cy="3361945"/>
          </a:xfrm>
        </p:spPr>
        <p:txBody>
          <a:bodyPr/>
          <a:lstStyle/>
          <a:p>
            <a:r>
              <a:rPr lang="en-US" dirty="0" smtClean="0"/>
              <a:t>Acts 4:1, 2</a:t>
            </a:r>
            <a:r>
              <a:rPr lang="en-US" b="0" u="none" dirty="0" smtClean="0"/>
              <a:t> (HCSB)</a:t>
            </a:r>
            <a:endParaRPr lang="en-US" dirty="0" smtClean="0"/>
          </a:p>
          <a:p>
            <a:pPr marL="352235" lvl="1"/>
            <a:r>
              <a:rPr lang="en-US" sz="3200" b="0" u="none" dirty="0" smtClean="0"/>
              <a:t>Now as they were speaking to the people, the priests, the commander of the temple police, and the Sadducees </a:t>
            </a:r>
            <a:r>
              <a:rPr lang="en-US" sz="3200" b="0" u="none" dirty="0" smtClean="0">
                <a:solidFill>
                  <a:srgbClr val="C00000"/>
                </a:solidFill>
              </a:rPr>
              <a:t>confronted them</a:t>
            </a:r>
            <a:r>
              <a:rPr lang="en-US" sz="3200" b="0" u="none" dirty="0" smtClean="0"/>
              <a:t>, </a:t>
            </a:r>
            <a:r>
              <a:rPr lang="en-US" sz="3200" b="0" u="none" baseline="30000" dirty="0" smtClean="0"/>
              <a:t> </a:t>
            </a:r>
            <a:r>
              <a:rPr lang="en-US" sz="3200" b="0" u="none" dirty="0" smtClean="0"/>
              <a:t>because they were provoked that they were teaching the people and </a:t>
            </a:r>
            <a:r>
              <a:rPr lang="en-US" sz="3200" b="0" u="none" dirty="0" smtClean="0">
                <a:solidFill>
                  <a:srgbClr val="0000FF"/>
                </a:solidFill>
              </a:rPr>
              <a:t>proclaiming the resurrection from the dead</a:t>
            </a:r>
            <a:r>
              <a:rPr lang="en-US" sz="3200" b="0" u="none" dirty="0" smtClean="0"/>
              <a:t>, using Jesus as the example.</a:t>
            </a:r>
            <a:endParaRPr lang="en-US" sz="28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263242"/>
            <a:ext cx="8229600" cy="195346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/>
              <a:t>They were concerned about the preaching not the healing</a:t>
            </a:r>
          </a:p>
          <a:p>
            <a:pPr>
              <a:lnSpc>
                <a:spcPts val="3200"/>
              </a:lnSpc>
            </a:pPr>
            <a:r>
              <a:rPr lang="en-US" sz="3200" dirty="0" smtClean="0"/>
              <a:t>Sadducees do not believe in the resurrection</a:t>
            </a:r>
          </a:p>
          <a:p>
            <a:pPr>
              <a:lnSpc>
                <a:spcPts val="3200"/>
              </a:lnSpc>
            </a:pPr>
            <a:r>
              <a:rPr lang="en-US" sz="3200" dirty="0" smtClean="0"/>
              <a:t>The “commander” had power and status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The Apostles Jailed, the Gospel Preached</a:t>
            </a:r>
            <a:endParaRPr lang="en-US" sz="38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9199"/>
            <a:ext cx="8229600" cy="3020292"/>
          </a:xfrm>
        </p:spPr>
        <p:txBody>
          <a:bodyPr/>
          <a:lstStyle/>
          <a:p>
            <a:r>
              <a:rPr lang="en-US" dirty="0" smtClean="0"/>
              <a:t>Acts 4:3, 4</a:t>
            </a:r>
            <a:r>
              <a:rPr lang="en-US" b="0" u="none" dirty="0" smtClean="0"/>
              <a:t> (HCSB)</a:t>
            </a:r>
            <a:endParaRPr lang="en-US" dirty="0" smtClean="0"/>
          </a:p>
          <a:p>
            <a:pPr lvl="2">
              <a:lnSpc>
                <a:spcPts val="3200"/>
              </a:lnSpc>
            </a:pPr>
            <a:r>
              <a:rPr lang="en-US" sz="3200" dirty="0" smtClean="0"/>
              <a:t>So they </a:t>
            </a:r>
            <a:r>
              <a:rPr lang="en-US" sz="3200" dirty="0" smtClean="0">
                <a:solidFill>
                  <a:srgbClr val="C00000"/>
                </a:solidFill>
              </a:rPr>
              <a:t>seized</a:t>
            </a:r>
            <a:r>
              <a:rPr lang="en-US" sz="3200" dirty="0" smtClean="0"/>
              <a:t> them and put them in custody until the next day, since it was already evening. </a:t>
            </a:r>
            <a:r>
              <a:rPr lang="en-US" sz="3200" baseline="30000" dirty="0" smtClean="0"/>
              <a:t> </a:t>
            </a:r>
            <a:r>
              <a:rPr lang="en-US" sz="3200" dirty="0" smtClean="0"/>
              <a:t>But </a:t>
            </a:r>
            <a:r>
              <a:rPr lang="en-US" sz="3200" dirty="0" smtClean="0">
                <a:solidFill>
                  <a:srgbClr val="0000FF"/>
                </a:solidFill>
              </a:rPr>
              <a:t>many</a:t>
            </a:r>
            <a:r>
              <a:rPr lang="en-US" sz="3200" dirty="0" smtClean="0"/>
              <a:t> of those who heard the message </a:t>
            </a:r>
            <a:r>
              <a:rPr lang="en-US" sz="3200" dirty="0" smtClean="0">
                <a:solidFill>
                  <a:srgbClr val="0000FF"/>
                </a:solidFill>
              </a:rPr>
              <a:t>believed</a:t>
            </a:r>
            <a:r>
              <a:rPr lang="en-US" sz="3200" dirty="0" smtClean="0"/>
              <a:t>, and the number of the men came to about 5,000. </a:t>
            </a:r>
          </a:p>
          <a:p>
            <a:pPr lvl="1"/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114801"/>
            <a:ext cx="8229600" cy="217741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 leaders “seized” the preachers, the people “believed” the gospel!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They “heard” and believed, and the church grew (Acts 2:41)</a:t>
            </a:r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Sanhedrin Confronts the Apostles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693037"/>
          </a:xfrm>
        </p:spPr>
        <p:txBody>
          <a:bodyPr/>
          <a:lstStyle/>
          <a:p>
            <a:r>
              <a:rPr lang="en-US" dirty="0" smtClean="0"/>
              <a:t>Acts 4:5, 6</a:t>
            </a:r>
            <a:r>
              <a:rPr lang="en-US" b="0" u="none" dirty="0" smtClean="0"/>
              <a:t> (HCSB)</a:t>
            </a:r>
          </a:p>
          <a:p>
            <a:pPr marL="352235" lvl="1"/>
            <a:r>
              <a:rPr lang="en-US" sz="3200" b="0" u="none" dirty="0" smtClean="0"/>
              <a:t>The next day, their rulers, elders, and scribes assembled in Jerusalem with </a:t>
            </a:r>
            <a:r>
              <a:rPr lang="en-US" sz="3200" b="0" u="none" dirty="0" err="1" smtClean="0"/>
              <a:t>Annas</a:t>
            </a:r>
            <a:r>
              <a:rPr lang="en-US" sz="3200" b="0" u="none" dirty="0" smtClean="0"/>
              <a:t> the high priest, Caiaphas, John and Alexander, and all the members of the high-priestly family.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736428"/>
            <a:ext cx="8229600" cy="201122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The Sanhedrin had 71 members presided over by the high priest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Luke 22:66-71 – these were the ones who tried </a:t>
            </a:r>
            <a:r>
              <a:rPr lang="en-US" sz="3200" dirty="0" smtClean="0"/>
              <a:t>Jesus</a:t>
            </a:r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and John on Trial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23158"/>
            <a:ext cx="8229600" cy="2030681"/>
          </a:xfrm>
        </p:spPr>
        <p:txBody>
          <a:bodyPr/>
          <a:lstStyle/>
          <a:p>
            <a:r>
              <a:rPr lang="en-US" dirty="0" smtClean="0"/>
              <a:t>Acts 4:7</a:t>
            </a:r>
            <a:r>
              <a:rPr lang="en-US" b="0" u="none" dirty="0" smtClean="0"/>
              <a:t> (HCSB)</a:t>
            </a:r>
          </a:p>
          <a:p>
            <a:pPr marL="352235" lvl="1"/>
            <a:r>
              <a:rPr lang="en-US" sz="3200" b="0" u="none" dirty="0" smtClean="0"/>
              <a:t>After they had Peter and John stand before them, they asked the question: “By what power or in what name have you done this?” </a:t>
            </a:r>
            <a:endParaRPr lang="en-US" sz="3200" b="0" u="none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538842"/>
            <a:ext cx="8229600" cy="2339442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The Sanhedrin was seated in a semi-circle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“Power” is “</a:t>
            </a:r>
            <a:r>
              <a:rPr lang="en-US" sz="3200" i="1" dirty="0" err="1" smtClean="0">
                <a:solidFill>
                  <a:schemeClr val="tx1"/>
                </a:solidFill>
              </a:rPr>
              <a:t>dunamis</a:t>
            </a:r>
            <a:r>
              <a:rPr lang="en-US" sz="3200" i="1" dirty="0" smtClean="0">
                <a:solidFill>
                  <a:schemeClr val="tx1"/>
                </a:solidFill>
              </a:rPr>
              <a:t>” </a:t>
            </a:r>
            <a:r>
              <a:rPr lang="en-US" sz="3200" dirty="0" smtClean="0">
                <a:solidFill>
                  <a:schemeClr val="tx1"/>
                </a:solidFill>
              </a:rPr>
              <a:t>in the Greek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“name” denotes the source of the power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Sanhedrin considered this a serious situation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Spirit-Filled </a:t>
            </a:r>
            <a:r>
              <a:rPr lang="en-US" dirty="0" smtClean="0"/>
              <a:t>Peter Speaks for God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9408"/>
            <a:ext cx="8229600" cy="2850078"/>
          </a:xfrm>
        </p:spPr>
        <p:txBody>
          <a:bodyPr/>
          <a:lstStyle/>
          <a:p>
            <a:r>
              <a:rPr lang="en-US" dirty="0" smtClean="0"/>
              <a:t>Acts 4:8, 9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Then </a:t>
            </a:r>
            <a:r>
              <a:rPr lang="en-US" sz="3200" dirty="0" smtClean="0"/>
              <a:t>Peter was </a:t>
            </a:r>
            <a:r>
              <a:rPr lang="en-US" sz="3200" dirty="0" smtClean="0">
                <a:solidFill>
                  <a:srgbClr val="C00000"/>
                </a:solidFill>
              </a:rPr>
              <a:t>filled with the Holy Spirit </a:t>
            </a:r>
            <a:r>
              <a:rPr lang="en-US" sz="3200" dirty="0" smtClean="0"/>
              <a:t>and said to them, “Rulers of the people and elders:  If we are being examined today about a good deed done to a disabled man—by what means he was </a:t>
            </a:r>
            <a:r>
              <a:rPr lang="en-US" sz="3200" dirty="0" smtClean="0">
                <a:solidFill>
                  <a:srgbClr val="0000FF"/>
                </a:solidFill>
              </a:rPr>
              <a:t>healed</a:t>
            </a:r>
            <a:r>
              <a:rPr lang="en-US" sz="3200" dirty="0" smtClean="0"/>
              <a:t>—  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049486"/>
            <a:ext cx="8229600" cy="1959427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“Having been filled” is an aorist passive participle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i="1" dirty="0" smtClean="0"/>
              <a:t>“</a:t>
            </a:r>
            <a:r>
              <a:rPr lang="en-US" sz="3200" i="1" dirty="0" err="1" smtClean="0"/>
              <a:t>euergesia</a:t>
            </a:r>
            <a:r>
              <a:rPr lang="en-US" sz="3200" i="1" dirty="0" smtClean="0"/>
              <a:t>” </a:t>
            </a:r>
            <a:r>
              <a:rPr lang="en-US" sz="3200" dirty="0" smtClean="0"/>
              <a:t>means “kind deed”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“healed” is literally “saved” in the Greek which is thematic: (Luke 23:35, 37, 39)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Saved in the Name of Jesus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199407"/>
            <a:ext cx="8229600" cy="2671949"/>
          </a:xfrm>
        </p:spPr>
        <p:txBody>
          <a:bodyPr/>
          <a:lstStyle/>
          <a:p>
            <a:r>
              <a:rPr lang="en-US" dirty="0" smtClean="0"/>
              <a:t>Acts 4:10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let </a:t>
            </a:r>
            <a:r>
              <a:rPr lang="en-US" sz="3200" dirty="0" smtClean="0"/>
              <a:t>it be known to all of you and to all the people of Israel, that </a:t>
            </a:r>
            <a:r>
              <a:rPr lang="en-US" sz="3200" dirty="0" smtClean="0">
                <a:solidFill>
                  <a:srgbClr val="C00000"/>
                </a:solidFill>
              </a:rPr>
              <a:t>by the name of Jesus Christ </a:t>
            </a:r>
            <a:r>
              <a:rPr lang="en-US" sz="3200" dirty="0" smtClean="0"/>
              <a:t>the Nazarene—</a:t>
            </a:r>
            <a:r>
              <a:rPr lang="en-US" sz="3200" dirty="0" smtClean="0">
                <a:solidFill>
                  <a:srgbClr val="0000FF"/>
                </a:solidFill>
              </a:rPr>
              <a:t>whom you crucified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00FF"/>
                </a:solidFill>
              </a:rPr>
              <a:t>whom God raised from the dead</a:t>
            </a:r>
            <a:r>
              <a:rPr lang="en-US" sz="3200" dirty="0" smtClean="0"/>
              <a:t>—by Him this man is standing here before you healthy.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391885" y="4035972"/>
            <a:ext cx="8306790" cy="1664179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They asked about the name and got a direct answer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They are again confronted with their guilt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3200" dirty="0" smtClean="0"/>
              <a:t>Peter again preaches the resurrection of Christ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Scripture </a:t>
            </a:r>
            <a:r>
              <a:rPr lang="en-US" dirty="0" smtClean="0"/>
              <a:t>Is </a:t>
            </a:r>
            <a:r>
              <a:rPr lang="en-US" dirty="0" smtClean="0"/>
              <a:t>Fulfilled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111146"/>
          </a:xfrm>
        </p:spPr>
        <p:txBody>
          <a:bodyPr/>
          <a:lstStyle/>
          <a:p>
            <a:r>
              <a:rPr lang="en-US" dirty="0" smtClean="0"/>
              <a:t>Acts 4:11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This Jesus is the stone </a:t>
            </a:r>
            <a:r>
              <a:rPr lang="en-US" sz="3200" dirty="0" smtClean="0">
                <a:solidFill>
                  <a:srgbClr val="C00000"/>
                </a:solidFill>
              </a:rPr>
              <a:t>rejected</a:t>
            </a:r>
            <a:r>
              <a:rPr lang="en-US" sz="3200" dirty="0" smtClean="0"/>
              <a:t> by </a:t>
            </a:r>
            <a:r>
              <a:rPr lang="en-US" sz="3200" dirty="0" smtClean="0">
                <a:solidFill>
                  <a:srgbClr val="0000FF"/>
                </a:solidFill>
              </a:rPr>
              <a:t>you</a:t>
            </a:r>
            <a:r>
              <a:rPr lang="en-US" sz="3200" dirty="0" smtClean="0"/>
              <a:t> builders, which has become the cornerstone</a:t>
            </a:r>
            <a:r>
              <a:rPr lang="en-US" sz="3200" b="1" dirty="0" smtClean="0"/>
              <a:t>.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253842"/>
            <a:ext cx="8229600" cy="19119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Again Peter applies it personally “you”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This is Psalm 118:22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They “scorned” Christ but God exalted Him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Exclusive Claim of the Gospel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1213945"/>
            <a:ext cx="8229600" cy="2194269"/>
          </a:xfrm>
        </p:spPr>
        <p:txBody>
          <a:bodyPr/>
          <a:lstStyle/>
          <a:p>
            <a:r>
              <a:rPr lang="en-US" dirty="0" smtClean="0"/>
              <a:t>Luke 4:12</a:t>
            </a:r>
            <a:r>
              <a:rPr lang="en-US" u="none" dirty="0" smtClean="0"/>
              <a:t> </a:t>
            </a:r>
            <a:r>
              <a:rPr lang="en-US" b="0" u="none" dirty="0" smtClean="0"/>
              <a:t>(HCSB)</a:t>
            </a:r>
            <a:endParaRPr lang="en-US" dirty="0" smtClean="0"/>
          </a:p>
          <a:p>
            <a:pPr lvl="1"/>
            <a:r>
              <a:rPr lang="en-US" sz="3200" dirty="0" smtClean="0"/>
              <a:t>There is salvation </a:t>
            </a:r>
            <a:r>
              <a:rPr lang="en-US" sz="3200" dirty="0" smtClean="0">
                <a:solidFill>
                  <a:srgbClr val="0000FF"/>
                </a:solidFill>
              </a:rPr>
              <a:t>in no one else</a:t>
            </a:r>
            <a:r>
              <a:rPr lang="en-US" sz="3200" dirty="0" smtClean="0"/>
              <a:t>, for there is no other name under heaven given to people, and </a:t>
            </a:r>
            <a:r>
              <a:rPr lang="en-US" sz="3200" dirty="0" smtClean="0">
                <a:solidFill>
                  <a:srgbClr val="C00000"/>
                </a:solidFill>
              </a:rPr>
              <a:t>we must be saved by it</a:t>
            </a:r>
            <a:r>
              <a:rPr lang="en-US" sz="3200" dirty="0" smtClean="0"/>
              <a:t>.   </a:t>
            </a:r>
            <a:endParaRPr lang="en-US" sz="32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408214"/>
            <a:ext cx="8229600" cy="2541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“Must” is </a:t>
            </a:r>
            <a:r>
              <a:rPr lang="en-US" sz="3200" i="1" dirty="0" err="1" smtClean="0"/>
              <a:t>dei</a:t>
            </a:r>
            <a:r>
              <a:rPr lang="en-US" sz="3200" dirty="0" smtClean="0"/>
              <a:t> and denotes divine necessity 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“Under Heaven” means “in all of creation”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“Saved” is </a:t>
            </a:r>
            <a:r>
              <a:rPr lang="en-US" sz="3200" i="1" dirty="0" err="1" smtClean="0"/>
              <a:t>sozo</a:t>
            </a:r>
            <a:r>
              <a:rPr lang="en-US" sz="3200" dirty="0" smtClean="0"/>
              <a:t> and is thematic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The healed man signified a greater salvation, we are not all lame, but we are all lost in sin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Confrontation and the Gospel: Acts 4:1-12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0070C0"/>
      </a:accent2>
      <a:accent3>
        <a:srgbClr val="00B050"/>
      </a:accent3>
      <a:accent4>
        <a:srgbClr val="7030A0"/>
      </a:accent4>
      <a:accent5>
        <a:srgbClr val="EAEAEA"/>
      </a:accent5>
      <a:accent6>
        <a:srgbClr val="70AD47"/>
      </a:accent6>
      <a:hlink>
        <a:srgbClr val="0563C1"/>
      </a:hlink>
      <a:folHlink>
        <a:srgbClr val="954F72"/>
      </a:folHlink>
    </a:clrScheme>
    <a:fontScheme name="ACTS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648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Blackadder ITC</vt:lpstr>
      <vt:lpstr>Calibri</vt:lpstr>
      <vt:lpstr>Verdana</vt:lpstr>
      <vt:lpstr>Office Theme</vt:lpstr>
      <vt:lpstr>Confrontation and the Gospel</vt:lpstr>
      <vt:lpstr>Confronted by Angry Jewish Leadership</vt:lpstr>
      <vt:lpstr>The Apostles Jailed, the Gospel Preached</vt:lpstr>
      <vt:lpstr>The Sanhedrin Confronts the Apostles </vt:lpstr>
      <vt:lpstr>Peter and John on Trial </vt:lpstr>
      <vt:lpstr>Spirit-Filled Peter Speaks for God </vt:lpstr>
      <vt:lpstr>Saved in the Name of Jesus </vt:lpstr>
      <vt:lpstr>Scripture Is Fulfilled </vt:lpstr>
      <vt:lpstr>The Exclusive Claim of the Gospel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</dc:creator>
  <cp:lastModifiedBy>Christy</cp:lastModifiedBy>
  <cp:revision>218</cp:revision>
  <cp:lastPrinted>2015-01-03T16:56:44Z</cp:lastPrinted>
  <dcterms:created xsi:type="dcterms:W3CDTF">2014-11-11T16:23:07Z</dcterms:created>
  <dcterms:modified xsi:type="dcterms:W3CDTF">2015-01-03T16:59:06Z</dcterms:modified>
</cp:coreProperties>
</file>