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11"/>
  </p:notesMasterIdLst>
  <p:handoutMasterIdLst>
    <p:handoutMasterId r:id="rId12"/>
  </p:handoutMasterIdLst>
  <p:sldIdLst>
    <p:sldId id="256" r:id="rId3"/>
    <p:sldId id="257" r:id="rId4"/>
    <p:sldId id="262" r:id="rId5"/>
    <p:sldId id="263" r:id="rId6"/>
    <p:sldId id="264" r:id="rId7"/>
    <p:sldId id="266" r:id="rId8"/>
    <p:sldId id="269" r:id="rId9"/>
    <p:sldId id="267" r:id="rId10"/>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4734"/>
    <a:srgbClr val="0C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6981" autoAdjust="0"/>
  </p:normalViewPr>
  <p:slideViewPr>
    <p:cSldViewPr snapToGrid="0" showGuides="1">
      <p:cViewPr varScale="1">
        <p:scale>
          <a:sx n="61" d="100"/>
          <a:sy n="61" d="100"/>
        </p:scale>
        <p:origin x="1590" y="60"/>
      </p:cViewPr>
      <p:guideLst>
        <p:guide orient="horz" pos="4152"/>
        <p:guide pos="2880"/>
      </p:guideLst>
    </p:cSldViewPr>
  </p:slideViewPr>
  <p:notesTextViewPr>
    <p:cViewPr>
      <p:scale>
        <a:sx n="1" d="1"/>
        <a:sy n="1" d="1"/>
      </p:scale>
      <p:origin x="0" y="0"/>
    </p:cViewPr>
  </p:notesTextViewPr>
  <p:notesViewPr>
    <p:cSldViewPr snapToGrid="0" showGuides="1">
      <p:cViewPr varScale="1">
        <p:scale>
          <a:sx n="71" d="100"/>
          <a:sy n="71" d="100"/>
        </p:scale>
        <p:origin x="191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27014" y="183517"/>
            <a:ext cx="3935936" cy="367030"/>
          </a:xfrm>
          <a:prstGeom prst="rect">
            <a:avLst/>
          </a:prstGeom>
        </p:spPr>
        <p:txBody>
          <a:bodyPr vert="horz" lIns="96661" tIns="48330" rIns="96661" bIns="48330" rtlCol="0"/>
          <a:lstStyle>
            <a:lvl1pPr algn="l">
              <a:defRPr sz="1300"/>
            </a:lvl1pPr>
          </a:lstStyle>
          <a:p>
            <a:r>
              <a:rPr lang="en-US" dirty="0" smtClean="0"/>
              <a:t>Acts </a:t>
            </a:r>
            <a:r>
              <a:rPr lang="en-US" dirty="0" smtClean="0"/>
              <a:t>4:13-22</a:t>
            </a:r>
            <a:r>
              <a:rPr lang="en-US" dirty="0" smtClean="0"/>
              <a:t/>
            </a:r>
            <a:br>
              <a:rPr lang="en-US" dirty="0" smtClean="0"/>
            </a:br>
            <a:r>
              <a:rPr lang="en-US" b="1" dirty="0"/>
              <a:t>Boldness in </a:t>
            </a:r>
            <a:r>
              <a:rPr lang="en-US" b="1" dirty="0" smtClean="0"/>
              <a:t>Christ</a:t>
            </a:r>
            <a:endParaRPr lang="en-US" b="1" dirty="0" smtClean="0"/>
          </a:p>
        </p:txBody>
      </p:sp>
      <p:sp>
        <p:nvSpPr>
          <p:cNvPr id="3" name="Date Placeholder 2"/>
          <p:cNvSpPr>
            <a:spLocks noGrp="1"/>
          </p:cNvSpPr>
          <p:nvPr>
            <p:ph type="dt" sz="quarter" idx="1"/>
          </p:nvPr>
        </p:nvSpPr>
        <p:spPr>
          <a:xfrm>
            <a:off x="4750864" y="183517"/>
            <a:ext cx="4160521" cy="367030"/>
          </a:xfrm>
          <a:prstGeom prst="rect">
            <a:avLst/>
          </a:prstGeom>
        </p:spPr>
        <p:txBody>
          <a:bodyPr vert="horz" lIns="96661" tIns="48330" rIns="96661" bIns="48330" rtlCol="0"/>
          <a:lstStyle>
            <a:lvl1pPr algn="r">
              <a:defRPr sz="1300"/>
            </a:lvl1pPr>
          </a:lstStyle>
          <a:p>
            <a:r>
              <a:rPr lang="en-US" dirty="0" smtClean="0"/>
              <a:t>03/01/15</a:t>
            </a:r>
            <a:r>
              <a:rPr lang="en-US" dirty="0" smtClean="0"/>
              <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588404" y="6764658"/>
            <a:ext cx="5330787" cy="367029"/>
          </a:xfrm>
          <a:prstGeom prst="rect">
            <a:avLst/>
          </a:prstGeom>
        </p:spPr>
        <p:txBody>
          <a:bodyPr vert="horz" lIns="96661" tIns="48330" rIns="96661" bIns="48330" rtlCol="0" anchor="ctr" anchorCtr="0"/>
          <a:lstStyle>
            <a:lvl1pPr algn="r">
              <a:defRPr sz="1300"/>
            </a:lvl1pPr>
          </a:lstStyle>
          <a:p>
            <a:pPr algn="l">
              <a:tabLst>
                <a:tab pos="5032949" algn="r"/>
              </a:tabLst>
            </a:pPr>
            <a:r>
              <a:rPr lang="en-US" dirty="0" smtClean="0">
                <a:latin typeface="Calibri" panose="020F0502020204030204" pitchFamily="34" charset="0"/>
              </a:rPr>
              <a:t>www.gospelofgracefellowship.org 	</a:t>
            </a:r>
            <a:fld id="{031CC2AA-5D6B-4D60-9620-A1FD7A510E25}" type="slidenum">
              <a:rPr lang="en-US" smtClean="0"/>
              <a:pPr algn="l">
                <a:tabLst>
                  <a:tab pos="5032949"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16" y="6585111"/>
            <a:ext cx="1892322" cy="546574"/>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60521" cy="367030"/>
          </a:xfrm>
          <a:prstGeom prst="rect">
            <a:avLst/>
          </a:prstGeom>
        </p:spPr>
        <p:txBody>
          <a:bodyPr vert="horz" lIns="96661" tIns="48330" rIns="96661" bIns="48330" rtlCol="0"/>
          <a:lstStyle>
            <a:lvl1pPr algn="l">
              <a:defRPr sz="1300"/>
            </a:lvl1pPr>
          </a:lstStyle>
          <a:p>
            <a:endParaRPr lang="en-US"/>
          </a:p>
        </p:txBody>
      </p:sp>
      <p:sp>
        <p:nvSpPr>
          <p:cNvPr id="3" name="Date Placeholder 2"/>
          <p:cNvSpPr>
            <a:spLocks noGrp="1"/>
          </p:cNvSpPr>
          <p:nvPr>
            <p:ph type="dt" idx="1"/>
          </p:nvPr>
        </p:nvSpPr>
        <p:spPr>
          <a:xfrm>
            <a:off x="5438460" y="0"/>
            <a:ext cx="4160521" cy="367030"/>
          </a:xfrm>
          <a:prstGeom prst="rect">
            <a:avLst/>
          </a:prstGeom>
        </p:spPr>
        <p:txBody>
          <a:bodyPr vert="horz" lIns="96661" tIns="48330" rIns="96661" bIns="48330" rtlCol="0"/>
          <a:lstStyle>
            <a:lvl1pPr algn="r">
              <a:defRPr sz="1300"/>
            </a:lvl1pPr>
          </a:lstStyle>
          <a:p>
            <a:fld id="{2EE14134-EB5F-4355-A37E-93B70D431A7B}" type="datetimeFigureOut">
              <a:rPr lang="en-US" smtClean="0"/>
              <a:pPr/>
              <a:t>2/28/2015</a:t>
            </a:fld>
            <a:endParaRPr lang="en-US"/>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6661" tIns="48330" rIns="96661" bIns="48330" rtlCol="0" anchor="ctr"/>
          <a:lstStyle/>
          <a:p>
            <a:endParaRPr lang="en-US"/>
          </a:p>
        </p:txBody>
      </p:sp>
      <p:sp>
        <p:nvSpPr>
          <p:cNvPr id="5" name="Notes Placeholder 4"/>
          <p:cNvSpPr>
            <a:spLocks noGrp="1"/>
          </p:cNvSpPr>
          <p:nvPr>
            <p:ph type="body" sz="quarter" idx="3"/>
          </p:nvPr>
        </p:nvSpPr>
        <p:spPr>
          <a:xfrm>
            <a:off x="960121" y="3520442"/>
            <a:ext cx="7680960" cy="2880360"/>
          </a:xfrm>
          <a:prstGeom prst="rect">
            <a:avLst/>
          </a:prstGeom>
        </p:spPr>
        <p:txBody>
          <a:bodyPr vert="horz" lIns="96661" tIns="48330" rIns="96661"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948172"/>
            <a:ext cx="4160521" cy="367029"/>
          </a:xfrm>
          <a:prstGeom prst="rect">
            <a:avLst/>
          </a:prstGeom>
        </p:spPr>
        <p:txBody>
          <a:bodyPr vert="horz" lIns="96661" tIns="48330" rIns="96661" bIns="48330" rtlCol="0" anchor="b"/>
          <a:lstStyle>
            <a:lvl1pPr algn="l">
              <a:defRPr sz="1300"/>
            </a:lvl1pPr>
          </a:lstStyle>
          <a:p>
            <a:endParaRPr lang="en-US"/>
          </a:p>
        </p:txBody>
      </p:sp>
      <p:sp>
        <p:nvSpPr>
          <p:cNvPr id="7" name="Slide Number Placeholder 6"/>
          <p:cNvSpPr>
            <a:spLocks noGrp="1"/>
          </p:cNvSpPr>
          <p:nvPr>
            <p:ph type="sldNum" sz="quarter" idx="5"/>
          </p:nvPr>
        </p:nvSpPr>
        <p:spPr>
          <a:xfrm>
            <a:off x="5438460" y="6948172"/>
            <a:ext cx="4160521" cy="367029"/>
          </a:xfrm>
          <a:prstGeom prst="rect">
            <a:avLst/>
          </a:prstGeom>
        </p:spPr>
        <p:txBody>
          <a:bodyPr vert="horz" lIns="96661" tIns="48330" rIns="96661" bIns="48330" rtlCol="0" anchor="b"/>
          <a:lstStyle>
            <a:lvl1pPr algn="r">
              <a:defRPr sz="13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296280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rgbClr val="4C4734"/>
                </a:solidFill>
              </a:defRPr>
            </a:lvl1pPr>
            <a:lvl2pPr marL="225425" indent="0">
              <a:lnSpc>
                <a:spcPts val="3200"/>
              </a:lnSpc>
              <a:spcBef>
                <a:spcPts val="0"/>
              </a:spcBef>
              <a:spcAft>
                <a:spcPts val="600"/>
              </a:spcAft>
              <a:buNone/>
              <a:defRPr sz="3200">
                <a:solidFill>
                  <a:srgbClr val="4C4734"/>
                </a:solidFill>
              </a:defRPr>
            </a:lvl2pPr>
            <a:lvl3pPr marL="344488" indent="0">
              <a:spcBef>
                <a:spcPts val="0"/>
              </a:spcBef>
              <a:spcAft>
                <a:spcPts val="600"/>
              </a:spcAft>
              <a:buFontTx/>
              <a:buNone/>
              <a:defRPr sz="2400">
                <a:solidFill>
                  <a:srgbClr val="4C4734"/>
                </a:solidFill>
              </a:defRPr>
            </a:lvl3pPr>
          </a:lstStyle>
          <a:p>
            <a:pPr lvl="0"/>
            <a:r>
              <a:rPr lang="en-US" dirty="0" smtClean="0"/>
              <a:t>Click to edit Master text styles</a:t>
            </a:r>
          </a:p>
          <a:p>
            <a:pPr lvl="1"/>
            <a:r>
              <a:rPr lang="en-US" dirty="0" smtClean="0"/>
              <a:t>Second </a:t>
            </a:r>
            <a:r>
              <a:rPr lang="en-US" dirty="0" smtClean="0"/>
              <a:t>level</a:t>
            </a:r>
            <a:endParaRPr lang="en-US" dirty="0" smtClean="0"/>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vl2pPr marL="569913" indent="-225425">
              <a:spcBef>
                <a:spcPts val="0"/>
              </a:spcBef>
              <a:spcAft>
                <a:spcPts val="600"/>
              </a:spcAft>
              <a:buFont typeface="Verdana" panose="020B0604030504040204" pitchFamily="34" charset="0"/>
              <a:buChar char="-"/>
              <a:defRPr baseline="0">
                <a:solidFill>
                  <a:srgbClr val="4C4734"/>
                </a:solidFill>
              </a:defRPr>
            </a:lvl2pPr>
          </a:lstStyle>
          <a:p>
            <a:pPr lvl="0"/>
            <a:r>
              <a:rPr lang="en-US" dirty="0" smtClean="0"/>
              <a:t>Click to edit Master text </a:t>
            </a:r>
            <a:r>
              <a:rPr lang="en-US" dirty="0" smtClean="0"/>
              <a:t>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564045" y="6343098"/>
            <a:ext cx="3086100" cy="365125"/>
          </a:xfrm>
          <a:prstGeom prst="rect">
            <a:avLst/>
          </a:prstGeom>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a:prstGeom prst="rect">
            <a:avLst/>
          </a:prstGeom>
        </p:spPr>
        <p:txBody>
          <a:bodyPr/>
          <a:lstStyle/>
          <a:p>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a:prstGeom prst="rect">
            <a:avLst/>
          </a:prstGeom>
        </p:spPr>
        <p:txBody>
          <a:bodyPr/>
          <a:lstStyle/>
          <a:p>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a:prstGeom prst="rect">
            <a:avLst/>
          </a:prstGeom>
        </p:spPr>
        <p:txBody>
          <a:bodyPr/>
          <a:lstStyle/>
          <a:p>
            <a:endParaRPr lang="en-US" dirty="0"/>
          </a:p>
        </p:txBody>
      </p:sp>
    </p:spTree>
    <p:extLst>
      <p:ext uri="{BB962C8B-B14F-4D97-AF65-F5344CB8AC3E}">
        <p14:creationId xmlns:p14="http://schemas.microsoft.com/office/powerpoint/2010/main" val="2238286419"/>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564045" y="6343098"/>
            <a:ext cx="3086100" cy="365125"/>
          </a:xfrm>
          <a:prstGeom prst="rect">
            <a:avLst/>
          </a:prstGeom>
        </p:spPr>
        <p:txBody>
          <a:bodyPr/>
          <a:lstStyle/>
          <a:p>
            <a:endParaRPr lang="en-US" dirty="0"/>
          </a:p>
        </p:txBody>
      </p:sp>
    </p:spTree>
    <p:extLst>
      <p:ext uri="{BB962C8B-B14F-4D97-AF65-F5344CB8AC3E}">
        <p14:creationId xmlns:p14="http://schemas.microsoft.com/office/powerpoint/2010/main" val="408510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20"/>
          <p:cNvSpPr txBox="1">
            <a:spLocks/>
          </p:cNvSpPr>
          <p:nvPr userDrawn="1"/>
        </p:nvSpPr>
        <p:spPr>
          <a:xfrm>
            <a:off x="228599" y="6455741"/>
            <a:ext cx="60264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Acts 4:13-22  Boldness in Christ </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5" r:id="rId5"/>
    <p:sldLayoutId id="2147483664" r:id="rId6"/>
    <p:sldLayoutId id="214748366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5E95C-8626-400F-BE36-B48C061C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4:13-22</a:t>
            </a:r>
            <a:endParaRPr lang="en-US" dirty="0"/>
          </a:p>
        </p:txBody>
      </p:sp>
      <p:sp>
        <p:nvSpPr>
          <p:cNvPr id="7" name="Title 6"/>
          <p:cNvSpPr>
            <a:spLocks noGrp="1"/>
          </p:cNvSpPr>
          <p:nvPr>
            <p:ph type="title"/>
          </p:nvPr>
        </p:nvSpPr>
        <p:spPr/>
        <p:txBody>
          <a:bodyPr/>
          <a:lstStyle/>
          <a:p>
            <a:r>
              <a:rPr lang="en-US" dirty="0" smtClean="0"/>
              <a:t>Boldness in Christ</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March 1, 2015</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Boldness in the Gospel</a:t>
            </a:r>
            <a:endParaRPr lang="en-US" dirty="0"/>
          </a:p>
        </p:txBody>
      </p:sp>
      <p:sp>
        <p:nvSpPr>
          <p:cNvPr id="50" name="Text Placeholder 49"/>
          <p:cNvSpPr>
            <a:spLocks noGrp="1"/>
          </p:cNvSpPr>
          <p:nvPr>
            <p:ph type="body" sz="quarter" idx="10"/>
          </p:nvPr>
        </p:nvSpPr>
        <p:spPr>
          <a:xfrm>
            <a:off x="457200" y="1104405"/>
            <a:ext cx="8229600" cy="2517569"/>
          </a:xfrm>
        </p:spPr>
        <p:txBody>
          <a:bodyPr/>
          <a:lstStyle/>
          <a:p>
            <a:r>
              <a:rPr lang="en-US" dirty="0" smtClean="0"/>
              <a:t>Acts 4:13</a:t>
            </a:r>
            <a:r>
              <a:rPr lang="en-US" b="0" u="none" dirty="0" smtClean="0"/>
              <a:t> (HCSB)</a:t>
            </a:r>
            <a:endParaRPr lang="en-US" dirty="0" smtClean="0"/>
          </a:p>
          <a:p>
            <a:pPr marL="201168">
              <a:spcBef>
                <a:spcPts val="600"/>
              </a:spcBef>
            </a:pPr>
            <a:r>
              <a:rPr lang="en-US" b="0" u="none" dirty="0" smtClean="0"/>
              <a:t>When they observed the </a:t>
            </a:r>
            <a:r>
              <a:rPr lang="en-US" b="0" u="none" dirty="0" smtClean="0">
                <a:solidFill>
                  <a:srgbClr val="C00000"/>
                </a:solidFill>
              </a:rPr>
              <a:t>boldness</a:t>
            </a:r>
            <a:r>
              <a:rPr lang="en-US" b="0" u="none" dirty="0" smtClean="0"/>
              <a:t> of Peter and John and realized that they were </a:t>
            </a:r>
            <a:r>
              <a:rPr lang="en-US" b="0" u="none" dirty="0" smtClean="0">
                <a:solidFill>
                  <a:srgbClr val="0000FF"/>
                </a:solidFill>
              </a:rPr>
              <a:t>uneducated and untrained </a:t>
            </a:r>
            <a:r>
              <a:rPr lang="en-US" b="0" u="none" dirty="0" smtClean="0"/>
              <a:t>men, they were amazed and recognized that </a:t>
            </a:r>
            <a:r>
              <a:rPr lang="en-US" b="0" u="none" dirty="0" smtClean="0">
                <a:solidFill>
                  <a:srgbClr val="7030A0"/>
                </a:solidFill>
              </a:rPr>
              <a:t>they had been with Jesus</a:t>
            </a:r>
            <a:r>
              <a:rPr lang="en-US" b="0" u="none" dirty="0" smtClean="0"/>
              <a:t>.  </a:t>
            </a:r>
          </a:p>
          <a:p>
            <a:pPr lvl="1"/>
            <a:endParaRPr lang="en-US" dirty="0"/>
          </a:p>
        </p:txBody>
      </p:sp>
      <p:sp>
        <p:nvSpPr>
          <p:cNvPr id="51" name="Text Placeholder 50"/>
          <p:cNvSpPr>
            <a:spLocks noGrp="1"/>
          </p:cNvSpPr>
          <p:nvPr>
            <p:ph type="body" sz="quarter" idx="11"/>
          </p:nvPr>
        </p:nvSpPr>
        <p:spPr>
          <a:xfrm>
            <a:off x="457200" y="3562597"/>
            <a:ext cx="8229600" cy="2850078"/>
          </a:xfrm>
        </p:spPr>
        <p:txBody>
          <a:bodyPr/>
          <a:lstStyle/>
          <a:p>
            <a:r>
              <a:rPr lang="en-US" dirty="0" smtClean="0"/>
              <a:t>Theme: Boldness of those empowered by the Spirit to preach the Word; </a:t>
            </a:r>
            <a:r>
              <a:rPr lang="en-US" b="1" dirty="0" smtClean="0"/>
              <a:t>Acts 14:1-3</a:t>
            </a:r>
          </a:p>
          <a:p>
            <a:r>
              <a:rPr lang="en-US" dirty="0" smtClean="0"/>
              <a:t>This reminds us of Jesus, </a:t>
            </a:r>
            <a:r>
              <a:rPr lang="en-US" b="1" dirty="0" smtClean="0"/>
              <a:t>John 7:15</a:t>
            </a:r>
          </a:p>
          <a:p>
            <a:r>
              <a:rPr lang="en-US" dirty="0" smtClean="0"/>
              <a:t>Jesus had taught them for three years</a:t>
            </a:r>
          </a:p>
          <a:p>
            <a:r>
              <a:rPr lang="en-US" dirty="0" smtClean="0"/>
              <a:t>“Amazed” is a response to God’s mighty works through Jesus, </a:t>
            </a:r>
            <a:r>
              <a:rPr lang="en-US" b="1" dirty="0" smtClean="0"/>
              <a:t>Luke 4:32</a:t>
            </a:r>
            <a:r>
              <a:rPr lang="en-US" dirty="0" smtClean="0"/>
              <a:t>; </a:t>
            </a:r>
            <a:r>
              <a:rPr lang="en-US" b="1" dirty="0" smtClean="0"/>
              <a:t>Luke 20:21-26</a:t>
            </a:r>
          </a:p>
          <a:p>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800" dirty="0" smtClean="0"/>
              <a:t>The Sanhedrin </a:t>
            </a:r>
            <a:r>
              <a:rPr lang="en-US" sz="3800" dirty="0" smtClean="0"/>
              <a:t>Is </a:t>
            </a:r>
            <a:r>
              <a:rPr lang="en-US" sz="3800" dirty="0" smtClean="0"/>
              <a:t>Silenced</a:t>
            </a:r>
            <a:endParaRPr lang="en-US" sz="3800" dirty="0"/>
          </a:p>
        </p:txBody>
      </p:sp>
      <p:sp>
        <p:nvSpPr>
          <p:cNvPr id="50" name="Text Placeholder 49"/>
          <p:cNvSpPr>
            <a:spLocks noGrp="1"/>
          </p:cNvSpPr>
          <p:nvPr>
            <p:ph type="body" sz="quarter" idx="10"/>
          </p:nvPr>
        </p:nvSpPr>
        <p:spPr>
          <a:xfrm>
            <a:off x="457200" y="1219199"/>
            <a:ext cx="8229600" cy="2248396"/>
          </a:xfrm>
        </p:spPr>
        <p:txBody>
          <a:bodyPr/>
          <a:lstStyle/>
          <a:p>
            <a:r>
              <a:rPr lang="en-US" dirty="0" smtClean="0"/>
              <a:t>Acts 4:14</a:t>
            </a:r>
            <a:r>
              <a:rPr lang="en-US" b="0" u="none" dirty="0" smtClean="0"/>
              <a:t> (HCSB)</a:t>
            </a:r>
            <a:endParaRPr lang="en-US" dirty="0" smtClean="0"/>
          </a:p>
          <a:p>
            <a:pPr lvl="2"/>
            <a:r>
              <a:rPr lang="en-US" sz="3200" dirty="0" smtClean="0"/>
              <a:t>And since they saw the man who had been healed standing with them, </a:t>
            </a:r>
            <a:r>
              <a:rPr lang="en-US" sz="3200" dirty="0" smtClean="0">
                <a:solidFill>
                  <a:srgbClr val="C00000"/>
                </a:solidFill>
              </a:rPr>
              <a:t>they had nothing to say</a:t>
            </a:r>
            <a:r>
              <a:rPr lang="en-US" sz="3200" dirty="0" smtClean="0"/>
              <a:t> in response. </a:t>
            </a:r>
            <a:endParaRPr lang="en-US" sz="3000" dirty="0" smtClean="0"/>
          </a:p>
          <a:p>
            <a:pPr lvl="1"/>
            <a:endParaRPr lang="en-US" dirty="0"/>
          </a:p>
        </p:txBody>
      </p:sp>
      <p:sp>
        <p:nvSpPr>
          <p:cNvPr id="51" name="Text Placeholder 50"/>
          <p:cNvSpPr>
            <a:spLocks noGrp="1"/>
          </p:cNvSpPr>
          <p:nvPr>
            <p:ph type="body" sz="quarter" idx="11"/>
          </p:nvPr>
        </p:nvSpPr>
        <p:spPr>
          <a:xfrm>
            <a:off x="457200" y="3467590"/>
            <a:ext cx="8229600" cy="1579417"/>
          </a:xfrm>
        </p:spPr>
        <p:txBody>
          <a:bodyPr/>
          <a:lstStyle/>
          <a:p>
            <a:r>
              <a:rPr lang="en-US" dirty="0" smtClean="0"/>
              <a:t>The promise of Jesus is fulfilled: </a:t>
            </a:r>
            <a:r>
              <a:rPr lang="en-US" b="1" dirty="0" smtClean="0"/>
              <a:t>Luke 21:15</a:t>
            </a:r>
          </a:p>
          <a:p>
            <a:r>
              <a:rPr lang="en-US" dirty="0" smtClean="0"/>
              <a:t>The truth silences those who do not love it; </a:t>
            </a:r>
            <a:r>
              <a:rPr lang="en-US" b="1" dirty="0" smtClean="0"/>
              <a:t>Titus 2:7</a:t>
            </a:r>
            <a:r>
              <a:rPr lang="en-US" dirty="0" smtClean="0"/>
              <a:t>, </a:t>
            </a:r>
            <a:r>
              <a:rPr lang="en-US" b="1" dirty="0" smtClean="0"/>
              <a:t>8</a:t>
            </a:r>
            <a:r>
              <a:rPr lang="en-US" dirty="0" smtClean="0"/>
              <a:t>; </a:t>
            </a:r>
            <a:r>
              <a:rPr lang="en-US" b="1" dirty="0" smtClean="0"/>
              <a:t>John 7:32, 40-49; Acts 28:23-28</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Sanhedrin Has a Dilemma</a:t>
            </a:r>
            <a:br>
              <a:rPr lang="en-US" dirty="0" smtClean="0"/>
            </a:br>
            <a:endParaRPr lang="en-US" dirty="0"/>
          </a:p>
        </p:txBody>
      </p:sp>
      <p:sp>
        <p:nvSpPr>
          <p:cNvPr id="50" name="Text Placeholder 49"/>
          <p:cNvSpPr>
            <a:spLocks noGrp="1"/>
          </p:cNvSpPr>
          <p:nvPr>
            <p:ph type="body" sz="quarter" idx="10"/>
          </p:nvPr>
        </p:nvSpPr>
        <p:spPr>
          <a:xfrm>
            <a:off x="457200" y="1242949"/>
            <a:ext cx="8229600" cy="3127172"/>
          </a:xfrm>
        </p:spPr>
        <p:txBody>
          <a:bodyPr/>
          <a:lstStyle/>
          <a:p>
            <a:r>
              <a:rPr lang="en-US" dirty="0" smtClean="0"/>
              <a:t>Acts 4:15, 16</a:t>
            </a:r>
            <a:r>
              <a:rPr lang="en-US" b="0" u="none" dirty="0" smtClean="0"/>
              <a:t> (HCSB)</a:t>
            </a:r>
          </a:p>
          <a:p>
            <a:pPr marL="292608"/>
            <a:r>
              <a:rPr lang="en-US" b="0" u="none" dirty="0" smtClean="0"/>
              <a:t>After they had ordered them to leave the Sanhedrin, they conferred among themselves, saying, “What should we do with these men? For an obvious sign, evident to all who live in Jerusalem, has been done through them, and </a:t>
            </a:r>
            <a:r>
              <a:rPr lang="en-US" b="0" u="none" dirty="0" smtClean="0">
                <a:solidFill>
                  <a:srgbClr val="C00000"/>
                </a:solidFill>
              </a:rPr>
              <a:t>we cannot deny it</a:t>
            </a:r>
            <a:r>
              <a:rPr lang="en-US" b="0" u="none" dirty="0" smtClean="0"/>
              <a:t>!”</a:t>
            </a:r>
          </a:p>
        </p:txBody>
      </p:sp>
      <p:sp>
        <p:nvSpPr>
          <p:cNvPr id="51" name="Text Placeholder 50"/>
          <p:cNvSpPr>
            <a:spLocks noGrp="1"/>
          </p:cNvSpPr>
          <p:nvPr>
            <p:ph type="body" sz="quarter" idx="11"/>
          </p:nvPr>
        </p:nvSpPr>
        <p:spPr>
          <a:xfrm>
            <a:off x="457200" y="4465104"/>
            <a:ext cx="8229600" cy="1745693"/>
          </a:xfrm>
        </p:spPr>
        <p:txBody>
          <a:bodyPr/>
          <a:lstStyle/>
          <a:p>
            <a:r>
              <a:rPr lang="en-US" dirty="0" smtClean="0"/>
              <a:t>The Sanhedrin had 71 members presided over by the high priest</a:t>
            </a:r>
          </a:p>
          <a:p>
            <a:r>
              <a:rPr lang="en-US" dirty="0" smtClean="0"/>
              <a:t>They thought they had been rid of Jesus, now they have problems with His disciples</a:t>
            </a:r>
          </a:p>
          <a:p>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They Want to Silence the Gospel</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4:17 (HCSB)</a:t>
            </a:r>
          </a:p>
          <a:p>
            <a:pPr lvl="1"/>
            <a:r>
              <a:rPr lang="en-US" dirty="0" smtClean="0"/>
              <a:t>However, so this does not spread any further among the people, </a:t>
            </a:r>
            <a:r>
              <a:rPr lang="en-US" dirty="0" smtClean="0">
                <a:solidFill>
                  <a:srgbClr val="0000FF"/>
                </a:solidFill>
              </a:rPr>
              <a:t>let’s threaten them against speaking to anyone in this name </a:t>
            </a:r>
            <a:r>
              <a:rPr lang="en-US" dirty="0" smtClean="0"/>
              <a:t>again.” </a:t>
            </a:r>
            <a:endParaRPr lang="en-US" dirty="0"/>
          </a:p>
        </p:txBody>
      </p:sp>
      <p:sp>
        <p:nvSpPr>
          <p:cNvPr id="51" name="Text Placeholder 50"/>
          <p:cNvSpPr>
            <a:spLocks noGrp="1"/>
          </p:cNvSpPr>
          <p:nvPr>
            <p:ph type="body" sz="quarter" idx="11"/>
          </p:nvPr>
        </p:nvSpPr>
        <p:spPr>
          <a:xfrm>
            <a:off x="457200" y="3263462"/>
            <a:ext cx="8229600" cy="3061138"/>
          </a:xfrm>
        </p:spPr>
        <p:txBody>
          <a:bodyPr/>
          <a:lstStyle/>
          <a:p>
            <a:r>
              <a:rPr lang="en-US" dirty="0" smtClean="0"/>
              <a:t>Healing was no threat, but gospel preaching was! Acts 5:28</a:t>
            </a:r>
          </a:p>
          <a:p>
            <a:r>
              <a:rPr lang="en-US" dirty="0" smtClean="0"/>
              <a:t>Boldness includes a commitment to the gospel no matter what; Romans 15:18, 19; 1Cor. 9:16; Romans 1:14-16</a:t>
            </a:r>
          </a:p>
          <a:p>
            <a:r>
              <a:rPr lang="en-US" dirty="0" smtClean="0"/>
              <a:t>The “name” had been emphasized in Acts 4:10, 12</a:t>
            </a:r>
          </a:p>
          <a:p>
            <a:endParaRPr lang="en-US" dirty="0" smtClean="0"/>
          </a:p>
          <a:p>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Name of Jesus Stands for His Person, Message and Work</a:t>
            </a:r>
            <a:br>
              <a:rPr lang="en-US" dirty="0" smtClean="0"/>
            </a:br>
            <a:endParaRPr lang="en-US" dirty="0"/>
          </a:p>
        </p:txBody>
      </p:sp>
      <p:sp>
        <p:nvSpPr>
          <p:cNvPr id="50" name="Text Placeholder 49"/>
          <p:cNvSpPr>
            <a:spLocks noGrp="1"/>
          </p:cNvSpPr>
          <p:nvPr>
            <p:ph type="body" sz="quarter" idx="10"/>
          </p:nvPr>
        </p:nvSpPr>
        <p:spPr>
          <a:xfrm>
            <a:off x="457200" y="1757533"/>
            <a:ext cx="8229600" cy="1911927"/>
          </a:xfrm>
        </p:spPr>
        <p:txBody>
          <a:bodyPr/>
          <a:lstStyle/>
          <a:p>
            <a:r>
              <a:rPr lang="en-US" dirty="0" smtClean="0"/>
              <a:t>Acts 4:18</a:t>
            </a:r>
            <a:r>
              <a:rPr lang="en-US" u="none" dirty="0" smtClean="0"/>
              <a:t> </a:t>
            </a:r>
            <a:r>
              <a:rPr lang="en-US" b="0" u="none" dirty="0" smtClean="0"/>
              <a:t>(ESV)</a:t>
            </a:r>
            <a:endParaRPr lang="en-US" dirty="0" smtClean="0"/>
          </a:p>
          <a:p>
            <a:pPr lvl="1"/>
            <a:r>
              <a:rPr lang="en-US" dirty="0" smtClean="0"/>
              <a:t>So they called them and charged them </a:t>
            </a:r>
            <a:r>
              <a:rPr lang="en-US" dirty="0" smtClean="0">
                <a:solidFill>
                  <a:srgbClr val="C00000"/>
                </a:solidFill>
              </a:rPr>
              <a:t>not to speak or teach</a:t>
            </a:r>
            <a:r>
              <a:rPr lang="en-US" dirty="0" smtClean="0"/>
              <a:t> at all in </a:t>
            </a:r>
            <a:r>
              <a:rPr lang="en-US" dirty="0" smtClean="0">
                <a:solidFill>
                  <a:srgbClr val="0000FF"/>
                </a:solidFill>
              </a:rPr>
              <a:t>the name of Jesus</a:t>
            </a:r>
            <a:r>
              <a:rPr lang="en-US" dirty="0" smtClean="0"/>
              <a:t>. </a:t>
            </a:r>
          </a:p>
          <a:p>
            <a:pPr lvl="1"/>
            <a:r>
              <a:rPr lang="en-US" dirty="0" smtClean="0"/>
              <a:t> </a:t>
            </a:r>
          </a:p>
          <a:p>
            <a:pPr lvl="1"/>
            <a:endParaRPr lang="en-US" dirty="0"/>
          </a:p>
        </p:txBody>
      </p:sp>
      <p:sp>
        <p:nvSpPr>
          <p:cNvPr id="51" name="Text Placeholder 50"/>
          <p:cNvSpPr>
            <a:spLocks noGrp="1"/>
          </p:cNvSpPr>
          <p:nvPr>
            <p:ph type="body" sz="quarter" idx="11"/>
          </p:nvPr>
        </p:nvSpPr>
        <p:spPr>
          <a:xfrm>
            <a:off x="457200" y="3515096"/>
            <a:ext cx="8229600" cy="2493817"/>
          </a:xfrm>
        </p:spPr>
        <p:txBody>
          <a:bodyPr/>
          <a:lstStyle/>
          <a:p>
            <a:r>
              <a:rPr lang="en-US" dirty="0" smtClean="0"/>
              <a:t>They in effect commanded them not to obey Jesus’ commission to them; </a:t>
            </a:r>
            <a:r>
              <a:rPr lang="en-US" b="1" dirty="0" smtClean="0"/>
              <a:t>Luke 24:47</a:t>
            </a:r>
          </a:p>
          <a:p>
            <a:r>
              <a:rPr lang="en-US" dirty="0" smtClean="0"/>
              <a:t>They foolishly tried to keep people from salvation which is by calling on His name, </a:t>
            </a:r>
            <a:r>
              <a:rPr lang="en-US" b="1" dirty="0" smtClean="0"/>
              <a:t>Acts 2:21, Acts 3:16, Romans 10:13; Isaiah 55:6</a:t>
            </a:r>
          </a:p>
          <a:p>
            <a:endParaRPr lang="en-US" dirty="0" smtClean="0"/>
          </a:p>
          <a:p>
            <a:endParaRPr lang="en-US" i="1" dirty="0" smtClean="0"/>
          </a:p>
          <a:p>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Man Cannot Stop the Gospel</a:t>
            </a:r>
            <a:br>
              <a:rPr lang="en-US" dirty="0" smtClean="0"/>
            </a:br>
            <a:endParaRPr lang="en-US" dirty="0"/>
          </a:p>
        </p:txBody>
      </p:sp>
      <p:sp>
        <p:nvSpPr>
          <p:cNvPr id="50" name="Text Placeholder 49"/>
          <p:cNvSpPr>
            <a:spLocks noGrp="1"/>
          </p:cNvSpPr>
          <p:nvPr>
            <p:ph type="body" sz="quarter" idx="10"/>
          </p:nvPr>
        </p:nvSpPr>
        <p:spPr>
          <a:xfrm>
            <a:off x="457200" y="1199407"/>
            <a:ext cx="8229600" cy="2671949"/>
          </a:xfrm>
        </p:spPr>
        <p:txBody>
          <a:bodyPr/>
          <a:lstStyle/>
          <a:p>
            <a:r>
              <a:rPr lang="en-US" dirty="0" smtClean="0"/>
              <a:t>Acts 4:19, 20</a:t>
            </a:r>
            <a:r>
              <a:rPr lang="en-US" u="none" dirty="0" smtClean="0"/>
              <a:t> </a:t>
            </a:r>
            <a:r>
              <a:rPr lang="en-US" b="0" u="none" dirty="0" smtClean="0"/>
              <a:t>(HCSB)</a:t>
            </a:r>
            <a:endParaRPr lang="en-US" dirty="0" smtClean="0"/>
          </a:p>
          <a:p>
            <a:pPr lvl="1"/>
            <a:r>
              <a:rPr lang="en-US" baseline="30000" dirty="0" smtClean="0"/>
              <a:t> </a:t>
            </a:r>
            <a:r>
              <a:rPr lang="en-US" dirty="0" smtClean="0"/>
              <a:t>But Peter and John answered them, “Whether it’s right in the sight of God for us to listen to you rather than to God, you decide;  for we are unable to stop speaking about </a:t>
            </a:r>
            <a:r>
              <a:rPr lang="en-US" dirty="0" smtClean="0">
                <a:solidFill>
                  <a:srgbClr val="0000FF"/>
                </a:solidFill>
              </a:rPr>
              <a:t>what we have seen and heard</a:t>
            </a:r>
            <a:r>
              <a:rPr lang="en-US" dirty="0" smtClean="0"/>
              <a:t>.”</a:t>
            </a:r>
            <a:endParaRPr lang="en-US" dirty="0"/>
          </a:p>
        </p:txBody>
      </p:sp>
      <p:sp>
        <p:nvSpPr>
          <p:cNvPr id="51" name="Text Placeholder 50"/>
          <p:cNvSpPr>
            <a:spLocks noGrp="1"/>
          </p:cNvSpPr>
          <p:nvPr>
            <p:ph type="body" sz="quarter" idx="11"/>
          </p:nvPr>
        </p:nvSpPr>
        <p:spPr>
          <a:xfrm>
            <a:off x="391885" y="3906982"/>
            <a:ext cx="8306790" cy="2006930"/>
          </a:xfrm>
        </p:spPr>
        <p:txBody>
          <a:bodyPr/>
          <a:lstStyle/>
          <a:p>
            <a:r>
              <a:rPr lang="en-US" dirty="0" smtClean="0"/>
              <a:t>They were sent by Jesus to be witnesses; </a:t>
            </a:r>
            <a:r>
              <a:rPr lang="en-US" b="1" dirty="0" smtClean="0"/>
              <a:t>Acts 1:8</a:t>
            </a:r>
          </a:p>
          <a:p>
            <a:r>
              <a:rPr lang="en-US" dirty="0" smtClean="0"/>
              <a:t>The responsibility to obey civil authorities stops when such persons command direct disobedience to God. </a:t>
            </a:r>
            <a:r>
              <a:rPr lang="en-US" b="1" dirty="0" smtClean="0"/>
              <a:t>Romans 13:1-7; 1Peter 2:13-16</a:t>
            </a:r>
          </a:p>
          <a:p>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People” </a:t>
            </a:r>
            <a:r>
              <a:rPr lang="en-US" dirty="0" smtClean="0"/>
              <a:t>Are </a:t>
            </a:r>
            <a:r>
              <a:rPr lang="en-US" dirty="0" smtClean="0"/>
              <a:t>Contrasted </a:t>
            </a:r>
            <a:r>
              <a:rPr lang="en-US" dirty="0" smtClean="0"/>
              <a:t/>
            </a:r>
            <a:br>
              <a:rPr lang="en-US" dirty="0" smtClean="0"/>
            </a:br>
            <a:r>
              <a:rPr lang="en-US" dirty="0" smtClean="0"/>
              <a:t>to </a:t>
            </a:r>
            <a:r>
              <a:rPr lang="en-US" dirty="0" smtClean="0"/>
              <a:t>the Leaders</a:t>
            </a:r>
            <a:br>
              <a:rPr lang="en-US" dirty="0" smtClean="0"/>
            </a:br>
            <a:endParaRPr lang="en-US" dirty="0"/>
          </a:p>
        </p:txBody>
      </p:sp>
      <p:sp>
        <p:nvSpPr>
          <p:cNvPr id="50" name="Text Placeholder 49"/>
          <p:cNvSpPr>
            <a:spLocks noGrp="1"/>
          </p:cNvSpPr>
          <p:nvPr>
            <p:ph type="body" sz="quarter" idx="10"/>
          </p:nvPr>
        </p:nvSpPr>
        <p:spPr>
          <a:xfrm>
            <a:off x="457200" y="1671144"/>
            <a:ext cx="8229600" cy="2556461"/>
          </a:xfrm>
        </p:spPr>
        <p:txBody>
          <a:bodyPr/>
          <a:lstStyle/>
          <a:p>
            <a:r>
              <a:rPr lang="en-US" dirty="0" smtClean="0"/>
              <a:t>Acts 4:21, 22</a:t>
            </a:r>
            <a:r>
              <a:rPr lang="en-US" u="none" dirty="0" smtClean="0"/>
              <a:t> </a:t>
            </a:r>
            <a:r>
              <a:rPr lang="en-US" b="0" u="none" dirty="0" smtClean="0"/>
              <a:t>(HCSB)</a:t>
            </a:r>
            <a:endParaRPr lang="en-US" dirty="0" smtClean="0"/>
          </a:p>
          <a:p>
            <a:pPr lvl="1"/>
            <a:r>
              <a:rPr lang="en-US" dirty="0" smtClean="0"/>
              <a:t>After threatening them further, they released them. They found no way to punish them, because </a:t>
            </a:r>
            <a:r>
              <a:rPr lang="en-US" dirty="0" smtClean="0">
                <a:solidFill>
                  <a:srgbClr val="0000FF"/>
                </a:solidFill>
              </a:rPr>
              <a:t>the people were all giving glory to God </a:t>
            </a:r>
            <a:r>
              <a:rPr lang="en-US" dirty="0" smtClean="0"/>
              <a:t>over what had been done;  for this sign of healing had been performed on a man over 40 years old.  </a:t>
            </a:r>
            <a:endParaRPr lang="en-US" dirty="0"/>
          </a:p>
        </p:txBody>
      </p:sp>
      <p:sp>
        <p:nvSpPr>
          <p:cNvPr id="51" name="Text Placeholder 50"/>
          <p:cNvSpPr>
            <a:spLocks noGrp="1"/>
          </p:cNvSpPr>
          <p:nvPr>
            <p:ph type="body" sz="quarter" idx="11"/>
          </p:nvPr>
        </p:nvSpPr>
        <p:spPr>
          <a:xfrm>
            <a:off x="457200" y="4903076"/>
            <a:ext cx="8229600" cy="1308538"/>
          </a:xfrm>
        </p:spPr>
        <p:txBody>
          <a:bodyPr/>
          <a:lstStyle/>
          <a:p>
            <a:r>
              <a:rPr lang="en-US" dirty="0" smtClean="0"/>
              <a:t>Often in Luke/Acts “the people” listen to the truth while the leaders oppose it; </a:t>
            </a:r>
            <a:r>
              <a:rPr lang="en-US" b="1" dirty="0" smtClean="0"/>
              <a:t>Luke 19:47, 48; Luke 20:1-8; Luke 20:19</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3444</TotalTime>
  <Words>553</Words>
  <Application>Microsoft Office PowerPoint</Application>
  <PresentationFormat>On-screen Show (4:3)</PresentationFormat>
  <Paragraphs>50</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Arabic Typesetting</vt:lpstr>
      <vt:lpstr>Arial</vt:lpstr>
      <vt:lpstr>Blackadder ITC</vt:lpstr>
      <vt:lpstr>Calibri</vt:lpstr>
      <vt:lpstr>Verdana</vt:lpstr>
      <vt:lpstr>Office Theme</vt:lpstr>
      <vt:lpstr>Custom Design</vt:lpstr>
      <vt:lpstr>Boldness in Christ</vt:lpstr>
      <vt:lpstr>Boldness in the Gospel</vt:lpstr>
      <vt:lpstr>The Sanhedrin Is Silenced</vt:lpstr>
      <vt:lpstr>The Sanhedrin Has a Dilemma </vt:lpstr>
      <vt:lpstr>They Want to Silence the Gospel </vt:lpstr>
      <vt:lpstr>The Name of Jesus Stands for His Person, Message and Work </vt:lpstr>
      <vt:lpstr>Man Cannot Stop the Gospel </vt:lpstr>
      <vt:lpstr>“The People” Are Contrasted  to the Leaders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250</cp:revision>
  <cp:lastPrinted>2015-02-28T16:05:01Z</cp:lastPrinted>
  <dcterms:created xsi:type="dcterms:W3CDTF">2014-11-11T16:23:07Z</dcterms:created>
  <dcterms:modified xsi:type="dcterms:W3CDTF">2015-02-28T16:05:45Z</dcterms:modified>
</cp:coreProperties>
</file>