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9"/>
  </p:notesMasterIdLst>
  <p:handoutMasterIdLst>
    <p:handoutMasterId r:id="rId10"/>
  </p:handoutMasterIdLst>
  <p:sldIdLst>
    <p:sldId id="256" r:id="rId3"/>
    <p:sldId id="257" r:id="rId4"/>
    <p:sldId id="262" r:id="rId5"/>
    <p:sldId id="263" r:id="rId6"/>
    <p:sldId id="264"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4734"/>
    <a:srgbClr val="0C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0" autoAdjust="0"/>
    <p:restoredTop sz="94434" autoAdjust="0"/>
  </p:normalViewPr>
  <p:slideViewPr>
    <p:cSldViewPr snapToGrid="0" showGuides="1">
      <p:cViewPr varScale="1">
        <p:scale>
          <a:sx n="71" d="100"/>
          <a:sy n="71" d="100"/>
        </p:scale>
        <p:origin x="1152" y="66"/>
      </p:cViewPr>
      <p:guideLst>
        <p:guide orient="horz" pos="4152"/>
        <p:guide pos="2880"/>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0306" y="229394"/>
            <a:ext cx="2971800" cy="458788"/>
          </a:xfrm>
          <a:prstGeom prst="rect">
            <a:avLst/>
          </a:prstGeom>
        </p:spPr>
        <p:txBody>
          <a:bodyPr vert="horz" lIns="91440" tIns="45720" rIns="91440" bIns="45720" rtlCol="0"/>
          <a:lstStyle>
            <a:lvl1pPr algn="l">
              <a:defRPr sz="1200"/>
            </a:lvl1pPr>
          </a:lstStyle>
          <a:p>
            <a:r>
              <a:rPr lang="en-US" dirty="0" smtClean="0"/>
              <a:t>Acts 5:12-16</a:t>
            </a:r>
            <a:br>
              <a:rPr lang="en-US" dirty="0" smtClean="0"/>
            </a:br>
            <a:r>
              <a:rPr lang="en-US" dirty="0"/>
              <a:t>The Signs of True Apostles</a:t>
            </a:r>
            <a:endParaRPr lang="en-US" b="1" dirty="0" smtClean="0"/>
          </a:p>
        </p:txBody>
      </p:sp>
      <p:sp>
        <p:nvSpPr>
          <p:cNvPr id="3" name="Date Placeholder 2"/>
          <p:cNvSpPr>
            <a:spLocks noGrp="1"/>
          </p:cNvSpPr>
          <p:nvPr>
            <p:ph type="dt" sz="quarter" idx="1"/>
          </p:nvPr>
        </p:nvSpPr>
        <p:spPr>
          <a:xfrm>
            <a:off x="3393472" y="229394"/>
            <a:ext cx="2971800" cy="458788"/>
          </a:xfrm>
          <a:prstGeom prst="rect">
            <a:avLst/>
          </a:prstGeom>
        </p:spPr>
        <p:txBody>
          <a:bodyPr vert="horz" lIns="91440" tIns="45720" rIns="91440" bIns="45720" rtlCol="0"/>
          <a:lstStyle>
            <a:lvl1pPr algn="r">
              <a:defRPr sz="1200"/>
            </a:lvl1pPr>
          </a:lstStyle>
          <a:p>
            <a:r>
              <a:rPr lang="en-US" dirty="0" smtClean="0"/>
              <a:t>07/19/15</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399050" y="8455819"/>
            <a:ext cx="2971800" cy="458787"/>
          </a:xfrm>
          <a:prstGeom prst="rect">
            <a:avLst/>
          </a:prstGeom>
        </p:spPr>
        <p:txBody>
          <a:bodyPr vert="horz" lIns="91440" tIns="45720" rIns="91440" bIns="45720" rtlCol="0" anchor="ctr" anchorCtr="0"/>
          <a:lstStyle>
            <a:lvl1pPr algn="r">
              <a:defRPr sz="1200"/>
            </a:lvl1pPr>
          </a:lstStyle>
          <a:p>
            <a:pPr algn="l">
              <a:tabLst>
                <a:tab pos="2743200" algn="r"/>
              </a:tabLst>
            </a:pPr>
            <a:r>
              <a:rPr lang="en-US" dirty="0" smtClean="0">
                <a:latin typeface="Calibri" panose="020F0502020204030204" pitchFamily="34" charset="0"/>
              </a:rPr>
              <a:t>www.gospelofgracefellowship.org 	</a:t>
            </a:r>
            <a:fld id="{031CC2AA-5D6B-4D60-9620-A1FD7A510E25}" type="slidenum">
              <a:rPr lang="en-US" smtClean="0"/>
              <a:pPr algn="l">
                <a:tabLst>
                  <a:tab pos="2743200"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06" y="8343603"/>
            <a:ext cx="2228418" cy="683218"/>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14134-EB5F-4355-A37E-93B70D431A7B}" type="datetimeFigureOut">
              <a:rPr lang="en-US" smtClean="0"/>
              <a:pPr/>
              <a:t>7/16/2015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7629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847E1-7AB4-4619-AF8B-B8DC68DCAE41}"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847E1-7AB4-4619-AF8B-B8DC68DCAE41}"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847E1-7AB4-4619-AF8B-B8DC68DCAE41}" type="datetimeFigureOut">
              <a:rPr lang="en-US" smtClean="0"/>
              <a:pPr/>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847E1-7AB4-4619-AF8B-B8DC68DCAE41}" type="datetimeFigureOut">
              <a:rPr lang="en-US" smtClean="0"/>
              <a:pPr/>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847E1-7AB4-4619-AF8B-B8DC68DCAE41}" type="datetimeFigureOut">
              <a:rPr lang="en-US" smtClean="0"/>
              <a:pPr/>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chemeClr val="tx1"/>
                </a:solidFill>
              </a:defRPr>
            </a:lvl1pPr>
            <a:lvl2pPr marL="225425" indent="0">
              <a:lnSpc>
                <a:spcPts val="3200"/>
              </a:lnSpc>
              <a:spcBef>
                <a:spcPts val="0"/>
              </a:spcBef>
              <a:spcAft>
                <a:spcPts val="600"/>
              </a:spcAft>
              <a:buNone/>
              <a:defRPr sz="3000">
                <a:solidFill>
                  <a:schemeClr val="tx1"/>
                </a:solidFill>
              </a:defRPr>
            </a:lvl2pPr>
            <a:lvl3pPr marL="344488" indent="0">
              <a:spcBef>
                <a:spcPts val="0"/>
              </a:spcBef>
              <a:spcAft>
                <a:spcPts val="600"/>
              </a:spcAft>
              <a:buFontTx/>
              <a:buNone/>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chemeClr val="tx1"/>
                </a:solidFill>
              </a:defRPr>
            </a:lvl1pPr>
            <a:lvl2pPr marL="569913" indent="-225425">
              <a:spcBef>
                <a:spcPts val="0"/>
              </a:spcBef>
              <a:spcAft>
                <a:spcPts val="600"/>
              </a:spcAft>
              <a:buFont typeface="Verdana" panose="020B0604030504040204" pitchFamily="34" charset="0"/>
              <a:buChar char="-"/>
              <a:defRPr baseline="0">
                <a:solidFill>
                  <a:schemeClr val="tx1"/>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Signs of the Apostles: Acts 5:12 – 16</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p>
            <a:r>
              <a:rPr lang="en-US" dirty="0" smtClean="0"/>
              <a:t>Signs of the Apostles: Acts 5:12-16</a:t>
            </a: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Confrontation and the Gospel: Acts 4:1-12</a:t>
            </a:r>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223828641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extLst>
      <p:ext uri="{BB962C8B-B14F-4D97-AF65-F5344CB8AC3E}">
        <p14:creationId xmlns:p14="http://schemas.microsoft.com/office/powerpoint/2010/main" val="408510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3086100" cy="365125"/>
          </a:xfrm>
          <a:prstGeom prst="rect">
            <a:avLst/>
          </a:prstGeom>
        </p:spPr>
        <p:txBody>
          <a:bodyPr vert="horz" lIns="91440" tIns="45720" rIns="91440" bIns="45720" rtlCol="0" anchor="ctr"/>
          <a:lstStyle>
            <a:lvl1pPr algn="l">
              <a:defRPr sz="2000">
                <a:solidFill>
                  <a:srgbClr val="4C4734"/>
                </a:solidFill>
              </a:defRPr>
            </a:lvl1pPr>
          </a:lstStyle>
          <a:p>
            <a:r>
              <a:rPr lang="en-US" smtClean="0"/>
              <a:t>TITLE-Change on Doc Properties</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5" r:id="rId5"/>
    <p:sldLayoutId id="2147483664" r:id="rId6"/>
    <p:sldLayoutId id="2147483666"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47E1-7AB4-4619-AF8B-B8DC68DCAE41}" type="datetimeFigureOut">
              <a:rPr lang="en-US" smtClean="0"/>
              <a:pPr/>
              <a:t>7/16/2015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5E95C-8626-400F-BE36-B48C061C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5:12-16</a:t>
            </a:r>
            <a:endParaRPr lang="en-US" dirty="0"/>
          </a:p>
        </p:txBody>
      </p:sp>
      <p:sp>
        <p:nvSpPr>
          <p:cNvPr id="7" name="Title 6"/>
          <p:cNvSpPr>
            <a:spLocks noGrp="1"/>
          </p:cNvSpPr>
          <p:nvPr>
            <p:ph type="title"/>
          </p:nvPr>
        </p:nvSpPr>
        <p:spPr/>
        <p:txBody>
          <a:bodyPr/>
          <a:lstStyle/>
          <a:p>
            <a:r>
              <a:rPr lang="en-US" dirty="0" smtClean="0"/>
              <a:t>The Signs of True Apostles</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July 19, 2015</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13101" y="0"/>
            <a:ext cx="8686800" cy="6340474"/>
          </a:xfrm>
        </p:spPr>
        <p:txBody>
          <a:bodyPr/>
          <a:lstStyle/>
          <a:p>
            <a:r>
              <a:rPr lang="en-US" dirty="0" smtClean="0"/>
              <a:t>Signs of the Apostles</a:t>
            </a:r>
            <a:endParaRPr lang="en-US" dirty="0"/>
          </a:p>
        </p:txBody>
      </p:sp>
      <p:sp>
        <p:nvSpPr>
          <p:cNvPr id="50" name="Text Placeholder 49"/>
          <p:cNvSpPr>
            <a:spLocks noGrp="1"/>
          </p:cNvSpPr>
          <p:nvPr>
            <p:ph type="body" sz="quarter" idx="10"/>
          </p:nvPr>
        </p:nvSpPr>
        <p:spPr>
          <a:xfrm>
            <a:off x="457200" y="933927"/>
            <a:ext cx="8229600" cy="2413707"/>
          </a:xfrm>
        </p:spPr>
        <p:txBody>
          <a:bodyPr/>
          <a:lstStyle/>
          <a:p>
            <a:r>
              <a:rPr lang="en-US" dirty="0" smtClean="0"/>
              <a:t>Acts 5:12</a:t>
            </a:r>
            <a:r>
              <a:rPr lang="en-US" b="0" u="none" dirty="0" smtClean="0"/>
              <a:t> (NASB)</a:t>
            </a:r>
          </a:p>
          <a:p>
            <a:pPr marL="0">
              <a:lnSpc>
                <a:spcPts val="2300"/>
              </a:lnSpc>
              <a:spcAft>
                <a:spcPts val="0"/>
              </a:spcAft>
            </a:pPr>
            <a:endParaRPr lang="en-US" sz="1400" b="0" u="none" dirty="0" smtClean="0"/>
          </a:p>
          <a:p>
            <a:r>
              <a:rPr lang="en-US" b="0" u="none" dirty="0" smtClean="0"/>
              <a:t>At </a:t>
            </a:r>
            <a:r>
              <a:rPr lang="en-US" b="0" u="none" dirty="0" smtClean="0">
                <a:solidFill>
                  <a:srgbClr val="C00000"/>
                </a:solidFill>
              </a:rPr>
              <a:t>the hands of the apostles many signs </a:t>
            </a:r>
            <a:r>
              <a:rPr lang="en-US" b="0" u="none" dirty="0" smtClean="0"/>
              <a:t>and wonders were taking place among the people; and they were all with </a:t>
            </a:r>
            <a:r>
              <a:rPr lang="en-US" b="0" u="none" dirty="0" smtClean="0">
                <a:solidFill>
                  <a:srgbClr val="0000FF"/>
                </a:solidFill>
              </a:rPr>
              <a:t>one accord </a:t>
            </a:r>
            <a:r>
              <a:rPr lang="en-US" b="0" u="none" dirty="0" smtClean="0"/>
              <a:t>in Solomon's portico.</a:t>
            </a:r>
          </a:p>
          <a:p>
            <a:endParaRPr lang="en-US" b="0" u="none" dirty="0" smtClean="0"/>
          </a:p>
        </p:txBody>
      </p:sp>
      <p:sp>
        <p:nvSpPr>
          <p:cNvPr id="51" name="Text Placeholder 50"/>
          <p:cNvSpPr>
            <a:spLocks noGrp="1"/>
          </p:cNvSpPr>
          <p:nvPr>
            <p:ph type="body" sz="quarter" idx="11"/>
          </p:nvPr>
        </p:nvSpPr>
        <p:spPr>
          <a:xfrm>
            <a:off x="457200" y="3456124"/>
            <a:ext cx="8229600" cy="2758695"/>
          </a:xfrm>
        </p:spPr>
        <p:txBody>
          <a:bodyPr/>
          <a:lstStyle/>
          <a:p>
            <a:r>
              <a:rPr lang="en-US" dirty="0" smtClean="0">
                <a:solidFill>
                  <a:schemeClr val="tx1"/>
                </a:solidFill>
              </a:rPr>
              <a:t>The apostles were appointed by Jesus and acted with His authority. They are uniquely qualified.</a:t>
            </a:r>
          </a:p>
          <a:p>
            <a:r>
              <a:rPr lang="en-US" dirty="0" smtClean="0">
                <a:solidFill>
                  <a:schemeClr val="tx1"/>
                </a:solidFill>
              </a:rPr>
              <a:t>See John 20:21; Acts 1:8; Luke 24:47 – 49; Heb. 2:2-4</a:t>
            </a:r>
          </a:p>
          <a:p>
            <a:r>
              <a:rPr lang="en-US" dirty="0" smtClean="0">
                <a:solidFill>
                  <a:schemeClr val="tx1"/>
                </a:solidFill>
              </a:rPr>
              <a:t>The apostles act with Christ’s authority; Signs are to engender belief: John 20:30-31</a:t>
            </a:r>
          </a:p>
          <a:p>
            <a:r>
              <a:rPr lang="en-US" dirty="0" smtClean="0">
                <a:solidFill>
                  <a:schemeClr val="tx1"/>
                </a:solidFill>
              </a:rPr>
              <a:t>“One accord” is also in Acts 2:1; 4:24; Romans 15:5, 6</a:t>
            </a:r>
          </a:p>
          <a:p>
            <a:endParaRPr lang="en-US" b="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Signs of the Apostles: Acts 5:12 - 16</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600" dirty="0" smtClean="0"/>
              <a:t>There Was Fear Because of What Happened</a:t>
            </a:r>
            <a:endParaRPr lang="en-US" sz="3600" dirty="0"/>
          </a:p>
        </p:txBody>
      </p:sp>
      <p:sp>
        <p:nvSpPr>
          <p:cNvPr id="50" name="Text Placeholder 49"/>
          <p:cNvSpPr>
            <a:spLocks noGrp="1"/>
          </p:cNvSpPr>
          <p:nvPr>
            <p:ph type="body" sz="quarter" idx="10"/>
          </p:nvPr>
        </p:nvSpPr>
        <p:spPr>
          <a:xfrm>
            <a:off x="457200" y="1115875"/>
            <a:ext cx="8229600" cy="2247256"/>
          </a:xfrm>
        </p:spPr>
        <p:txBody>
          <a:bodyPr/>
          <a:lstStyle/>
          <a:p>
            <a:r>
              <a:rPr lang="en-US" dirty="0" smtClean="0"/>
              <a:t>Acts 5:13</a:t>
            </a:r>
            <a:r>
              <a:rPr lang="en-US" b="0" u="none" dirty="0" smtClean="0"/>
              <a:t> (NASB)</a:t>
            </a:r>
          </a:p>
          <a:p>
            <a:pPr marL="0">
              <a:lnSpc>
                <a:spcPct val="100000"/>
              </a:lnSpc>
              <a:spcAft>
                <a:spcPts val="0"/>
              </a:spcAft>
            </a:pPr>
            <a:endParaRPr lang="en-US" sz="1200" b="0" u="none" dirty="0" smtClean="0"/>
          </a:p>
          <a:p>
            <a:r>
              <a:rPr lang="en-US" b="0" u="none" dirty="0" smtClean="0"/>
              <a:t>But none of the rest </a:t>
            </a:r>
            <a:r>
              <a:rPr lang="en-US" b="0" u="none" dirty="0" smtClean="0">
                <a:solidFill>
                  <a:srgbClr val="0000FF"/>
                </a:solidFill>
              </a:rPr>
              <a:t>dared to associate with them</a:t>
            </a:r>
            <a:r>
              <a:rPr lang="en-US" b="0" u="none" dirty="0" smtClean="0"/>
              <a:t>; however, the people held them in high esteem.</a:t>
            </a:r>
          </a:p>
          <a:p>
            <a:endParaRPr lang="en-US" dirty="0" smtClean="0"/>
          </a:p>
        </p:txBody>
      </p:sp>
      <p:sp>
        <p:nvSpPr>
          <p:cNvPr id="51" name="Text Placeholder 50"/>
          <p:cNvSpPr>
            <a:spLocks noGrp="1"/>
          </p:cNvSpPr>
          <p:nvPr>
            <p:ph type="body" sz="quarter" idx="11"/>
          </p:nvPr>
        </p:nvSpPr>
        <p:spPr>
          <a:xfrm>
            <a:off x="457200" y="3245710"/>
            <a:ext cx="8229600" cy="2876123"/>
          </a:xfrm>
        </p:spPr>
        <p:txBody>
          <a:bodyPr/>
          <a:lstStyle/>
          <a:p>
            <a:pPr>
              <a:spcAft>
                <a:spcPts val="1200"/>
              </a:spcAft>
            </a:pPr>
            <a:r>
              <a:rPr lang="en-US" sz="3000" dirty="0" smtClean="0">
                <a:solidFill>
                  <a:schemeClr val="tx1"/>
                </a:solidFill>
              </a:rPr>
              <a:t>The Ananias and </a:t>
            </a:r>
            <a:r>
              <a:rPr lang="en-US" sz="3000" dirty="0" err="1" smtClean="0">
                <a:solidFill>
                  <a:schemeClr val="tx1"/>
                </a:solidFill>
              </a:rPr>
              <a:t>Sapphira</a:t>
            </a:r>
            <a:r>
              <a:rPr lang="en-US" sz="3000" dirty="0" smtClean="0">
                <a:solidFill>
                  <a:schemeClr val="tx1"/>
                </a:solidFill>
              </a:rPr>
              <a:t> incident was well known (Acts 5:11)</a:t>
            </a:r>
          </a:p>
          <a:p>
            <a:pPr>
              <a:spcAft>
                <a:spcPts val="1200"/>
              </a:spcAft>
            </a:pPr>
            <a:r>
              <a:rPr lang="en-US" sz="3000" dirty="0" smtClean="0">
                <a:solidFill>
                  <a:schemeClr val="tx1"/>
                </a:solidFill>
              </a:rPr>
              <a:t>People stood back with healthy respect</a:t>
            </a:r>
          </a:p>
          <a:p>
            <a:pPr>
              <a:spcAft>
                <a:spcPts val="1200"/>
              </a:spcAft>
            </a:pPr>
            <a:r>
              <a:rPr lang="en-US" sz="3000" dirty="0" smtClean="0">
                <a:solidFill>
                  <a:schemeClr val="tx1"/>
                </a:solidFill>
              </a:rPr>
              <a:t>Some will hold back out of fear</a:t>
            </a:r>
          </a:p>
          <a:p>
            <a:pPr>
              <a:spcAft>
                <a:spcPts val="1200"/>
              </a:spcAft>
            </a:pPr>
            <a:r>
              <a:rPr lang="en-US" sz="3000" dirty="0" smtClean="0">
                <a:solidFill>
                  <a:schemeClr val="tx1"/>
                </a:solidFill>
              </a:rPr>
              <a:t>“Associate” could mean “to be joined to them” or in this context “to draw near” (Peterson)</a:t>
            </a:r>
          </a:p>
          <a:p>
            <a:pPr>
              <a:spcAft>
                <a:spcPts val="1200"/>
              </a:spcAft>
            </a:pPr>
            <a:endParaRPr lang="en-US" sz="3000" dirty="0" smtClean="0">
              <a:solidFill>
                <a:schemeClr val="tx1"/>
              </a:solidFill>
            </a:endParaRPr>
          </a:p>
          <a:p>
            <a:pPr>
              <a:spcAft>
                <a:spcPts val="1200"/>
              </a:spcAft>
            </a:pPr>
            <a:endParaRPr lang="en-US" sz="3000" dirty="0" smtClean="0">
              <a:solidFill>
                <a:schemeClr val="tx1">
                  <a:lumMod val="95000"/>
                  <a:lumOff val="5000"/>
                </a:schemeClr>
              </a:solidFill>
            </a:endParaRPr>
          </a:p>
          <a:p>
            <a:pPr>
              <a:spcAft>
                <a:spcPts val="1200"/>
              </a:spcAft>
            </a:pPr>
            <a:endParaRPr lang="en-US" sz="3000" dirty="0" smtClean="0"/>
          </a:p>
        </p:txBody>
      </p:sp>
      <p:sp>
        <p:nvSpPr>
          <p:cNvPr id="52" name="Footer Placeholder 51"/>
          <p:cNvSpPr>
            <a:spLocks noGrp="1"/>
          </p:cNvSpPr>
          <p:nvPr>
            <p:ph type="ftr" sz="quarter" idx="12"/>
          </p:nvPr>
        </p:nvSpPr>
        <p:spPr/>
        <p:txBody>
          <a:bodyPr/>
          <a:lstStyle/>
          <a:p>
            <a:r>
              <a:rPr lang="en-US" dirty="0" smtClean="0"/>
              <a:t>Signs of the Apostles: Acts 5:12 - 16</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600" dirty="0" smtClean="0"/>
              <a:t>People Believe and Are Added to the Church</a:t>
            </a:r>
            <a:r>
              <a:rPr lang="en-US" dirty="0" smtClean="0"/>
              <a:t/>
            </a:r>
            <a:br>
              <a:rPr lang="en-US" dirty="0" smtClean="0"/>
            </a:br>
            <a:endParaRPr lang="en-US" dirty="0"/>
          </a:p>
        </p:txBody>
      </p:sp>
      <p:sp>
        <p:nvSpPr>
          <p:cNvPr id="50" name="Text Placeholder 49"/>
          <p:cNvSpPr>
            <a:spLocks noGrp="1"/>
          </p:cNvSpPr>
          <p:nvPr>
            <p:ph type="body" sz="quarter" idx="10"/>
          </p:nvPr>
        </p:nvSpPr>
        <p:spPr>
          <a:xfrm>
            <a:off x="457200" y="1150234"/>
            <a:ext cx="8229600" cy="2413999"/>
          </a:xfrm>
        </p:spPr>
        <p:txBody>
          <a:bodyPr/>
          <a:lstStyle/>
          <a:p>
            <a:r>
              <a:rPr lang="en-US" dirty="0" smtClean="0"/>
              <a:t>Acts 5:14</a:t>
            </a:r>
            <a:r>
              <a:rPr lang="en-US" b="0" u="none" dirty="0" smtClean="0"/>
              <a:t> (NET)</a:t>
            </a:r>
          </a:p>
          <a:p>
            <a:pPr marL="0">
              <a:lnSpc>
                <a:spcPct val="100000"/>
              </a:lnSpc>
              <a:spcAft>
                <a:spcPts val="0"/>
              </a:spcAft>
            </a:pPr>
            <a:endParaRPr lang="en-US" sz="1200" b="0" u="none" dirty="0" smtClean="0"/>
          </a:p>
          <a:p>
            <a:r>
              <a:rPr lang="en-US" b="0" u="none" dirty="0" smtClean="0"/>
              <a:t>More and more </a:t>
            </a:r>
            <a:r>
              <a:rPr lang="en-US" b="0" u="none" dirty="0" smtClean="0">
                <a:solidFill>
                  <a:srgbClr val="C00000"/>
                </a:solidFill>
              </a:rPr>
              <a:t>believers</a:t>
            </a:r>
            <a:r>
              <a:rPr lang="en-US" b="0" u="none" dirty="0" smtClean="0"/>
              <a:t> in the Lord </a:t>
            </a:r>
            <a:r>
              <a:rPr lang="en-US" b="0" u="none" dirty="0" smtClean="0">
                <a:solidFill>
                  <a:srgbClr val="C00000"/>
                </a:solidFill>
              </a:rPr>
              <a:t>were added</a:t>
            </a:r>
            <a:r>
              <a:rPr lang="en-US" b="0" u="none" dirty="0" smtClean="0"/>
              <a:t> to their number, crowds of both men and women.</a:t>
            </a:r>
          </a:p>
          <a:p>
            <a:endParaRPr lang="en-US" b="0" u="none" dirty="0" smtClean="0"/>
          </a:p>
        </p:txBody>
      </p:sp>
      <p:sp>
        <p:nvSpPr>
          <p:cNvPr id="51" name="Text Placeholder 50"/>
          <p:cNvSpPr>
            <a:spLocks noGrp="1"/>
          </p:cNvSpPr>
          <p:nvPr>
            <p:ph type="body" sz="quarter" idx="11"/>
          </p:nvPr>
        </p:nvSpPr>
        <p:spPr>
          <a:xfrm>
            <a:off x="457200" y="3400453"/>
            <a:ext cx="8229600" cy="2448732"/>
          </a:xfrm>
        </p:spPr>
        <p:txBody>
          <a:bodyPr/>
          <a:lstStyle/>
          <a:p>
            <a:pPr>
              <a:spcAft>
                <a:spcPts val="1200"/>
              </a:spcAft>
            </a:pPr>
            <a:r>
              <a:rPr lang="en-US" sz="3000" dirty="0" smtClean="0">
                <a:solidFill>
                  <a:schemeClr val="tx1"/>
                </a:solidFill>
              </a:rPr>
              <a:t>People are added (imperfect passive indicative; </a:t>
            </a:r>
            <a:r>
              <a:rPr lang="en-US" sz="3000" dirty="0" err="1" smtClean="0">
                <a:solidFill>
                  <a:schemeClr val="tx1"/>
                </a:solidFill>
              </a:rPr>
              <a:t>i.e</a:t>
            </a:r>
            <a:r>
              <a:rPr lang="en-US" sz="3000" dirty="0" smtClean="0">
                <a:solidFill>
                  <a:schemeClr val="tx1"/>
                </a:solidFill>
              </a:rPr>
              <a:t> “by God”) and people believe (present active participle)</a:t>
            </a:r>
          </a:p>
          <a:p>
            <a:pPr>
              <a:spcAft>
                <a:spcPts val="1200"/>
              </a:spcAft>
            </a:pPr>
            <a:r>
              <a:rPr lang="en-US" sz="3000" dirty="0" smtClean="0">
                <a:solidFill>
                  <a:schemeClr val="tx1"/>
                </a:solidFill>
              </a:rPr>
              <a:t>Acts 2:47; Acts 2:39; Acts 13:48; see Titus 3:4, 5</a:t>
            </a:r>
          </a:p>
          <a:p>
            <a:pPr>
              <a:spcAft>
                <a:spcPts val="1200"/>
              </a:spcAft>
            </a:pPr>
            <a:r>
              <a:rPr lang="en-US" sz="3000" dirty="0" smtClean="0">
                <a:solidFill>
                  <a:schemeClr val="tx1"/>
                </a:solidFill>
              </a:rPr>
              <a:t>Those who stood back with respect are not added unless they believe the gospel</a:t>
            </a:r>
          </a:p>
          <a:p>
            <a:pPr>
              <a:spcAft>
                <a:spcPts val="1200"/>
              </a:spcAft>
            </a:pPr>
            <a:endParaRPr lang="en-US" sz="3000" dirty="0" smtClean="0"/>
          </a:p>
        </p:txBody>
      </p:sp>
      <p:sp>
        <p:nvSpPr>
          <p:cNvPr id="52" name="Footer Placeholder 51"/>
          <p:cNvSpPr>
            <a:spLocks noGrp="1"/>
          </p:cNvSpPr>
          <p:nvPr>
            <p:ph type="ftr" sz="quarter" idx="12"/>
          </p:nvPr>
        </p:nvSpPr>
        <p:spPr/>
        <p:txBody>
          <a:bodyPr/>
          <a:lstStyle/>
          <a:p>
            <a:r>
              <a:rPr lang="en-US" dirty="0" smtClean="0"/>
              <a:t>Signs of the Apostles: Acts 5:12 - 16</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People Respected the Apostles</a:t>
            </a:r>
            <a:br>
              <a:rPr lang="en-US" dirty="0" smtClean="0"/>
            </a:br>
            <a:endParaRPr lang="en-US" dirty="0"/>
          </a:p>
        </p:txBody>
      </p:sp>
      <p:sp>
        <p:nvSpPr>
          <p:cNvPr id="50" name="Text Placeholder 49"/>
          <p:cNvSpPr>
            <a:spLocks noGrp="1"/>
          </p:cNvSpPr>
          <p:nvPr>
            <p:ph type="body" sz="quarter" idx="10"/>
          </p:nvPr>
        </p:nvSpPr>
        <p:spPr>
          <a:xfrm>
            <a:off x="457200" y="1244863"/>
            <a:ext cx="8229600" cy="2627889"/>
          </a:xfrm>
        </p:spPr>
        <p:txBody>
          <a:bodyPr/>
          <a:lstStyle/>
          <a:p>
            <a:r>
              <a:rPr lang="en-US" dirty="0" smtClean="0"/>
              <a:t>Acts 5:15</a:t>
            </a:r>
            <a:r>
              <a:rPr lang="en-US" b="0" u="none" dirty="0" smtClean="0"/>
              <a:t> (NET)</a:t>
            </a:r>
          </a:p>
          <a:p>
            <a:pPr marL="292608">
              <a:spcBef>
                <a:spcPts val="600"/>
              </a:spcBef>
            </a:pPr>
            <a:r>
              <a:rPr lang="en-US" b="0" u="none" dirty="0" smtClean="0"/>
              <a:t>Thus they even carried the sick out into the streets, and put them on cots and pallets, so that when Peter came by at least his shadow would fall on some of them.</a:t>
            </a:r>
          </a:p>
          <a:p>
            <a:pPr marL="292608">
              <a:spcBef>
                <a:spcPts val="600"/>
              </a:spcBef>
            </a:pPr>
            <a:r>
              <a:rPr lang="en-US" b="0" u="none" dirty="0" smtClean="0"/>
              <a:t>  </a:t>
            </a:r>
            <a:endParaRPr lang="en-US" b="0" u="none" dirty="0"/>
          </a:p>
        </p:txBody>
      </p:sp>
      <p:sp>
        <p:nvSpPr>
          <p:cNvPr id="51" name="Text Placeholder 50"/>
          <p:cNvSpPr>
            <a:spLocks noGrp="1"/>
          </p:cNvSpPr>
          <p:nvPr>
            <p:ph type="body" sz="quarter" idx="11"/>
          </p:nvPr>
        </p:nvSpPr>
        <p:spPr>
          <a:xfrm>
            <a:off x="457200" y="3539995"/>
            <a:ext cx="8229600" cy="2727701"/>
          </a:xfrm>
        </p:spPr>
        <p:txBody>
          <a:bodyPr/>
          <a:lstStyle/>
          <a:p>
            <a:r>
              <a:rPr lang="en-US" sz="3000" dirty="0" smtClean="0"/>
              <a:t>Like the woman who wanted to touch Jesus’ garment (Luke 8:44)</a:t>
            </a:r>
          </a:p>
          <a:p>
            <a:r>
              <a:rPr lang="en-US" sz="3000" dirty="0" smtClean="0"/>
              <a:t>The healing ministry of the apostles paralleled that of Jesus who sent them</a:t>
            </a:r>
          </a:p>
          <a:p>
            <a:r>
              <a:rPr lang="en-US" sz="3000" dirty="0" smtClean="0"/>
              <a:t>It does not say whether the shadow healed anyone but see Acts 19:11, 12</a:t>
            </a:r>
          </a:p>
          <a:p>
            <a:endParaRPr lang="en-US" sz="3000" dirty="0" smtClean="0"/>
          </a:p>
          <a:p>
            <a:endParaRPr lang="en-US" sz="3000" dirty="0" smtClean="0"/>
          </a:p>
          <a:p>
            <a:pPr>
              <a:buNone/>
            </a:pPr>
            <a:endParaRPr lang="en-US" sz="3000" dirty="0" smtClean="0"/>
          </a:p>
        </p:txBody>
      </p:sp>
      <p:sp>
        <p:nvSpPr>
          <p:cNvPr id="52" name="Footer Placeholder 51"/>
          <p:cNvSpPr>
            <a:spLocks noGrp="1"/>
          </p:cNvSpPr>
          <p:nvPr>
            <p:ph type="ftr" sz="quarter" idx="12"/>
          </p:nvPr>
        </p:nvSpPr>
        <p:spPr/>
        <p:txBody>
          <a:bodyPr/>
          <a:lstStyle/>
          <a:p>
            <a:r>
              <a:rPr lang="en-US" dirty="0" smtClean="0"/>
              <a:t>Signs of the Apostles: Acts 5:12 - 16</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Apostles Do the Works of Jesus</a:t>
            </a:r>
            <a:br>
              <a:rPr lang="en-US" dirty="0" smtClean="0"/>
            </a:br>
            <a:endParaRPr lang="en-US" dirty="0"/>
          </a:p>
        </p:txBody>
      </p:sp>
      <p:sp>
        <p:nvSpPr>
          <p:cNvPr id="50" name="Text Placeholder 49"/>
          <p:cNvSpPr>
            <a:spLocks noGrp="1"/>
          </p:cNvSpPr>
          <p:nvPr>
            <p:ph type="body" sz="quarter" idx="10"/>
          </p:nvPr>
        </p:nvSpPr>
        <p:spPr>
          <a:xfrm>
            <a:off x="457200" y="1113583"/>
            <a:ext cx="8229600" cy="2528520"/>
          </a:xfrm>
        </p:spPr>
        <p:txBody>
          <a:bodyPr/>
          <a:lstStyle/>
          <a:p>
            <a:r>
              <a:rPr lang="en-US" dirty="0" smtClean="0"/>
              <a:t>Acts 5:16</a:t>
            </a:r>
            <a:r>
              <a:rPr lang="en-US" u="none" dirty="0" smtClean="0"/>
              <a:t> </a:t>
            </a:r>
            <a:r>
              <a:rPr lang="en-US" b="0" u="none" dirty="0" smtClean="0"/>
              <a:t>(NASB)</a:t>
            </a:r>
            <a:endParaRPr lang="en-US" dirty="0" smtClean="0"/>
          </a:p>
          <a:p>
            <a:pPr marL="0" lvl="1">
              <a:lnSpc>
                <a:spcPts val="2000"/>
              </a:lnSpc>
              <a:spcAft>
                <a:spcPts val="0"/>
              </a:spcAft>
            </a:pPr>
            <a:endParaRPr lang="en-US" sz="1400" dirty="0" smtClean="0"/>
          </a:p>
          <a:p>
            <a:pPr lvl="1"/>
            <a:r>
              <a:rPr lang="en-US" dirty="0" smtClean="0"/>
              <a:t>And also the people from the cities in the vicinity of Jerusalem were coming together, bringing people who were sick or afflicted with unclean spirits; and </a:t>
            </a:r>
            <a:r>
              <a:rPr lang="en-US" dirty="0" smtClean="0">
                <a:solidFill>
                  <a:srgbClr val="C00000"/>
                </a:solidFill>
              </a:rPr>
              <a:t>they were all being healed</a:t>
            </a:r>
            <a:r>
              <a:rPr lang="en-US" dirty="0" smtClean="0"/>
              <a:t>.</a:t>
            </a:r>
          </a:p>
          <a:p>
            <a:pPr lvl="1"/>
            <a:r>
              <a:rPr lang="en-US" dirty="0" smtClean="0"/>
              <a:t> </a:t>
            </a:r>
          </a:p>
          <a:p>
            <a:pPr lvl="1"/>
            <a:endParaRPr lang="en-US" dirty="0"/>
          </a:p>
        </p:txBody>
      </p:sp>
      <p:sp>
        <p:nvSpPr>
          <p:cNvPr id="51" name="Text Placeholder 50"/>
          <p:cNvSpPr>
            <a:spLocks noGrp="1"/>
          </p:cNvSpPr>
          <p:nvPr>
            <p:ph type="body" sz="quarter" idx="11"/>
          </p:nvPr>
        </p:nvSpPr>
        <p:spPr>
          <a:xfrm>
            <a:off x="457200" y="3688598"/>
            <a:ext cx="8229600" cy="2510724"/>
          </a:xfrm>
        </p:spPr>
        <p:txBody>
          <a:bodyPr/>
          <a:lstStyle/>
          <a:p>
            <a:r>
              <a:rPr lang="en-US" sz="3000" dirty="0" smtClean="0">
                <a:solidFill>
                  <a:schemeClr val="tx1">
                    <a:lumMod val="95000"/>
                    <a:lumOff val="5000"/>
                  </a:schemeClr>
                </a:solidFill>
              </a:rPr>
              <a:t>See Matthew 8:16</a:t>
            </a:r>
          </a:p>
          <a:p>
            <a:r>
              <a:rPr lang="en-US" sz="3000" dirty="0" smtClean="0">
                <a:solidFill>
                  <a:schemeClr val="tx1">
                    <a:lumMod val="95000"/>
                    <a:lumOff val="5000"/>
                  </a:schemeClr>
                </a:solidFill>
              </a:rPr>
              <a:t>The healing of the lame man (Acts 3:2-10) began this theme of apostolic healing</a:t>
            </a:r>
          </a:p>
          <a:p>
            <a:r>
              <a:rPr lang="en-US" sz="3000" dirty="0" smtClean="0">
                <a:solidFill>
                  <a:schemeClr val="tx1">
                    <a:lumMod val="95000"/>
                    <a:lumOff val="5000"/>
                  </a:schemeClr>
                </a:solidFill>
              </a:rPr>
              <a:t>Prayer was answered (Acts 4:30)</a:t>
            </a:r>
          </a:p>
          <a:p>
            <a:r>
              <a:rPr lang="en-US" sz="3000" dirty="0" smtClean="0">
                <a:solidFill>
                  <a:schemeClr val="tx1">
                    <a:lumMod val="95000"/>
                    <a:lumOff val="5000"/>
                  </a:schemeClr>
                </a:solidFill>
              </a:rPr>
              <a:t>Signs “signify” the truth of the gospel (Acts 14:3)</a:t>
            </a:r>
          </a:p>
          <a:p>
            <a:endParaRPr lang="en-US" sz="3000" dirty="0" smtClean="0"/>
          </a:p>
          <a:p>
            <a:endParaRPr lang="en-US" sz="3000" i="1" dirty="0" smtClean="0"/>
          </a:p>
          <a:p>
            <a:endParaRPr lang="en-US" sz="3000" dirty="0" smtClean="0"/>
          </a:p>
        </p:txBody>
      </p:sp>
      <p:sp>
        <p:nvSpPr>
          <p:cNvPr id="52" name="Footer Placeholder 51"/>
          <p:cNvSpPr>
            <a:spLocks noGrp="1"/>
          </p:cNvSpPr>
          <p:nvPr>
            <p:ph type="ftr" sz="quarter" idx="12"/>
          </p:nvPr>
        </p:nvSpPr>
        <p:spPr/>
        <p:txBody>
          <a:bodyPr/>
          <a:lstStyle/>
          <a:p>
            <a:r>
              <a:rPr lang="en-US" dirty="0" smtClean="0"/>
              <a:t>Signs of the Apostles: Acts 5:12 - 16</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5110</TotalTime>
  <Words>501</Words>
  <Application>Microsoft Office PowerPoint</Application>
  <PresentationFormat>On-screen Show (4:3)</PresentationFormat>
  <Paragraphs>56</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Arabic Typesetting</vt:lpstr>
      <vt:lpstr>Arial</vt:lpstr>
      <vt:lpstr>Blackadder ITC</vt:lpstr>
      <vt:lpstr>Calibri</vt:lpstr>
      <vt:lpstr>Verdana</vt:lpstr>
      <vt:lpstr>Office Theme</vt:lpstr>
      <vt:lpstr>Custom Design</vt:lpstr>
      <vt:lpstr>The Signs of True Apostles</vt:lpstr>
      <vt:lpstr>Signs of the Apostles</vt:lpstr>
      <vt:lpstr>There Was Fear Because of What Happened</vt:lpstr>
      <vt:lpstr>People Believe and Are Added to the Church </vt:lpstr>
      <vt:lpstr>The People Respected the Apostles </vt:lpstr>
      <vt:lpstr>The Apostles Do the Works of Jesus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294</cp:revision>
  <dcterms:created xsi:type="dcterms:W3CDTF">2014-11-11T16:23:07Z</dcterms:created>
  <dcterms:modified xsi:type="dcterms:W3CDTF">2015-07-17T00:43:55Z</dcterms:modified>
</cp:coreProperties>
</file>