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8" r:id="rId2"/>
  </p:sldMasterIdLst>
  <p:notesMasterIdLst>
    <p:notesMasterId r:id="rId11"/>
  </p:notesMasterIdLst>
  <p:handoutMasterIdLst>
    <p:handoutMasterId r:id="rId12"/>
  </p:handoutMasterIdLst>
  <p:sldIdLst>
    <p:sldId id="256" r:id="rId3"/>
    <p:sldId id="257" r:id="rId4"/>
    <p:sldId id="267" r:id="rId5"/>
    <p:sldId id="268" r:id="rId6"/>
    <p:sldId id="270" r:id="rId7"/>
    <p:sldId id="269" r:id="rId8"/>
    <p:sldId id="262" r:id="rId9"/>
    <p:sldId id="271" r:id="rId1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C4734"/>
    <a:srgbClr val="0C0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50" autoAdjust="0"/>
    <p:restoredTop sz="67096" autoAdjust="0"/>
  </p:normalViewPr>
  <p:slideViewPr>
    <p:cSldViewPr snapToGrid="0" showGuides="1">
      <p:cViewPr varScale="1">
        <p:scale>
          <a:sx n="46" d="100"/>
          <a:sy n="46" d="100"/>
        </p:scale>
        <p:origin x="1872" y="42"/>
      </p:cViewPr>
      <p:guideLst>
        <p:guide orient="horz" pos="4152"/>
        <p:guide pos="2880"/>
      </p:guideLst>
    </p:cSldViewPr>
  </p:slideViewPr>
  <p:notesTextViewPr>
    <p:cViewPr>
      <p:scale>
        <a:sx n="1" d="1"/>
        <a:sy n="1" d="1"/>
      </p:scale>
      <p:origin x="0" y="0"/>
    </p:cViewPr>
  </p:notesTextViewPr>
  <p:notesViewPr>
    <p:cSldViewPr snapToGrid="0" showGuide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58993" y="240865"/>
            <a:ext cx="3169921" cy="481727"/>
          </a:xfrm>
          <a:prstGeom prst="rect">
            <a:avLst/>
          </a:prstGeom>
        </p:spPr>
        <p:txBody>
          <a:bodyPr vert="horz" lIns="96661" tIns="48330" rIns="96661" bIns="48330" rtlCol="0"/>
          <a:lstStyle>
            <a:lvl1pPr algn="l">
              <a:defRPr sz="1300"/>
            </a:lvl1pPr>
          </a:lstStyle>
          <a:p>
            <a:r>
              <a:rPr lang="en-US" dirty="0"/>
              <a:t>Acts </a:t>
            </a:r>
            <a:r>
              <a:rPr lang="en-US" dirty="0" smtClean="0"/>
              <a:t>5:17-32</a:t>
            </a:r>
          </a:p>
          <a:p>
            <a:r>
              <a:rPr lang="en-US" dirty="0" smtClean="0"/>
              <a:t>Conflict </a:t>
            </a:r>
            <a:r>
              <a:rPr lang="en-US" dirty="0"/>
              <a:t>and Gospel </a:t>
            </a:r>
            <a:r>
              <a:rPr lang="en-US" dirty="0" smtClean="0"/>
              <a:t>Preaching</a:t>
            </a:r>
            <a:endParaRPr lang="en-US" dirty="0"/>
          </a:p>
        </p:txBody>
      </p:sp>
      <p:sp>
        <p:nvSpPr>
          <p:cNvPr id="3" name="Date Placeholder 2"/>
          <p:cNvSpPr>
            <a:spLocks noGrp="1"/>
          </p:cNvSpPr>
          <p:nvPr>
            <p:ph type="dt" sz="quarter" idx="1"/>
          </p:nvPr>
        </p:nvSpPr>
        <p:spPr>
          <a:xfrm>
            <a:off x="3619704" y="240865"/>
            <a:ext cx="3169921" cy="481727"/>
          </a:xfrm>
          <a:prstGeom prst="rect">
            <a:avLst/>
          </a:prstGeom>
        </p:spPr>
        <p:txBody>
          <a:bodyPr vert="horz" lIns="96661" tIns="48330" rIns="96661" bIns="48330" rtlCol="0"/>
          <a:lstStyle>
            <a:lvl1pPr algn="r">
              <a:defRPr sz="1300"/>
            </a:lvl1pPr>
          </a:lstStyle>
          <a:p>
            <a:r>
              <a:rPr lang="en-US" dirty="0" smtClean="0"/>
              <a:t>07/26/15</a:t>
            </a:r>
            <a:r>
              <a:rPr lang="en-US" dirty="0" smtClean="0"/>
              <a:t/>
            </a:r>
            <a:br>
              <a:rPr lang="en-US" dirty="0" smtClean="0"/>
            </a:br>
            <a:r>
              <a:rPr lang="en-US" dirty="0" smtClean="0"/>
              <a:t>by Bob DeWaay</a:t>
            </a:r>
          </a:p>
          <a:p>
            <a:endParaRPr lang="en-US" dirty="0"/>
          </a:p>
        </p:txBody>
      </p:sp>
      <p:sp>
        <p:nvSpPr>
          <p:cNvPr id="5" name="Slide Number Placeholder 4"/>
          <p:cNvSpPr>
            <a:spLocks noGrp="1"/>
          </p:cNvSpPr>
          <p:nvPr>
            <p:ph type="sldNum" sz="quarter" idx="3"/>
          </p:nvPr>
        </p:nvSpPr>
        <p:spPr>
          <a:xfrm>
            <a:off x="3625653" y="8878611"/>
            <a:ext cx="3169921" cy="481726"/>
          </a:xfrm>
          <a:prstGeom prst="rect">
            <a:avLst/>
          </a:prstGeom>
        </p:spPr>
        <p:txBody>
          <a:bodyPr vert="horz" lIns="96661" tIns="48330" rIns="96661" bIns="48330" rtlCol="0" anchor="ctr" anchorCtr="0"/>
          <a:lstStyle>
            <a:lvl1pPr algn="r">
              <a:defRPr sz="1300"/>
            </a:lvl1pPr>
          </a:lstStyle>
          <a:p>
            <a:pPr algn="l">
              <a:tabLst>
                <a:tab pos="2899842" algn="r"/>
              </a:tabLst>
            </a:pPr>
            <a:r>
              <a:rPr lang="en-US" dirty="0" smtClean="0">
                <a:latin typeface="Calibri" panose="020F0502020204030204" pitchFamily="34" charset="0"/>
              </a:rPr>
              <a:t>www.gospelofgracefellowship.org 	</a:t>
            </a:r>
            <a:fld id="{031CC2AA-5D6B-4D60-9620-A1FD7A510E25}" type="slidenum">
              <a:rPr lang="en-US" smtClean="0"/>
              <a:pPr algn="l">
                <a:tabLst>
                  <a:tab pos="2899842" algn="r"/>
                </a:tabLst>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994" y="8760783"/>
            <a:ext cx="2376979" cy="717379"/>
          </a:xfrm>
          <a:prstGeom prst="rect">
            <a:avLst/>
          </a:prstGeom>
        </p:spPr>
      </p:pic>
    </p:spTree>
    <p:extLst>
      <p:ext uri="{BB962C8B-B14F-4D97-AF65-F5344CB8AC3E}">
        <p14:creationId xmlns:p14="http://schemas.microsoft.com/office/powerpoint/2010/main" val="161783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1" cy="481727"/>
          </a:xfrm>
          <a:prstGeom prst="rect">
            <a:avLst/>
          </a:prstGeom>
        </p:spPr>
        <p:txBody>
          <a:bodyPr vert="horz" lIns="96661" tIns="48330" rIns="96661" bIns="48330" rtlCol="0"/>
          <a:lstStyle>
            <a:lvl1pPr algn="l">
              <a:defRPr sz="1300"/>
            </a:lvl1pPr>
          </a:lstStyle>
          <a:p>
            <a:endParaRPr lang="en-US"/>
          </a:p>
        </p:txBody>
      </p:sp>
      <p:sp>
        <p:nvSpPr>
          <p:cNvPr id="3" name="Date Placeholder 2"/>
          <p:cNvSpPr>
            <a:spLocks noGrp="1"/>
          </p:cNvSpPr>
          <p:nvPr>
            <p:ph type="dt" idx="1"/>
          </p:nvPr>
        </p:nvSpPr>
        <p:spPr>
          <a:xfrm>
            <a:off x="4143587" y="1"/>
            <a:ext cx="3169921" cy="481727"/>
          </a:xfrm>
          <a:prstGeom prst="rect">
            <a:avLst/>
          </a:prstGeom>
        </p:spPr>
        <p:txBody>
          <a:bodyPr vert="horz" lIns="96661" tIns="48330" rIns="96661" bIns="48330" rtlCol="0"/>
          <a:lstStyle>
            <a:lvl1pPr algn="r">
              <a:defRPr sz="1300"/>
            </a:lvl1pPr>
          </a:lstStyle>
          <a:p>
            <a:fld id="{2EE14134-EB5F-4355-A37E-93B70D431A7B}" type="datetimeFigureOut">
              <a:rPr lang="en-US" smtClean="0"/>
              <a:pPr/>
              <a:t>7/22/2015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0" rIns="96661" bIns="48330"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61" tIns="48330" rIns="96661" bIns="4833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1726"/>
          </a:xfrm>
          <a:prstGeom prst="rect">
            <a:avLst/>
          </a:prstGeom>
        </p:spPr>
        <p:txBody>
          <a:bodyPr vert="horz" lIns="96661" tIns="48330" rIns="96661" bIns="48330"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1" cy="481726"/>
          </a:xfrm>
          <a:prstGeom prst="rect">
            <a:avLst/>
          </a:prstGeom>
        </p:spPr>
        <p:txBody>
          <a:bodyPr vert="horz" lIns="96661" tIns="48330" rIns="96661" bIns="48330" rtlCol="0" anchor="b"/>
          <a:lstStyle>
            <a:lvl1pPr algn="r">
              <a:defRPr sz="1300"/>
            </a:lvl1pPr>
          </a:lstStyle>
          <a:p>
            <a:fld id="{8A5F1437-57C2-4F47-943A-D8EFFAA7B551}" type="slidenum">
              <a:rPr lang="en-US" smtClean="0"/>
              <a:pPr/>
              <a:t>‹#›</a:t>
            </a:fld>
            <a:endParaRPr lang="en-US"/>
          </a:p>
        </p:txBody>
      </p:sp>
    </p:spTree>
    <p:extLst>
      <p:ext uri="{BB962C8B-B14F-4D97-AF65-F5344CB8AC3E}">
        <p14:creationId xmlns:p14="http://schemas.microsoft.com/office/powerpoint/2010/main" val="175845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1</a:t>
            </a:fld>
            <a:endParaRPr lang="en-US"/>
          </a:p>
        </p:txBody>
      </p:sp>
    </p:spTree>
    <p:extLst>
      <p:ext uri="{BB962C8B-B14F-4D97-AF65-F5344CB8AC3E}">
        <p14:creationId xmlns:p14="http://schemas.microsoft.com/office/powerpoint/2010/main" val="3228839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2</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3</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4</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5</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6</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7</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8</a:t>
            </a:fld>
            <a:endParaRPr lang="en-US"/>
          </a:p>
        </p:txBody>
      </p:sp>
    </p:spTree>
    <p:extLst>
      <p:ext uri="{BB962C8B-B14F-4D97-AF65-F5344CB8AC3E}">
        <p14:creationId xmlns:p14="http://schemas.microsoft.com/office/powerpoint/2010/main" val="2609257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3657600"/>
            <a:ext cx="9151087" cy="320040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3657600"/>
            <a:ext cx="9144000" cy="3200400"/>
          </a:xfrm>
          <a:prstGeom prst="rect">
            <a:avLst/>
          </a:prstGeom>
          <a:solidFill>
            <a:srgbClr val="4C4734">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Subtitle 2"/>
          <p:cNvSpPr>
            <a:spLocks noGrp="1"/>
          </p:cNvSpPr>
          <p:nvPr>
            <p:ph type="subTitle" idx="1"/>
          </p:nvPr>
        </p:nvSpPr>
        <p:spPr>
          <a:xfrm>
            <a:off x="571500" y="4464423"/>
            <a:ext cx="8001000" cy="618565"/>
          </a:xfrm>
          <a:prstGeom prst="rect">
            <a:avLst/>
          </a:prstGeom>
        </p:spPr>
        <p:txBody>
          <a:bodyPr>
            <a:no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29" y="0"/>
            <a:ext cx="5199529" cy="3581440"/>
          </a:xfrm>
          <a:prstGeom prst="rect">
            <a:avLst/>
          </a:prstGeom>
          <a:effectLst>
            <a:softEdge rad="63500"/>
          </a:effectLst>
        </p:spPr>
      </p:pic>
      <p:sp>
        <p:nvSpPr>
          <p:cNvPr id="10" name="TextBox 9"/>
          <p:cNvSpPr txBox="1"/>
          <p:nvPr userDrawn="1"/>
        </p:nvSpPr>
        <p:spPr>
          <a:xfrm>
            <a:off x="5181600" y="0"/>
            <a:ext cx="3948953" cy="3581439"/>
          </a:xfrm>
          <a:prstGeom prst="rect">
            <a:avLst/>
          </a:prstGeom>
          <a:solidFill>
            <a:srgbClr val="BA9C66">
              <a:alpha val="50196"/>
            </a:srgbClr>
          </a:solidFill>
          <a:effectLst>
            <a:softEdge rad="63500"/>
          </a:effectLst>
        </p:spPr>
        <p:txBody>
          <a:bodyPr wrap="square" lIns="118872" tIns="182880" rIns="118872" bIns="91440" rtlCol="0">
            <a:noAutofit/>
          </a:bodyPr>
          <a:lstStyle/>
          <a:p>
            <a:pPr algn="ctr"/>
            <a:r>
              <a:rPr lang="en-US" sz="3400" dirty="0" smtClean="0">
                <a:solidFill>
                  <a:srgbClr val="5F4C2B"/>
                </a:solidFill>
                <a:latin typeface="Blackadder ITC" panose="04020505051007020D02" pitchFamily="82" charset="0"/>
              </a:rPr>
              <a:t>“...and </a:t>
            </a:r>
            <a:r>
              <a:rPr lang="en-US" sz="3400" dirty="0">
                <a:solidFill>
                  <a:srgbClr val="5F4C2B"/>
                </a:solidFill>
                <a:latin typeface="Blackadder ITC" panose="04020505051007020D02" pitchFamily="82" charset="0"/>
              </a:rPr>
              <a:t>you will be My witnesses in Jerusalem,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in </a:t>
            </a:r>
            <a:r>
              <a:rPr lang="en-US" sz="3400" dirty="0">
                <a:solidFill>
                  <a:srgbClr val="5F4C2B"/>
                </a:solidFill>
                <a:latin typeface="Blackadder ITC" panose="04020505051007020D02" pitchFamily="82" charset="0"/>
              </a:rPr>
              <a:t>all Judea and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Samaria</a:t>
            </a:r>
            <a:r>
              <a:rPr lang="en-US" sz="3400" dirty="0">
                <a:solidFill>
                  <a:srgbClr val="5F4C2B"/>
                </a:solidFill>
                <a:latin typeface="Blackadder ITC" panose="04020505051007020D02" pitchFamily="82" charset="0"/>
              </a:rPr>
              <a:t>, and to the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ends </a:t>
            </a:r>
            <a:r>
              <a:rPr lang="en-US" sz="3400" dirty="0">
                <a:solidFill>
                  <a:srgbClr val="5F4C2B"/>
                </a:solidFill>
                <a:latin typeface="Blackadder ITC" panose="04020505051007020D02" pitchFamily="82" charset="0"/>
              </a:rPr>
              <a:t>of the </a:t>
            </a:r>
            <a:r>
              <a:rPr lang="en-US" sz="3400" dirty="0" smtClean="0">
                <a:solidFill>
                  <a:srgbClr val="5F4C2B"/>
                </a:solidFill>
                <a:latin typeface="Blackadder ITC" panose="04020505051007020D02" pitchFamily="82" charset="0"/>
              </a:rPr>
              <a:t>earth.”</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Acts 1:8b</a:t>
            </a:r>
            <a:endParaRPr lang="en-US" sz="3400" dirty="0">
              <a:solidFill>
                <a:srgbClr val="5F4C2B"/>
              </a:solidFill>
              <a:latin typeface="Blackadder ITC" panose="04020505051007020D02" pitchFamily="82" charset="0"/>
            </a:endParaRPr>
          </a:p>
        </p:txBody>
      </p:sp>
      <p:sp>
        <p:nvSpPr>
          <p:cNvPr id="11" name="Rounded Rectangle 10"/>
          <p:cNvSpPr/>
          <p:nvPr userDrawn="1"/>
        </p:nvSpPr>
        <p:spPr>
          <a:xfrm rot="20624649">
            <a:off x="339586" y="114970"/>
            <a:ext cx="4417260" cy="3345352"/>
          </a:xfrm>
          <a:prstGeom prst="roundRect">
            <a:avLst/>
          </a:prstGeom>
          <a:solidFill>
            <a:srgbClr val="4C4734">
              <a:alpha val="37000"/>
            </a:srgbClr>
          </a:solidFill>
          <a:effectLst>
            <a:softEdge rad="38100"/>
          </a:effectLst>
        </p:spPr>
        <p:txBody>
          <a:bodyPr wrap="square" lIns="91440" tIns="45720" rIns="91440" bIns="45720">
            <a:prstTxWarp prst="textPlain">
              <a:avLst/>
            </a:prstTxWarp>
            <a:spAutoFit/>
          </a:bodyPr>
          <a:lstStyle/>
          <a:p>
            <a:pPr algn="ct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The Acts </a:t>
            </a:r>
            <a:b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b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of </a:t>
            </a:r>
            <a:b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b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The Apostles</a:t>
            </a:r>
            <a:endParaRPr lang="en-US" sz="620" b="1" dirty="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endParaRPr>
          </a:p>
        </p:txBody>
      </p:sp>
      <p:sp>
        <p:nvSpPr>
          <p:cNvPr id="16" name="Rectangle 15"/>
          <p:cNvSpPr/>
          <p:nvPr userDrawn="1"/>
        </p:nvSpPr>
        <p:spPr>
          <a:xfrm>
            <a:off x="571500" y="5148280"/>
            <a:ext cx="8001000" cy="1569660"/>
          </a:xfrm>
          <a:prstGeom prst="rect">
            <a:avLst/>
          </a:prstGeom>
        </p:spPr>
        <p:txBody>
          <a:bodyPr wrap="square">
            <a:spAutoFit/>
          </a:bodyPr>
          <a:lstStyle/>
          <a:p>
            <a:pPr algn="ctr">
              <a:spcBef>
                <a:spcPts val="0"/>
              </a:spcBef>
            </a:pPr>
            <a:r>
              <a:rPr lang="en-US" sz="2400" i="1" dirty="0" smtClean="0">
                <a:solidFill>
                  <a:schemeClr val="bg1"/>
                </a:solidFill>
              </a:rPr>
              <a:t>by Bob DeWaay</a:t>
            </a:r>
            <a:br>
              <a:rPr lang="en-US" sz="2400" i="1" dirty="0" smtClean="0">
                <a:solidFill>
                  <a:schemeClr val="bg1"/>
                </a:solidFill>
              </a:rPr>
            </a:br>
            <a:endParaRPr lang="en-US" sz="2400" i="1" dirty="0" smtClean="0">
              <a:solidFill>
                <a:schemeClr val="bg1"/>
              </a:solidFill>
            </a:endParaRPr>
          </a:p>
          <a:p>
            <a:pPr algn="ctr">
              <a:spcBef>
                <a:spcPts val="0"/>
              </a:spcBef>
            </a:pPr>
            <a:endParaRPr lang="en-US" sz="2400" i="1" dirty="0" smtClean="0">
              <a:solidFill>
                <a:schemeClr val="bg1"/>
              </a:solidFill>
            </a:endParaRPr>
          </a:p>
          <a:p>
            <a:pPr algn="l">
              <a:spcBef>
                <a:spcPts val="0"/>
              </a:spcBef>
              <a:spcAft>
                <a:spcPts val="1200"/>
              </a:spcAft>
              <a:tabLst>
                <a:tab pos="7664450" algn="r"/>
              </a:tabLst>
            </a:pPr>
            <a:r>
              <a:rPr lang="en-US" sz="2400" dirty="0" smtClean="0">
                <a:solidFill>
                  <a:schemeClr val="bg1"/>
                </a:solidFill>
              </a:rPr>
              <a:t>Gospel of Grace Fellowship </a:t>
            </a:r>
          </a:p>
        </p:txBody>
      </p:sp>
      <p:sp>
        <p:nvSpPr>
          <p:cNvPr id="17" name="Title 16"/>
          <p:cNvSpPr>
            <a:spLocks noGrp="1"/>
          </p:cNvSpPr>
          <p:nvPr>
            <p:ph type="title"/>
          </p:nvPr>
        </p:nvSpPr>
        <p:spPr>
          <a:xfrm>
            <a:off x="309282" y="3778622"/>
            <a:ext cx="8498542" cy="632013"/>
          </a:xfrm>
          <a:prstGeom prst="rect">
            <a:avLst/>
          </a:prstGeom>
        </p:spPr>
        <p:txBody>
          <a:bodyPr anchor="t" anchorCtr="0">
            <a:noAutofit/>
          </a:bodyPr>
          <a:lstStyle>
            <a:lvl1pPr algn="ctr">
              <a:defRPr sz="4400" b="1">
                <a:solidFill>
                  <a:schemeClr val="bg1"/>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7443376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A847E1-7AB4-4619-AF8B-B8DC68DCAE41}" type="datetimeFigureOut">
              <a:rPr lang="en-US" smtClean="0"/>
              <a:pPr/>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A847E1-7AB4-4619-AF8B-B8DC68DCAE41}" type="datetimeFigureOut">
              <a:rPr lang="en-US" smtClean="0"/>
              <a:pPr/>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A847E1-7AB4-4619-AF8B-B8DC68DCAE41}" type="datetimeFigureOut">
              <a:rPr lang="en-US" smtClean="0"/>
              <a:pPr/>
              <a:t>7/22/2015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847E1-7AB4-4619-AF8B-B8DC68DCAE41}" type="datetimeFigureOut">
              <a:rPr lang="en-US" smtClean="0"/>
              <a:pPr/>
              <a:t>7/22/2015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847E1-7AB4-4619-AF8B-B8DC68DCAE41}" type="datetimeFigureOut">
              <a:rPr lang="en-US" smtClean="0"/>
              <a:pPr/>
              <a:t>7/22/2015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847E1-7AB4-4619-AF8B-B8DC68DCAE41}" type="datetimeFigureOut">
              <a:rPr lang="en-US" smtClean="0"/>
              <a:pPr/>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847E1-7AB4-4619-AF8B-B8DC68DCAE41}" type="datetimeFigureOut">
              <a:rPr lang="en-US" smtClean="0"/>
              <a:pPr/>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847E1-7AB4-4619-AF8B-B8DC68DCAE41}" type="datetimeFigureOut">
              <a:rPr lang="en-US" smtClean="0"/>
              <a:pPr/>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847E1-7AB4-4619-AF8B-B8DC68DCAE41}" type="datetimeFigureOut">
              <a:rPr lang="en-US" smtClean="0"/>
              <a:pPr/>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cripture-Bullet Points">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chemeClr val="tx1"/>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8" name="Text Placeholder 3"/>
          <p:cNvSpPr>
            <a:spLocks noGrp="1"/>
          </p:cNvSpPr>
          <p:nvPr>
            <p:ph type="body" sz="quarter" idx="10"/>
          </p:nvPr>
        </p:nvSpPr>
        <p:spPr>
          <a:xfrm>
            <a:off x="457200" y="1219200"/>
            <a:ext cx="8229600" cy="2286000"/>
          </a:xfrm>
          <a:prstGeom prst="rect">
            <a:avLst/>
          </a:prstGeom>
        </p:spPr>
        <p:txBody>
          <a:bodyPr/>
          <a:lstStyle>
            <a:lvl1pPr marL="109728" indent="0">
              <a:lnSpc>
                <a:spcPts val="3200"/>
              </a:lnSpc>
              <a:spcBef>
                <a:spcPts val="0"/>
              </a:spcBef>
              <a:spcAft>
                <a:spcPts val="600"/>
              </a:spcAft>
              <a:buNone/>
              <a:defRPr sz="3200" b="1" u="sng">
                <a:solidFill>
                  <a:schemeClr val="tx1"/>
                </a:solidFill>
              </a:defRPr>
            </a:lvl1pPr>
            <a:lvl2pPr marL="225425" indent="0">
              <a:lnSpc>
                <a:spcPts val="3200"/>
              </a:lnSpc>
              <a:spcBef>
                <a:spcPts val="0"/>
              </a:spcBef>
              <a:spcAft>
                <a:spcPts val="600"/>
              </a:spcAft>
              <a:buNone/>
              <a:defRPr sz="3000">
                <a:solidFill>
                  <a:schemeClr val="tx1"/>
                </a:solidFill>
              </a:defRPr>
            </a:lvl2pPr>
            <a:lvl3pPr marL="344488" indent="0">
              <a:spcBef>
                <a:spcPts val="0"/>
              </a:spcBef>
              <a:spcAft>
                <a:spcPts val="600"/>
              </a:spcAft>
              <a:buFontTx/>
              <a:buNone/>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5"/>
          <p:cNvSpPr>
            <a:spLocks noGrp="1"/>
          </p:cNvSpPr>
          <p:nvPr>
            <p:ph type="body" sz="quarter" idx="11"/>
          </p:nvPr>
        </p:nvSpPr>
        <p:spPr>
          <a:xfrm>
            <a:off x="457200" y="3810000"/>
            <a:ext cx="8229600" cy="2514600"/>
          </a:xfrm>
          <a:prstGeom prst="rect">
            <a:avLst/>
          </a:prstGeom>
        </p:spPr>
        <p:txBody>
          <a:bodyPr/>
          <a:lstStyle>
            <a:lvl1pPr>
              <a:lnSpc>
                <a:spcPts val="3100"/>
              </a:lnSpc>
              <a:spcBef>
                <a:spcPts val="0"/>
              </a:spcBef>
              <a:spcAft>
                <a:spcPts val="600"/>
              </a:spcAft>
              <a:buClr>
                <a:srgbClr val="4C4734"/>
              </a:buClr>
              <a:defRPr>
                <a:solidFill>
                  <a:schemeClr val="tx1"/>
                </a:solidFill>
              </a:defRPr>
            </a:lvl1pPr>
            <a:lvl2pPr marL="569913" indent="-225425">
              <a:spcBef>
                <a:spcPts val="0"/>
              </a:spcBef>
              <a:spcAft>
                <a:spcPts val="600"/>
              </a:spcAft>
              <a:buFont typeface="Verdana" panose="020B0604030504040204" pitchFamily="34" charset="0"/>
              <a:buChar char="-"/>
              <a:defRPr baseline="0">
                <a:solidFill>
                  <a:schemeClr val="tx1"/>
                </a:solidFill>
              </a:defRPr>
            </a:lvl2pPr>
          </a:lstStyle>
          <a:p>
            <a:pPr lvl="0"/>
            <a:r>
              <a:rPr lang="en-US" dirty="0" smtClean="0"/>
              <a:t>Click to edit Master text styles</a:t>
            </a:r>
          </a:p>
          <a:p>
            <a:pPr lvl="1"/>
            <a:r>
              <a:rPr lang="en-US" dirty="0" smtClean="0"/>
              <a:t>Second level</a:t>
            </a:r>
          </a:p>
        </p:txBody>
      </p:sp>
      <p:sp>
        <p:nvSpPr>
          <p:cNvPr id="13" name="Rectangle 12"/>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21" name="Footer Placeholder 20"/>
          <p:cNvSpPr>
            <a:spLocks noGrp="1"/>
          </p:cNvSpPr>
          <p:nvPr>
            <p:ph type="ftr" sz="quarter" idx="12"/>
          </p:nvPr>
        </p:nvSpPr>
        <p:spPr>
          <a:xfrm>
            <a:off x="228599" y="6455741"/>
            <a:ext cx="6026427" cy="365125"/>
          </a:xfrm>
        </p:spPr>
        <p:txBody>
          <a:bodyPr/>
          <a:lstStyle/>
          <a:p>
            <a:r>
              <a:rPr lang="en-US" dirty="0" smtClean="0"/>
              <a:t>Conflict and Gospel Preaching: Acts 5:17 – 32</a:t>
            </a:r>
            <a:endParaRPr lang="en-US" dirty="0"/>
          </a:p>
        </p:txBody>
      </p:sp>
    </p:spTree>
    <p:extLst>
      <p:ext uri="{BB962C8B-B14F-4D97-AF65-F5344CB8AC3E}">
        <p14:creationId xmlns:p14="http://schemas.microsoft.com/office/powerpoint/2010/main" val="3384902624"/>
      </p:ext>
    </p:extLst>
  </p:cSld>
  <p:clrMapOvr>
    <a:masterClrMapping/>
  </p:clrMapOvr>
  <p:extLst mod="1">
    <p:ext uri="{DCECCB84-F9BA-43D5-87BE-67443E8EF086}">
      <p15:sldGuideLst xmlns:p15="http://schemas.microsoft.com/office/powerpoint/2012/main">
        <p15:guide id="1" orient="horz" pos="4224" userDrawn="1">
          <p15:clr>
            <a:srgbClr val="FBAE40"/>
          </p15:clr>
        </p15:guide>
        <p15:guide id="2" pos="1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TITLE-Change on Doc Properties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cripture-Scripture">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chemeClr val="tx1"/>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3" name="Text Placeholder 2"/>
          <p:cNvSpPr>
            <a:spLocks noGrp="1"/>
          </p:cNvSpPr>
          <p:nvPr>
            <p:ph type="body" sz="quarter" idx="14"/>
          </p:nvPr>
        </p:nvSpPr>
        <p:spPr>
          <a:xfrm>
            <a:off x="469900" y="1219200"/>
            <a:ext cx="8229600" cy="2286000"/>
          </a:xfrm>
          <a:prstGeom prst="rect">
            <a:avLst/>
          </a:prstGeom>
        </p:spPr>
        <p:txBody>
          <a:bodyPr/>
          <a:lstStyle>
            <a:lvl1pPr marL="566928" indent="-457200">
              <a:buNone/>
              <a:defRPr lang="en-US" sz="3200" b="1" u="sng" kern="1200" dirty="0" smtClean="0">
                <a:solidFill>
                  <a:schemeClr val="tx1"/>
                </a:solidFill>
                <a:latin typeface="+mn-lt"/>
                <a:ea typeface="+mn-ea"/>
                <a:cs typeface="+mn-cs"/>
              </a:defRPr>
            </a:lvl1pPr>
            <a:lvl2pPr marL="682625" indent="-457200">
              <a:buNone/>
              <a:defRPr lang="en-US" sz="3000" kern="1200" dirty="0" smtClean="0">
                <a:solidFill>
                  <a:schemeClr val="tx1"/>
                </a:solidFill>
                <a:latin typeface="+mn-lt"/>
                <a:ea typeface="+mn-ea"/>
                <a:cs typeface="+mn-cs"/>
              </a:defRPr>
            </a:lvl2pPr>
          </a:lstStyle>
          <a:p>
            <a:pPr marL="109728" lvl="0" indent="0" algn="l" defTabSz="914400" rtl="0" eaLnBrk="1" latinLnBrk="0" hangingPunct="1">
              <a:lnSpc>
                <a:spcPts val="3200"/>
              </a:lnSpc>
              <a:spcBef>
                <a:spcPts val="0"/>
              </a:spcBef>
              <a:spcAft>
                <a:spcPts val="600"/>
              </a:spcAft>
            </a:pPr>
            <a:r>
              <a:rPr lang="en-US" dirty="0" smtClean="0"/>
              <a:t>Click to edit Master text styles</a:t>
            </a:r>
          </a:p>
          <a:p>
            <a:pPr marL="225425" lvl="1" indent="0" algn="l" defTabSz="914400" rtl="0" eaLnBrk="1" latinLnBrk="0" hangingPunct="1">
              <a:lnSpc>
                <a:spcPts val="3200"/>
              </a:lnSpc>
              <a:spcBef>
                <a:spcPts val="0"/>
              </a:spcBef>
              <a:spcAft>
                <a:spcPts val="600"/>
              </a:spcAft>
            </a:pPr>
            <a:r>
              <a:rPr lang="en-US" dirty="0" smtClean="0"/>
              <a:t>Second level</a:t>
            </a:r>
          </a:p>
        </p:txBody>
      </p:sp>
      <p:sp>
        <p:nvSpPr>
          <p:cNvPr id="11" name="Text Placeholder 2"/>
          <p:cNvSpPr>
            <a:spLocks noGrp="1"/>
          </p:cNvSpPr>
          <p:nvPr>
            <p:ph type="body" sz="quarter" idx="15"/>
          </p:nvPr>
        </p:nvSpPr>
        <p:spPr>
          <a:xfrm>
            <a:off x="469900" y="3790950"/>
            <a:ext cx="8229600" cy="2286000"/>
          </a:xfrm>
          <a:prstGeom prst="rect">
            <a:avLst/>
          </a:prstGeom>
        </p:spPr>
        <p:txBody>
          <a:bodyPr/>
          <a:lstStyle>
            <a:lvl1pPr marL="566928" indent="-457200">
              <a:buNone/>
              <a:defRPr lang="en-US" sz="3200" b="1" u="sng" kern="1200" dirty="0" smtClean="0">
                <a:solidFill>
                  <a:schemeClr val="tx1"/>
                </a:solidFill>
                <a:latin typeface="+mn-lt"/>
                <a:ea typeface="+mn-ea"/>
                <a:cs typeface="+mn-cs"/>
              </a:defRPr>
            </a:lvl1pPr>
            <a:lvl2pPr marL="682625" indent="-457200">
              <a:buNone/>
              <a:defRPr lang="en-US" sz="3000" kern="1200" dirty="0" smtClean="0">
                <a:solidFill>
                  <a:schemeClr val="tx1"/>
                </a:solidFill>
                <a:latin typeface="+mn-lt"/>
                <a:ea typeface="+mn-ea"/>
                <a:cs typeface="+mn-cs"/>
              </a:defRPr>
            </a:lvl2pPr>
          </a:lstStyle>
          <a:p>
            <a:pPr marL="109728" lvl="0" indent="0" algn="l" defTabSz="914400" rtl="0" eaLnBrk="1" latinLnBrk="0" hangingPunct="1">
              <a:lnSpc>
                <a:spcPts val="3200"/>
              </a:lnSpc>
              <a:spcBef>
                <a:spcPts val="0"/>
              </a:spcBef>
              <a:spcAft>
                <a:spcPts val="600"/>
              </a:spcAft>
            </a:pPr>
            <a:r>
              <a:rPr lang="en-US" dirty="0" smtClean="0"/>
              <a:t>Click to edit Master text styles</a:t>
            </a:r>
          </a:p>
          <a:p>
            <a:pPr marL="225425" lvl="1" indent="0" algn="l" defTabSz="914400" rtl="0" eaLnBrk="1" latinLnBrk="0" hangingPunct="1">
              <a:lnSpc>
                <a:spcPts val="3200"/>
              </a:lnSpc>
              <a:spcBef>
                <a:spcPts val="0"/>
              </a:spcBef>
              <a:spcAft>
                <a:spcPts val="600"/>
              </a:spcAft>
            </a:pPr>
            <a:r>
              <a:rPr lang="en-US" dirty="0" smtClean="0"/>
              <a:t>Second level</a:t>
            </a:r>
          </a:p>
        </p:txBody>
      </p:sp>
      <p:sp>
        <p:nvSpPr>
          <p:cNvPr id="14" name="Rectangle 13"/>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chemeClr val="tx1"/>
                </a:solidFill>
                <a:latin typeface="+mn-lt"/>
                <a:ea typeface="+mn-ea"/>
                <a:cs typeface="+mn-cs"/>
              </a:rPr>
              <a:pPr algn="ctr">
                <a:tabLst>
                  <a:tab pos="7937500" algn="r"/>
                </a:tabLst>
                <a:defRPr/>
              </a:pPr>
              <a:t>‹#›</a:t>
            </a:fld>
            <a:endParaRPr lang="en-US" sz="2000" kern="1200" dirty="0">
              <a:solidFill>
                <a:schemeClr val="tx1"/>
              </a:solidFill>
              <a:latin typeface="+mn-lt"/>
              <a:ea typeface="+mn-ea"/>
              <a:cs typeface="+mn-cs"/>
            </a:endParaRPr>
          </a:p>
        </p:txBody>
      </p:sp>
      <p:sp>
        <p:nvSpPr>
          <p:cNvPr id="15" name="Footer Placeholder 14"/>
          <p:cNvSpPr>
            <a:spLocks noGrp="1"/>
          </p:cNvSpPr>
          <p:nvPr>
            <p:ph type="ftr" sz="quarter" idx="16"/>
          </p:nvPr>
        </p:nvSpPr>
        <p:spPr>
          <a:xfrm>
            <a:off x="228600" y="6455538"/>
            <a:ext cx="5986670" cy="365125"/>
          </a:xfrm>
        </p:spPr>
        <p:txBody>
          <a:bodyPr/>
          <a:lstStyle>
            <a:lvl1pPr>
              <a:defRPr>
                <a:solidFill>
                  <a:schemeClr val="tx1"/>
                </a:solidFill>
              </a:defRPr>
            </a:lvl1pPr>
          </a:lstStyle>
          <a:p>
            <a:r>
              <a:rPr lang="en-US" smtClean="0"/>
              <a:t>Conflict and Gospel Preaching: Acts 5:17 – 32</a:t>
            </a:r>
            <a:endParaRPr lang="en-US" dirty="0"/>
          </a:p>
        </p:txBody>
      </p:sp>
    </p:spTree>
    <p:extLst>
      <p:ext uri="{BB962C8B-B14F-4D97-AF65-F5344CB8AC3E}">
        <p14:creationId xmlns:p14="http://schemas.microsoft.com/office/powerpoint/2010/main" val="1010049976"/>
      </p:ext>
    </p:extLst>
  </p:cSld>
  <p:clrMapOvr>
    <a:masterClrMapping/>
  </p:clrMapOvr>
  <p:extLst mod="1">
    <p:ext uri="{DCECCB84-F9BA-43D5-87BE-67443E8EF086}">
      <p15:sldGuideLst xmlns:p15="http://schemas.microsoft.com/office/powerpoint/2012/main">
        <p15:guide id="1" orient="horz" pos="4224" userDrawn="1">
          <p15:clr>
            <a:srgbClr val="FBAE40"/>
          </p15:clr>
        </p15:guide>
        <p15:guide id="2" pos="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Bullet Points">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chemeClr val="tx1"/>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9" name="Text Placeholder 5"/>
          <p:cNvSpPr>
            <a:spLocks noGrp="1"/>
          </p:cNvSpPr>
          <p:nvPr>
            <p:ph type="body" sz="quarter" idx="11"/>
          </p:nvPr>
        </p:nvSpPr>
        <p:spPr>
          <a:xfrm>
            <a:off x="457200" y="1219200"/>
            <a:ext cx="8229600" cy="5105400"/>
          </a:xfrm>
          <a:prstGeom prst="rect">
            <a:avLst/>
          </a:prstGeom>
        </p:spPr>
        <p:txBody>
          <a:bodyPr/>
          <a:lstStyle>
            <a:lvl1pPr>
              <a:lnSpc>
                <a:spcPts val="3100"/>
              </a:lnSpc>
              <a:spcBef>
                <a:spcPts val="0"/>
              </a:spcBef>
              <a:spcAft>
                <a:spcPts val="600"/>
              </a:spcAft>
              <a:buClr>
                <a:srgbClr val="4C4734"/>
              </a:buClr>
              <a:defRPr sz="3200">
                <a:solidFill>
                  <a:schemeClr val="tx1"/>
                </a:solidFill>
              </a:defRPr>
            </a:lvl1pPr>
          </a:lstStyle>
          <a:p>
            <a:pPr lvl="0"/>
            <a:r>
              <a:rPr lang="en-US" dirty="0" smtClean="0"/>
              <a:t>Click to edit Master text styles</a:t>
            </a:r>
          </a:p>
        </p:txBody>
      </p:sp>
      <p:sp>
        <p:nvSpPr>
          <p:cNvPr id="13" name="Rectangle 12"/>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21" name="Footer Placeholder 20"/>
          <p:cNvSpPr>
            <a:spLocks noGrp="1"/>
          </p:cNvSpPr>
          <p:nvPr>
            <p:ph type="ftr" sz="quarter" idx="12"/>
          </p:nvPr>
        </p:nvSpPr>
        <p:spPr>
          <a:xfrm>
            <a:off x="228599" y="6455741"/>
            <a:ext cx="6026427" cy="365125"/>
          </a:xfrm>
        </p:spPr>
        <p:txBody>
          <a:bodyPr/>
          <a:lstStyle/>
          <a:p>
            <a:r>
              <a:rPr lang="en-US" dirty="0" smtClean="0"/>
              <a:t>Conflict and Gospel Preaching: Acts 5:17 – 32</a:t>
            </a:r>
            <a:endParaRPr lang="en-US" dirty="0"/>
          </a:p>
        </p:txBody>
      </p:sp>
    </p:spTree>
    <p:extLst>
      <p:ext uri="{BB962C8B-B14F-4D97-AF65-F5344CB8AC3E}">
        <p14:creationId xmlns:p14="http://schemas.microsoft.com/office/powerpoint/2010/main" val="1925565708"/>
      </p:ext>
    </p:extLst>
  </p:cSld>
  <p:clrMapOvr>
    <a:masterClrMapping/>
  </p:clrMapOvr>
  <p:extLst mod="1">
    <p:ext uri="{DCECCB84-F9BA-43D5-87BE-67443E8EF086}">
      <p15:sldGuideLst xmlns:p15="http://schemas.microsoft.com/office/powerpoint/2012/main">
        <p15:guide id="1" orient="horz" pos="4224">
          <p15:clr>
            <a:srgbClr val="FBAE40"/>
          </p15:clr>
        </p15:guide>
        <p15:guide id="2" pos="1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Open Content">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chemeClr val="tx1"/>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12" name="Rectangle 11"/>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4" name="Footer Placeholder 3"/>
          <p:cNvSpPr>
            <a:spLocks noGrp="1"/>
          </p:cNvSpPr>
          <p:nvPr>
            <p:ph type="ftr" sz="quarter" idx="10"/>
          </p:nvPr>
        </p:nvSpPr>
        <p:spPr>
          <a:xfrm>
            <a:off x="228599" y="6452152"/>
            <a:ext cx="6437243" cy="365125"/>
          </a:xfrm>
        </p:spPr>
        <p:txBody>
          <a:bodyPr/>
          <a:lstStyle/>
          <a:p>
            <a:r>
              <a:rPr lang="en-US" dirty="0" smtClean="0"/>
              <a:t>TITLE-CW will change on Master</a:t>
            </a:r>
            <a:endParaRPr lang="en-US" dirty="0"/>
          </a:p>
        </p:txBody>
      </p:sp>
    </p:spTree>
    <p:extLst>
      <p:ext uri="{BB962C8B-B14F-4D97-AF65-F5344CB8AC3E}">
        <p14:creationId xmlns:p14="http://schemas.microsoft.com/office/powerpoint/2010/main" val="2238286419"/>
      </p:ext>
    </p:extLst>
  </p:cSld>
  <p:clrMapOvr>
    <a:masterClrMapping/>
  </p:clrMapOvr>
  <p:extLst mod="1">
    <p:ext uri="{DCECCB84-F9BA-43D5-87BE-67443E8EF086}">
      <p15:sldGuideLst xmlns:p15="http://schemas.microsoft.com/office/powerpoint/2012/main">
        <p15:guide id="1" orient="horz" pos="4224" userDrawn="1">
          <p15:clr>
            <a:srgbClr val="FBAE40"/>
          </p15:clr>
        </p15:guide>
        <p15:guide id="2" pos="14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TITLE-Change on Doc Properties</a:t>
            </a:r>
            <a:endParaRPr lang="en-US" dirty="0"/>
          </a:p>
        </p:txBody>
      </p:sp>
    </p:spTree>
    <p:extLst>
      <p:ext uri="{BB962C8B-B14F-4D97-AF65-F5344CB8AC3E}">
        <p14:creationId xmlns:p14="http://schemas.microsoft.com/office/powerpoint/2010/main" val="4085108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A847E1-7AB4-4619-AF8B-B8DC68DCAE41}" type="datetimeFigureOut">
              <a:rPr lang="en-US" smtClean="0"/>
              <a:pPr/>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847E1-7AB4-4619-AF8B-B8DC68DCAE41}" type="datetimeFigureOut">
              <a:rPr lang="en-US" smtClean="0"/>
              <a:pPr/>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ooter Placeholder 10"/>
          <p:cNvSpPr>
            <a:spLocks noGrp="1"/>
          </p:cNvSpPr>
          <p:nvPr>
            <p:ph type="ftr" sz="quarter" idx="3"/>
          </p:nvPr>
        </p:nvSpPr>
        <p:spPr>
          <a:xfrm>
            <a:off x="564045" y="6343098"/>
            <a:ext cx="3086100" cy="365125"/>
          </a:xfrm>
          <a:prstGeom prst="rect">
            <a:avLst/>
          </a:prstGeom>
        </p:spPr>
        <p:txBody>
          <a:bodyPr vert="horz" lIns="91440" tIns="45720" rIns="91440" bIns="45720" rtlCol="0" anchor="ctr"/>
          <a:lstStyle>
            <a:lvl1pPr algn="l">
              <a:defRPr sz="2000">
                <a:solidFill>
                  <a:srgbClr val="4C4734"/>
                </a:solidFill>
              </a:defRPr>
            </a:lvl1pPr>
          </a:lstStyle>
          <a:p>
            <a:r>
              <a:rPr lang="en-US" smtClean="0"/>
              <a:t>TITLE-Change on Doc Properties</a:t>
            </a:r>
            <a:endParaRPr lang="en-US" dirty="0"/>
          </a:p>
        </p:txBody>
      </p:sp>
    </p:spTree>
    <p:extLst>
      <p:ext uri="{BB962C8B-B14F-4D97-AF65-F5344CB8AC3E}">
        <p14:creationId xmlns:p14="http://schemas.microsoft.com/office/powerpoint/2010/main" val="4107074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5" r:id="rId5"/>
    <p:sldLayoutId id="2147483664" r:id="rId6"/>
    <p:sldLayoutId id="2147483666" r:id="rId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847E1-7AB4-4619-AF8B-B8DC68DCAE41}" type="datetimeFigureOut">
              <a:rPr lang="en-US" smtClean="0"/>
              <a:pPr/>
              <a:t>7/22/2015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5E95C-8626-400F-BE36-B48C061C0D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en-US" dirty="0" smtClean="0"/>
              <a:t>Acts 5:17-32</a:t>
            </a:r>
            <a:endParaRPr lang="en-US" dirty="0"/>
          </a:p>
        </p:txBody>
      </p:sp>
      <p:sp>
        <p:nvSpPr>
          <p:cNvPr id="7" name="Title 6"/>
          <p:cNvSpPr>
            <a:spLocks noGrp="1"/>
          </p:cNvSpPr>
          <p:nvPr>
            <p:ph type="title"/>
          </p:nvPr>
        </p:nvSpPr>
        <p:spPr/>
        <p:txBody>
          <a:bodyPr/>
          <a:lstStyle/>
          <a:p>
            <a:r>
              <a:rPr lang="en-US" dirty="0" smtClean="0"/>
              <a:t>Conflict and Gospel Preaching</a:t>
            </a:r>
            <a:endParaRPr lang="en-US" dirty="0"/>
          </a:p>
        </p:txBody>
      </p:sp>
      <p:sp>
        <p:nvSpPr>
          <p:cNvPr id="9" name="TextBox 8"/>
          <p:cNvSpPr txBox="1"/>
          <p:nvPr/>
        </p:nvSpPr>
        <p:spPr>
          <a:xfrm>
            <a:off x="6151418" y="6286500"/>
            <a:ext cx="2421082" cy="400110"/>
          </a:xfrm>
          <a:prstGeom prst="rect">
            <a:avLst/>
          </a:prstGeom>
          <a:noFill/>
        </p:spPr>
        <p:txBody>
          <a:bodyPr wrap="square" rtlCol="0">
            <a:spAutoFit/>
          </a:bodyPr>
          <a:lstStyle/>
          <a:p>
            <a:pPr algn="r"/>
            <a:r>
              <a:rPr lang="en-US" sz="2000" dirty="0" smtClean="0">
                <a:solidFill>
                  <a:schemeClr val="bg1"/>
                </a:solidFill>
              </a:rPr>
              <a:t>July 26, 2015</a:t>
            </a:r>
            <a:endParaRPr lang="en-US" sz="2000" dirty="0">
              <a:solidFill>
                <a:schemeClr val="bg1"/>
              </a:solidFill>
            </a:endParaRPr>
          </a:p>
        </p:txBody>
      </p:sp>
    </p:spTree>
    <p:extLst>
      <p:ext uri="{BB962C8B-B14F-4D97-AF65-F5344CB8AC3E}">
        <p14:creationId xmlns:p14="http://schemas.microsoft.com/office/powerpoint/2010/main" val="1028981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a:xfrm>
            <a:off x="213101" y="0"/>
            <a:ext cx="8686800" cy="6340474"/>
          </a:xfrm>
        </p:spPr>
        <p:txBody>
          <a:bodyPr/>
          <a:lstStyle/>
          <a:p>
            <a:r>
              <a:rPr lang="en-US" dirty="0" smtClean="0">
                <a:effectLst/>
              </a:rPr>
              <a:t>The Sanhedrin Imprisons the Apostles</a:t>
            </a:r>
            <a:endParaRPr lang="en-US" dirty="0">
              <a:effectLst/>
            </a:endParaRPr>
          </a:p>
        </p:txBody>
      </p:sp>
      <p:sp>
        <p:nvSpPr>
          <p:cNvPr id="50" name="Text Placeholder 49"/>
          <p:cNvSpPr>
            <a:spLocks noGrp="1"/>
          </p:cNvSpPr>
          <p:nvPr>
            <p:ph type="body" sz="quarter" idx="10"/>
          </p:nvPr>
        </p:nvSpPr>
        <p:spPr>
          <a:xfrm>
            <a:off x="457200" y="1100184"/>
            <a:ext cx="8229600" cy="3173124"/>
          </a:xfrm>
        </p:spPr>
        <p:txBody>
          <a:bodyPr/>
          <a:lstStyle/>
          <a:p>
            <a:r>
              <a:rPr lang="en-US" dirty="0" smtClean="0"/>
              <a:t>Acts 5:17, 18</a:t>
            </a:r>
            <a:r>
              <a:rPr lang="en-US" b="0" u="none" dirty="0" smtClean="0"/>
              <a:t> (NASB)</a:t>
            </a:r>
          </a:p>
          <a:p>
            <a:pPr marL="0">
              <a:lnSpc>
                <a:spcPts val="2300"/>
              </a:lnSpc>
              <a:spcAft>
                <a:spcPts val="0"/>
              </a:spcAft>
            </a:pPr>
            <a:endParaRPr lang="en-US" sz="1400" b="0" u="none" dirty="0" smtClean="0"/>
          </a:p>
          <a:p>
            <a:r>
              <a:rPr lang="en-US" b="0" u="none" dirty="0" smtClean="0"/>
              <a:t>But the high priest rose up, along with all his associates (that is the sect of the Sadducees), and </a:t>
            </a:r>
            <a:r>
              <a:rPr lang="en-US" b="0" u="none" dirty="0" smtClean="0">
                <a:solidFill>
                  <a:srgbClr val="C00000"/>
                </a:solidFill>
              </a:rPr>
              <a:t>they were filled with jealousy</a:t>
            </a:r>
            <a:r>
              <a:rPr lang="en-US" b="0" u="none" dirty="0" smtClean="0"/>
              <a:t>. They laid hands on the apostles and </a:t>
            </a:r>
            <a:r>
              <a:rPr lang="en-US" b="0" u="none" dirty="0" smtClean="0">
                <a:solidFill>
                  <a:srgbClr val="0000FF"/>
                </a:solidFill>
              </a:rPr>
              <a:t>put them in a public jail</a:t>
            </a:r>
            <a:r>
              <a:rPr lang="en-US" b="0" u="none" dirty="0" smtClean="0">
                <a:solidFill>
                  <a:srgbClr val="0000FF"/>
                </a:solidFill>
              </a:rPr>
              <a:t>.</a:t>
            </a:r>
            <a:endParaRPr lang="en-US" b="0" u="none" dirty="0" smtClean="0"/>
          </a:p>
          <a:p>
            <a:endParaRPr lang="en-US" b="0" u="none" dirty="0" smtClean="0"/>
          </a:p>
        </p:txBody>
      </p:sp>
      <p:sp>
        <p:nvSpPr>
          <p:cNvPr id="51" name="Text Placeholder 50"/>
          <p:cNvSpPr>
            <a:spLocks noGrp="1"/>
          </p:cNvSpPr>
          <p:nvPr>
            <p:ph type="body" sz="quarter" idx="11"/>
          </p:nvPr>
        </p:nvSpPr>
        <p:spPr>
          <a:xfrm>
            <a:off x="457200" y="4107051"/>
            <a:ext cx="8229600" cy="1937281"/>
          </a:xfrm>
        </p:spPr>
        <p:txBody>
          <a:bodyPr/>
          <a:lstStyle/>
          <a:p>
            <a:r>
              <a:rPr lang="en-US" sz="3200" dirty="0" smtClean="0">
                <a:solidFill>
                  <a:schemeClr val="tx1"/>
                </a:solidFill>
              </a:rPr>
              <a:t>There is now increased tension in the narrative</a:t>
            </a:r>
          </a:p>
          <a:p>
            <a:r>
              <a:rPr lang="en-US" sz="3200" dirty="0" smtClean="0">
                <a:solidFill>
                  <a:schemeClr val="tx1"/>
                </a:solidFill>
              </a:rPr>
              <a:t>This was predicted by Jesus (Luke 21:12-19)</a:t>
            </a:r>
          </a:p>
          <a:p>
            <a:r>
              <a:rPr lang="en-US" sz="3200" dirty="0" smtClean="0">
                <a:solidFill>
                  <a:schemeClr val="tx1"/>
                </a:solidFill>
              </a:rPr>
              <a:t>The Jewish Leadership is motivated by </a:t>
            </a:r>
            <a:r>
              <a:rPr lang="en-US" sz="3200" dirty="0" smtClean="0">
                <a:solidFill>
                  <a:schemeClr val="tx1"/>
                </a:solidFill>
              </a:rPr>
              <a:t>jealousy</a:t>
            </a:r>
            <a:endParaRPr lang="en-US" sz="3200" b="1" dirty="0" smtClean="0"/>
          </a:p>
          <a:p>
            <a:endParaRPr lang="en-US" sz="3200" dirty="0" smtClean="0"/>
          </a:p>
        </p:txBody>
      </p:sp>
      <p:sp>
        <p:nvSpPr>
          <p:cNvPr id="52" name="Footer Placeholder 51"/>
          <p:cNvSpPr>
            <a:spLocks noGrp="1"/>
          </p:cNvSpPr>
          <p:nvPr>
            <p:ph type="ftr" sz="quarter" idx="12"/>
          </p:nvPr>
        </p:nvSpPr>
        <p:spPr/>
        <p:txBody>
          <a:bodyPr/>
          <a:lstStyle/>
          <a:p>
            <a:r>
              <a:rPr lang="en-US" dirty="0" smtClean="0"/>
              <a:t>Conflict and Gospel Preaching: Acts 5:17 – 32</a:t>
            </a:r>
            <a:endParaRPr lang="en-US" dirty="0"/>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a:xfrm>
            <a:off x="213101" y="0"/>
            <a:ext cx="8686800" cy="6340474"/>
          </a:xfrm>
        </p:spPr>
        <p:txBody>
          <a:bodyPr/>
          <a:lstStyle/>
          <a:p>
            <a:r>
              <a:rPr lang="en-US" dirty="0" smtClean="0"/>
              <a:t>Angelic Intervention</a:t>
            </a:r>
            <a:endParaRPr lang="en-US" dirty="0"/>
          </a:p>
        </p:txBody>
      </p:sp>
      <p:sp>
        <p:nvSpPr>
          <p:cNvPr id="50" name="Text Placeholder 49"/>
          <p:cNvSpPr>
            <a:spLocks noGrp="1"/>
          </p:cNvSpPr>
          <p:nvPr>
            <p:ph type="body" sz="quarter" idx="10"/>
          </p:nvPr>
        </p:nvSpPr>
        <p:spPr>
          <a:xfrm>
            <a:off x="457200" y="1089616"/>
            <a:ext cx="8229600" cy="2878655"/>
          </a:xfrm>
        </p:spPr>
        <p:txBody>
          <a:bodyPr/>
          <a:lstStyle/>
          <a:p>
            <a:pPr>
              <a:spcAft>
                <a:spcPts val="1200"/>
              </a:spcAft>
            </a:pPr>
            <a:r>
              <a:rPr lang="en-US" dirty="0" smtClean="0"/>
              <a:t>Acts 5:19, 20</a:t>
            </a:r>
            <a:r>
              <a:rPr lang="en-US" b="0" u="none" dirty="0" smtClean="0"/>
              <a:t> (NASB</a:t>
            </a:r>
            <a:r>
              <a:rPr lang="en-US" b="0" u="none" dirty="0" smtClean="0"/>
              <a:t>)</a:t>
            </a:r>
            <a:endParaRPr lang="en-US" sz="1400" b="0" u="none" dirty="0" smtClean="0"/>
          </a:p>
          <a:p>
            <a:r>
              <a:rPr lang="en-US" b="0" u="none" dirty="0" smtClean="0"/>
              <a:t>But during the night an angel of the Lord opened the gates of the prison, and taking them out he said, “Go, stand and speak to the people in the temple </a:t>
            </a:r>
            <a:r>
              <a:rPr lang="en-US" b="0" u="none" dirty="0" smtClean="0">
                <a:solidFill>
                  <a:srgbClr val="C00000"/>
                </a:solidFill>
              </a:rPr>
              <a:t>the whole message of this Life</a:t>
            </a:r>
            <a:r>
              <a:rPr lang="en-US" b="0" u="none" dirty="0" smtClean="0"/>
              <a:t>.”</a:t>
            </a:r>
          </a:p>
          <a:p>
            <a:endParaRPr lang="en-US" b="0" u="none" dirty="0" smtClean="0"/>
          </a:p>
          <a:p>
            <a:endParaRPr lang="en-US" b="0" u="none" dirty="0" smtClean="0"/>
          </a:p>
        </p:txBody>
      </p:sp>
      <p:sp>
        <p:nvSpPr>
          <p:cNvPr id="51" name="Text Placeholder 50"/>
          <p:cNvSpPr>
            <a:spLocks noGrp="1"/>
          </p:cNvSpPr>
          <p:nvPr>
            <p:ph type="body" sz="quarter" idx="11"/>
          </p:nvPr>
        </p:nvSpPr>
        <p:spPr>
          <a:xfrm>
            <a:off x="457200" y="4083539"/>
            <a:ext cx="8229600" cy="1960794"/>
          </a:xfrm>
        </p:spPr>
        <p:txBody>
          <a:bodyPr/>
          <a:lstStyle/>
          <a:p>
            <a:r>
              <a:rPr lang="en-US" sz="3200" dirty="0" smtClean="0">
                <a:solidFill>
                  <a:schemeClr val="tx1"/>
                </a:solidFill>
              </a:rPr>
              <a:t>Irony = The Sadducees did not believe in angels!</a:t>
            </a:r>
          </a:p>
          <a:p>
            <a:r>
              <a:rPr lang="en-US" sz="3200" dirty="0" smtClean="0">
                <a:solidFill>
                  <a:schemeClr val="tx1"/>
                </a:solidFill>
              </a:rPr>
              <a:t>The apostles are commissioned by God’s angel to preach the gospel</a:t>
            </a:r>
          </a:p>
          <a:p>
            <a:pPr>
              <a:buNone/>
            </a:pPr>
            <a:endParaRPr lang="en-US" sz="3200" b="1" dirty="0" smtClean="0"/>
          </a:p>
          <a:p>
            <a:endParaRPr lang="en-US" sz="3200" dirty="0" smtClean="0"/>
          </a:p>
        </p:txBody>
      </p:sp>
      <p:sp>
        <p:nvSpPr>
          <p:cNvPr id="52" name="Footer Placeholder 51"/>
          <p:cNvSpPr>
            <a:spLocks noGrp="1"/>
          </p:cNvSpPr>
          <p:nvPr>
            <p:ph type="ftr" sz="quarter" idx="12"/>
          </p:nvPr>
        </p:nvSpPr>
        <p:spPr/>
        <p:txBody>
          <a:bodyPr/>
          <a:lstStyle/>
          <a:p>
            <a:r>
              <a:rPr lang="en-US" dirty="0" smtClean="0"/>
              <a:t>Conflict and Gospel Preaching: Acts 5:17 – 32</a:t>
            </a:r>
            <a:endParaRPr lang="en-US" dirty="0"/>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effectLst/>
              </a:rPr>
              <a:t>The Jail </a:t>
            </a:r>
            <a:r>
              <a:rPr lang="en-US" dirty="0" smtClean="0">
                <a:effectLst/>
              </a:rPr>
              <a:t>Is </a:t>
            </a:r>
            <a:r>
              <a:rPr lang="en-US" dirty="0" smtClean="0">
                <a:effectLst/>
              </a:rPr>
              <a:t>Empty</a:t>
            </a:r>
            <a:endParaRPr lang="en-US" dirty="0">
              <a:effectLst/>
            </a:endParaRPr>
          </a:p>
        </p:txBody>
      </p:sp>
      <p:sp>
        <p:nvSpPr>
          <p:cNvPr id="50" name="Text Placeholder 49"/>
          <p:cNvSpPr>
            <a:spLocks noGrp="1"/>
          </p:cNvSpPr>
          <p:nvPr>
            <p:ph type="body" sz="quarter" idx="14"/>
          </p:nvPr>
        </p:nvSpPr>
        <p:spPr/>
        <p:txBody>
          <a:bodyPr/>
          <a:lstStyle/>
          <a:p>
            <a:endParaRPr lang="en-US" b="0" u="none" dirty="0" smtClean="0"/>
          </a:p>
          <a:p>
            <a:endParaRPr lang="en-US" b="0" u="none" dirty="0" smtClean="0"/>
          </a:p>
        </p:txBody>
      </p:sp>
      <p:sp>
        <p:nvSpPr>
          <p:cNvPr id="3" name="Text Placeholder 2"/>
          <p:cNvSpPr>
            <a:spLocks noGrp="1"/>
          </p:cNvSpPr>
          <p:nvPr>
            <p:ph type="body" sz="quarter" idx="15"/>
          </p:nvPr>
        </p:nvSpPr>
        <p:spPr>
          <a:xfrm>
            <a:off x="469900" y="1219200"/>
            <a:ext cx="8229600" cy="4857750"/>
          </a:xfrm>
        </p:spPr>
        <p:txBody>
          <a:bodyPr/>
          <a:lstStyle/>
          <a:p>
            <a:pPr>
              <a:lnSpc>
                <a:spcPts val="3400"/>
              </a:lnSpc>
              <a:spcBef>
                <a:spcPts val="0"/>
              </a:spcBef>
              <a:spcAft>
                <a:spcPts val="600"/>
              </a:spcAft>
            </a:pPr>
            <a:r>
              <a:rPr lang="en-US" dirty="0"/>
              <a:t>Acts 5:21 - 23</a:t>
            </a:r>
            <a:r>
              <a:rPr lang="en-US" b="0" u="none" dirty="0"/>
              <a:t> (NASB)</a:t>
            </a:r>
          </a:p>
          <a:p>
            <a:pPr>
              <a:lnSpc>
                <a:spcPts val="3400"/>
              </a:lnSpc>
              <a:spcBef>
                <a:spcPts val="0"/>
              </a:spcBef>
              <a:spcAft>
                <a:spcPts val="600"/>
              </a:spcAft>
              <a:buFont typeface="Wingdings" panose="05000000000000000000" pitchFamily="2" charset="2"/>
              <a:buChar char="§"/>
            </a:pPr>
            <a:r>
              <a:rPr lang="en-US" b="0" u="none" dirty="0" smtClean="0"/>
              <a:t>They </a:t>
            </a:r>
            <a:r>
              <a:rPr lang="en-US" b="0" u="none" dirty="0"/>
              <a:t>obey the </a:t>
            </a:r>
            <a:r>
              <a:rPr lang="en-US" b="0" u="none" dirty="0" smtClean="0"/>
              <a:t>angel’s </a:t>
            </a:r>
            <a:r>
              <a:rPr lang="en-US" b="0" u="none" dirty="0"/>
              <a:t>message and teach</a:t>
            </a:r>
          </a:p>
          <a:p>
            <a:pPr>
              <a:lnSpc>
                <a:spcPts val="3400"/>
              </a:lnSpc>
              <a:spcBef>
                <a:spcPts val="0"/>
              </a:spcBef>
              <a:spcAft>
                <a:spcPts val="600"/>
              </a:spcAft>
              <a:buFont typeface="Wingdings" panose="05000000000000000000" pitchFamily="2" charset="2"/>
              <a:buChar char="§"/>
            </a:pPr>
            <a:r>
              <a:rPr lang="en-US" b="0" u="none" dirty="0"/>
              <a:t>There is a meeting of the rulers of Israel, the Sanhedrin</a:t>
            </a:r>
          </a:p>
          <a:p>
            <a:pPr>
              <a:lnSpc>
                <a:spcPts val="3400"/>
              </a:lnSpc>
              <a:spcBef>
                <a:spcPts val="0"/>
              </a:spcBef>
              <a:spcAft>
                <a:spcPts val="600"/>
              </a:spcAft>
              <a:buFont typeface="Wingdings" panose="05000000000000000000" pitchFamily="2" charset="2"/>
              <a:buChar char="§"/>
            </a:pPr>
            <a:r>
              <a:rPr lang="en-US" b="0" u="none" dirty="0"/>
              <a:t>They send delegates to get the apostles out of jail</a:t>
            </a:r>
          </a:p>
          <a:p>
            <a:pPr>
              <a:lnSpc>
                <a:spcPts val="3400"/>
              </a:lnSpc>
              <a:spcBef>
                <a:spcPts val="0"/>
              </a:spcBef>
              <a:spcAft>
                <a:spcPts val="600"/>
              </a:spcAft>
              <a:buFont typeface="Wingdings" panose="05000000000000000000" pitchFamily="2" charset="2"/>
              <a:buChar char="§"/>
            </a:pPr>
            <a:r>
              <a:rPr lang="en-US" b="0" u="none" dirty="0"/>
              <a:t>There is no obvious reason why they are missing</a:t>
            </a:r>
          </a:p>
          <a:p>
            <a:pPr>
              <a:lnSpc>
                <a:spcPts val="3400"/>
              </a:lnSpc>
              <a:spcBef>
                <a:spcPts val="0"/>
              </a:spcBef>
              <a:spcAft>
                <a:spcPts val="600"/>
              </a:spcAft>
              <a:buFont typeface="Wingdings" panose="05000000000000000000" pitchFamily="2" charset="2"/>
              <a:buChar char="§"/>
            </a:pPr>
            <a:r>
              <a:rPr lang="en-US" b="0" u="none" dirty="0"/>
              <a:t>There is more irony as God is in control not the rulers of Israel</a:t>
            </a:r>
          </a:p>
          <a:p>
            <a:pPr>
              <a:lnSpc>
                <a:spcPts val="3400"/>
              </a:lnSpc>
              <a:spcBef>
                <a:spcPts val="0"/>
              </a:spcBef>
              <a:spcAft>
                <a:spcPts val="600"/>
              </a:spcAft>
            </a:pPr>
            <a:endParaRPr lang="en-US" dirty="0"/>
          </a:p>
        </p:txBody>
      </p:sp>
      <p:sp>
        <p:nvSpPr>
          <p:cNvPr id="52" name="Footer Placeholder 51"/>
          <p:cNvSpPr>
            <a:spLocks noGrp="1"/>
          </p:cNvSpPr>
          <p:nvPr>
            <p:ph type="ftr" sz="quarter" idx="16"/>
          </p:nvPr>
        </p:nvSpPr>
        <p:spPr/>
        <p:txBody>
          <a:bodyPr/>
          <a:lstStyle/>
          <a:p>
            <a:r>
              <a:rPr lang="en-US" dirty="0" smtClean="0"/>
              <a:t>Conflict and Gospel Preaching: Acts 5:17 – 32</a:t>
            </a:r>
            <a:endParaRPr lang="en-US" dirty="0"/>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a:xfrm>
            <a:off x="213101" y="0"/>
            <a:ext cx="8686800" cy="6340474"/>
          </a:xfrm>
        </p:spPr>
        <p:txBody>
          <a:bodyPr/>
          <a:lstStyle/>
          <a:p>
            <a:r>
              <a:rPr lang="en-US" dirty="0" smtClean="0">
                <a:effectLst/>
              </a:rPr>
              <a:t>The Apostles Preach </a:t>
            </a:r>
            <a:br>
              <a:rPr lang="en-US" dirty="0" smtClean="0">
                <a:effectLst/>
              </a:rPr>
            </a:br>
            <a:r>
              <a:rPr lang="en-US" dirty="0" smtClean="0">
                <a:effectLst/>
              </a:rPr>
              <a:t>and the Sanhedrin Fears</a:t>
            </a:r>
            <a:endParaRPr lang="en-US" dirty="0">
              <a:effectLst/>
            </a:endParaRPr>
          </a:p>
        </p:txBody>
      </p:sp>
      <p:sp>
        <p:nvSpPr>
          <p:cNvPr id="50" name="Text Placeholder 49"/>
          <p:cNvSpPr>
            <a:spLocks noGrp="1"/>
          </p:cNvSpPr>
          <p:nvPr>
            <p:ph type="body" sz="quarter" idx="10"/>
          </p:nvPr>
        </p:nvSpPr>
        <p:spPr>
          <a:xfrm>
            <a:off x="457200" y="1766455"/>
            <a:ext cx="8229600" cy="4200390"/>
          </a:xfrm>
        </p:spPr>
        <p:txBody>
          <a:bodyPr/>
          <a:lstStyle/>
          <a:p>
            <a:pPr>
              <a:lnSpc>
                <a:spcPts val="3300"/>
              </a:lnSpc>
              <a:spcAft>
                <a:spcPts val="1200"/>
              </a:spcAft>
            </a:pPr>
            <a:r>
              <a:rPr lang="en-US" dirty="0" smtClean="0"/>
              <a:t>Acts 5:24 - 26</a:t>
            </a:r>
            <a:r>
              <a:rPr lang="en-US" b="0" u="none" dirty="0" smtClean="0"/>
              <a:t> (NASB</a:t>
            </a:r>
            <a:r>
              <a:rPr lang="en-US" b="0" u="none" dirty="0" smtClean="0"/>
              <a:t>)</a:t>
            </a:r>
            <a:endParaRPr lang="en-US" b="0" u="none" dirty="0" smtClean="0"/>
          </a:p>
          <a:p>
            <a:pPr marL="566928" indent="-457200">
              <a:lnSpc>
                <a:spcPts val="3300"/>
              </a:lnSpc>
              <a:spcAft>
                <a:spcPts val="1200"/>
              </a:spcAft>
              <a:buFont typeface="Wingdings" panose="05000000000000000000" pitchFamily="2" charset="2"/>
              <a:buChar char="§"/>
            </a:pPr>
            <a:r>
              <a:rPr lang="en-US" b="0" u="none" dirty="0" smtClean="0"/>
              <a:t>The leadership is truly perplexed</a:t>
            </a:r>
          </a:p>
          <a:p>
            <a:pPr marL="566928" indent="-457200">
              <a:lnSpc>
                <a:spcPts val="3300"/>
              </a:lnSpc>
              <a:spcAft>
                <a:spcPts val="1200"/>
              </a:spcAft>
              <a:buFont typeface="Wingdings" panose="05000000000000000000" pitchFamily="2" charset="2"/>
              <a:buChar char="§"/>
            </a:pPr>
            <a:r>
              <a:rPr lang="en-US" b="0" u="none" dirty="0" smtClean="0"/>
              <a:t>The apostles are preaching as if nothing had happened</a:t>
            </a:r>
          </a:p>
          <a:p>
            <a:pPr marL="566928" indent="-457200">
              <a:lnSpc>
                <a:spcPts val="3300"/>
              </a:lnSpc>
              <a:spcAft>
                <a:spcPts val="1200"/>
              </a:spcAft>
              <a:buFont typeface="Wingdings" panose="05000000000000000000" pitchFamily="2" charset="2"/>
              <a:buChar char="§"/>
            </a:pPr>
            <a:r>
              <a:rPr lang="en-US" b="0" u="none" dirty="0" smtClean="0"/>
              <a:t>The Jewish leadership would like to be rid of the apostles, but they fear for their own lives</a:t>
            </a:r>
          </a:p>
          <a:p>
            <a:pPr marL="566928" indent="-457200">
              <a:lnSpc>
                <a:spcPts val="3300"/>
              </a:lnSpc>
              <a:spcAft>
                <a:spcPts val="1200"/>
              </a:spcAft>
              <a:buFont typeface="Wingdings" panose="05000000000000000000" pitchFamily="2" charset="2"/>
              <a:buChar char="§"/>
            </a:pPr>
            <a:r>
              <a:rPr lang="en-US" b="0" u="none" dirty="0" smtClean="0"/>
              <a:t>The apostles continue to obey the angel’s words and were “teaching the people”</a:t>
            </a:r>
          </a:p>
          <a:p>
            <a:pPr>
              <a:lnSpc>
                <a:spcPts val="3300"/>
              </a:lnSpc>
              <a:spcAft>
                <a:spcPts val="1200"/>
              </a:spcAft>
              <a:buFont typeface="Wingdings" pitchFamily="2" charset="2"/>
              <a:buChar char="Ø"/>
            </a:pPr>
            <a:endParaRPr lang="en-US" b="0" u="none" dirty="0" smtClean="0"/>
          </a:p>
          <a:p>
            <a:pPr>
              <a:lnSpc>
                <a:spcPts val="3300"/>
              </a:lnSpc>
              <a:spcAft>
                <a:spcPts val="1200"/>
              </a:spcAft>
            </a:pPr>
            <a:endParaRPr lang="en-US" b="0" u="none" dirty="0" smtClean="0"/>
          </a:p>
          <a:p>
            <a:pPr>
              <a:lnSpc>
                <a:spcPts val="3300"/>
              </a:lnSpc>
              <a:spcAft>
                <a:spcPts val="1200"/>
              </a:spcAft>
            </a:pPr>
            <a:endParaRPr lang="en-US" b="0" u="none" dirty="0" smtClean="0"/>
          </a:p>
        </p:txBody>
      </p:sp>
      <p:sp>
        <p:nvSpPr>
          <p:cNvPr id="52" name="Footer Placeholder 51"/>
          <p:cNvSpPr>
            <a:spLocks noGrp="1"/>
          </p:cNvSpPr>
          <p:nvPr>
            <p:ph type="ftr" sz="quarter" idx="12"/>
          </p:nvPr>
        </p:nvSpPr>
        <p:spPr/>
        <p:txBody>
          <a:bodyPr/>
          <a:lstStyle/>
          <a:p>
            <a:r>
              <a:rPr lang="en-US" dirty="0" smtClean="0"/>
              <a:t>Conflict and Gospel Preaching: Acts 5:17 – 32</a:t>
            </a:r>
            <a:endParaRPr lang="en-US" dirty="0"/>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a:xfrm>
            <a:off x="213101" y="0"/>
            <a:ext cx="8686800" cy="6340474"/>
          </a:xfrm>
        </p:spPr>
        <p:txBody>
          <a:bodyPr/>
          <a:lstStyle/>
          <a:p>
            <a:r>
              <a:rPr lang="en-US" dirty="0" smtClean="0">
                <a:effectLst/>
              </a:rPr>
              <a:t>The Sanhedrin Fears Blood Guilt</a:t>
            </a:r>
            <a:endParaRPr lang="en-US" dirty="0">
              <a:effectLst/>
            </a:endParaRPr>
          </a:p>
        </p:txBody>
      </p:sp>
      <p:sp>
        <p:nvSpPr>
          <p:cNvPr id="50" name="Text Placeholder 49"/>
          <p:cNvSpPr>
            <a:spLocks noGrp="1"/>
          </p:cNvSpPr>
          <p:nvPr>
            <p:ph type="body" sz="quarter" idx="10"/>
          </p:nvPr>
        </p:nvSpPr>
        <p:spPr>
          <a:xfrm>
            <a:off x="457200" y="1267690"/>
            <a:ext cx="8229600" cy="3118329"/>
          </a:xfrm>
        </p:spPr>
        <p:txBody>
          <a:bodyPr/>
          <a:lstStyle/>
          <a:p>
            <a:pPr>
              <a:spcAft>
                <a:spcPts val="1200"/>
              </a:spcAft>
            </a:pPr>
            <a:r>
              <a:rPr lang="en-US" dirty="0" smtClean="0"/>
              <a:t>Acts 5:27, 28</a:t>
            </a:r>
            <a:r>
              <a:rPr lang="en-US" b="0" u="none" dirty="0" smtClean="0"/>
              <a:t> (NASB</a:t>
            </a:r>
            <a:r>
              <a:rPr lang="en-US" b="0" u="none" dirty="0" smtClean="0"/>
              <a:t>)</a:t>
            </a:r>
            <a:endParaRPr lang="en-US" b="0" u="none" dirty="0" smtClean="0"/>
          </a:p>
          <a:p>
            <a:r>
              <a:rPr lang="en-US" b="0" u="none" dirty="0" smtClean="0"/>
              <a:t>When they had brought them, they stood them before the Council. The high priest questioned them, saying, “We gave you strict orders not to continue teaching in this name, and yet, you have filled Jerusalem with your teaching and </a:t>
            </a:r>
            <a:r>
              <a:rPr lang="en-US" b="0" u="none" dirty="0" smtClean="0">
                <a:solidFill>
                  <a:srgbClr val="C00000"/>
                </a:solidFill>
              </a:rPr>
              <a:t>intend to bring this man's blood upon us</a:t>
            </a:r>
            <a:r>
              <a:rPr lang="en-US" b="0" u="none" dirty="0" smtClean="0"/>
              <a:t>.”</a:t>
            </a:r>
          </a:p>
          <a:p>
            <a:endParaRPr lang="en-US" b="0" u="none" dirty="0" smtClean="0"/>
          </a:p>
        </p:txBody>
      </p:sp>
      <p:sp>
        <p:nvSpPr>
          <p:cNvPr id="51" name="Text Placeholder 50"/>
          <p:cNvSpPr>
            <a:spLocks noGrp="1"/>
          </p:cNvSpPr>
          <p:nvPr>
            <p:ph type="body" sz="quarter" idx="11"/>
          </p:nvPr>
        </p:nvSpPr>
        <p:spPr>
          <a:xfrm>
            <a:off x="457200" y="4542061"/>
            <a:ext cx="8229600" cy="1317355"/>
          </a:xfrm>
        </p:spPr>
        <p:txBody>
          <a:bodyPr/>
          <a:lstStyle/>
          <a:p>
            <a:r>
              <a:rPr lang="en-US" sz="3200" dirty="0" smtClean="0">
                <a:solidFill>
                  <a:schemeClr val="tx1"/>
                </a:solidFill>
              </a:rPr>
              <a:t>See Matthew 27:20, 25</a:t>
            </a:r>
          </a:p>
          <a:p>
            <a:r>
              <a:rPr lang="en-US" sz="3200" dirty="0" smtClean="0">
                <a:solidFill>
                  <a:schemeClr val="tx1"/>
                </a:solidFill>
              </a:rPr>
              <a:t>They demand to be obeyed as if they spoke for God</a:t>
            </a:r>
          </a:p>
          <a:p>
            <a:pPr>
              <a:buNone/>
            </a:pPr>
            <a:endParaRPr lang="en-US" sz="3200" b="1" dirty="0" smtClean="0"/>
          </a:p>
          <a:p>
            <a:endParaRPr lang="en-US" sz="3200" dirty="0" smtClean="0"/>
          </a:p>
        </p:txBody>
      </p:sp>
      <p:sp>
        <p:nvSpPr>
          <p:cNvPr id="52" name="Footer Placeholder 51"/>
          <p:cNvSpPr>
            <a:spLocks noGrp="1"/>
          </p:cNvSpPr>
          <p:nvPr>
            <p:ph type="ftr" sz="quarter" idx="12"/>
          </p:nvPr>
        </p:nvSpPr>
        <p:spPr/>
        <p:txBody>
          <a:bodyPr/>
          <a:lstStyle/>
          <a:p>
            <a:r>
              <a:rPr lang="en-US" dirty="0" smtClean="0"/>
              <a:t>Conflict and Gospel Preaching: Acts 5:17 – 32</a:t>
            </a:r>
            <a:endParaRPr lang="en-US" dirty="0"/>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sz="3600" dirty="0" smtClean="0">
                <a:effectLst/>
              </a:rPr>
              <a:t>Peter Again Preaches the Resurrection</a:t>
            </a:r>
            <a:endParaRPr lang="en-US" sz="3600" dirty="0">
              <a:effectLst/>
            </a:endParaRPr>
          </a:p>
        </p:txBody>
      </p:sp>
      <p:sp>
        <p:nvSpPr>
          <p:cNvPr id="50" name="Text Placeholder 49"/>
          <p:cNvSpPr>
            <a:spLocks noGrp="1"/>
          </p:cNvSpPr>
          <p:nvPr>
            <p:ph type="body" sz="quarter" idx="10"/>
          </p:nvPr>
        </p:nvSpPr>
        <p:spPr>
          <a:xfrm>
            <a:off x="457200" y="1208863"/>
            <a:ext cx="8229600" cy="2820694"/>
          </a:xfrm>
        </p:spPr>
        <p:txBody>
          <a:bodyPr/>
          <a:lstStyle/>
          <a:p>
            <a:pPr>
              <a:spcAft>
                <a:spcPts val="1200"/>
              </a:spcAft>
            </a:pPr>
            <a:r>
              <a:rPr lang="en-US" dirty="0" smtClean="0"/>
              <a:t>Acts 5:29, 30</a:t>
            </a:r>
            <a:r>
              <a:rPr lang="en-US" b="0" u="none" dirty="0" smtClean="0"/>
              <a:t> (NASB)</a:t>
            </a:r>
          </a:p>
          <a:p>
            <a:r>
              <a:rPr lang="en-US" b="0" u="none" dirty="0" smtClean="0"/>
              <a:t>But </a:t>
            </a:r>
            <a:r>
              <a:rPr lang="en-US" b="0" u="none" dirty="0" smtClean="0"/>
              <a:t>Peter and the apostles answered, “We </a:t>
            </a:r>
            <a:r>
              <a:rPr lang="en-US" b="0" u="none" dirty="0" smtClean="0">
                <a:solidFill>
                  <a:srgbClr val="7030A0"/>
                </a:solidFill>
              </a:rPr>
              <a:t>must</a:t>
            </a:r>
            <a:r>
              <a:rPr lang="en-US" b="0" u="none" dirty="0" smtClean="0"/>
              <a:t> obey God rather than men. </a:t>
            </a:r>
            <a:r>
              <a:rPr lang="en-US" b="0" u="none" dirty="0" smtClean="0">
                <a:solidFill>
                  <a:srgbClr val="C00000"/>
                </a:solidFill>
              </a:rPr>
              <a:t>The God of our fathers raised up Jesus</a:t>
            </a:r>
            <a:r>
              <a:rPr lang="en-US" b="0" u="none" dirty="0" smtClean="0"/>
              <a:t>, whom </a:t>
            </a:r>
            <a:r>
              <a:rPr lang="en-US" b="0" u="none" dirty="0" smtClean="0">
                <a:solidFill>
                  <a:srgbClr val="0000FF"/>
                </a:solidFill>
              </a:rPr>
              <a:t>you had put to death</a:t>
            </a:r>
            <a:r>
              <a:rPr lang="en-US" b="0" u="none" dirty="0" smtClean="0"/>
              <a:t> by hanging Him on a cross.”</a:t>
            </a:r>
          </a:p>
          <a:p>
            <a:endParaRPr lang="en-US" dirty="0" smtClean="0"/>
          </a:p>
        </p:txBody>
      </p:sp>
      <p:sp>
        <p:nvSpPr>
          <p:cNvPr id="51" name="Text Placeholder 50"/>
          <p:cNvSpPr>
            <a:spLocks noGrp="1"/>
          </p:cNvSpPr>
          <p:nvPr>
            <p:ph type="body" sz="quarter" idx="11"/>
          </p:nvPr>
        </p:nvSpPr>
        <p:spPr>
          <a:xfrm>
            <a:off x="457199" y="3699164"/>
            <a:ext cx="8314841" cy="2298680"/>
          </a:xfrm>
        </p:spPr>
        <p:txBody>
          <a:bodyPr/>
          <a:lstStyle/>
          <a:p>
            <a:pPr marL="290513" indent="-290513">
              <a:buFont typeface="Wingdings" panose="05000000000000000000" pitchFamily="2" charset="2"/>
              <a:buChar char="§"/>
            </a:pPr>
            <a:r>
              <a:rPr lang="en-US" sz="3200" dirty="0" smtClean="0">
                <a:solidFill>
                  <a:schemeClr val="tx1"/>
                </a:solidFill>
              </a:rPr>
              <a:t>“Must” is </a:t>
            </a:r>
            <a:r>
              <a:rPr lang="en-US" sz="3200" i="1" dirty="0" err="1" smtClean="0">
                <a:solidFill>
                  <a:schemeClr val="tx1"/>
                </a:solidFill>
              </a:rPr>
              <a:t>dei</a:t>
            </a:r>
            <a:r>
              <a:rPr lang="en-US" sz="3200" dirty="0" smtClean="0">
                <a:solidFill>
                  <a:schemeClr val="tx1"/>
                </a:solidFill>
              </a:rPr>
              <a:t> which means “divine necessity” in Acts</a:t>
            </a:r>
          </a:p>
          <a:p>
            <a:pPr marL="290513" indent="-290513">
              <a:buFont typeface="Wingdings" panose="05000000000000000000" pitchFamily="2" charset="2"/>
              <a:buChar char="§"/>
            </a:pPr>
            <a:r>
              <a:rPr lang="en-US" sz="3200" dirty="0" smtClean="0">
                <a:solidFill>
                  <a:schemeClr val="tx1"/>
                </a:solidFill>
              </a:rPr>
              <a:t>Peter preaches the only means by which the guilt they fear can be removed</a:t>
            </a:r>
          </a:p>
          <a:p>
            <a:pPr marL="290513" indent="-290513">
              <a:buFont typeface="Wingdings" panose="05000000000000000000" pitchFamily="2" charset="2"/>
              <a:buChar char="§"/>
            </a:pPr>
            <a:r>
              <a:rPr lang="en-US" sz="3200" dirty="0" smtClean="0">
                <a:solidFill>
                  <a:schemeClr val="tx1"/>
                </a:solidFill>
              </a:rPr>
              <a:t>Jesus hung on “wood” so we can be blessed (Gal 3:13)</a:t>
            </a:r>
          </a:p>
          <a:p>
            <a:pPr>
              <a:buFont typeface="Wingdings" panose="05000000000000000000" pitchFamily="2" charset="2"/>
              <a:buChar char="§"/>
            </a:pPr>
            <a:endParaRPr lang="en-US" sz="3200" dirty="0" smtClean="0">
              <a:solidFill>
                <a:schemeClr val="tx1"/>
              </a:solidFill>
            </a:endParaRPr>
          </a:p>
          <a:p>
            <a:pPr>
              <a:buFont typeface="Wingdings" panose="05000000000000000000" pitchFamily="2" charset="2"/>
              <a:buChar char="§"/>
            </a:pPr>
            <a:endParaRPr lang="en-US" sz="3200" dirty="0" smtClean="0">
              <a:solidFill>
                <a:schemeClr val="tx1">
                  <a:lumMod val="95000"/>
                  <a:lumOff val="5000"/>
                </a:schemeClr>
              </a:solidFill>
            </a:endParaRPr>
          </a:p>
          <a:p>
            <a:pPr>
              <a:buFont typeface="Wingdings" panose="05000000000000000000" pitchFamily="2" charset="2"/>
              <a:buChar char="§"/>
            </a:pPr>
            <a:endParaRPr lang="en-US" sz="3200" dirty="0" smtClean="0"/>
          </a:p>
        </p:txBody>
      </p:sp>
      <p:sp>
        <p:nvSpPr>
          <p:cNvPr id="52" name="Footer Placeholder 51"/>
          <p:cNvSpPr>
            <a:spLocks noGrp="1"/>
          </p:cNvSpPr>
          <p:nvPr>
            <p:ph type="ftr" sz="quarter" idx="12"/>
          </p:nvPr>
        </p:nvSpPr>
        <p:spPr/>
        <p:txBody>
          <a:bodyPr/>
          <a:lstStyle/>
          <a:p>
            <a:r>
              <a:rPr lang="en-US" dirty="0" smtClean="0"/>
              <a:t>Conflict and Gospel Preaching: Acts 5:17 – 32</a:t>
            </a:r>
            <a:endParaRPr lang="en-US" dirty="0"/>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sz="3600" dirty="0" smtClean="0">
                <a:effectLst/>
              </a:rPr>
              <a:t>Repentance and Forgiveness of Sins</a:t>
            </a:r>
            <a:endParaRPr lang="en-US" sz="3600" dirty="0">
              <a:effectLst/>
            </a:endParaRPr>
          </a:p>
        </p:txBody>
      </p:sp>
      <p:sp>
        <p:nvSpPr>
          <p:cNvPr id="50" name="Text Placeholder 49"/>
          <p:cNvSpPr>
            <a:spLocks noGrp="1"/>
          </p:cNvSpPr>
          <p:nvPr>
            <p:ph type="body" sz="quarter" idx="10"/>
          </p:nvPr>
        </p:nvSpPr>
        <p:spPr>
          <a:xfrm>
            <a:off x="457200" y="1053529"/>
            <a:ext cx="8229600" cy="3099287"/>
          </a:xfrm>
        </p:spPr>
        <p:txBody>
          <a:bodyPr/>
          <a:lstStyle/>
          <a:p>
            <a:r>
              <a:rPr lang="en-US" dirty="0" smtClean="0"/>
              <a:t>Acts 5:31, 32</a:t>
            </a:r>
            <a:r>
              <a:rPr lang="en-US" b="0" u="none" dirty="0" smtClean="0"/>
              <a:t> (NASB</a:t>
            </a:r>
            <a:r>
              <a:rPr lang="en-US" b="0" u="none" dirty="0" smtClean="0"/>
              <a:t>)</a:t>
            </a:r>
            <a:endParaRPr lang="en-US" sz="1200" b="0" u="none" dirty="0" smtClean="0"/>
          </a:p>
          <a:p>
            <a:r>
              <a:rPr lang="en-US" b="0" u="none" dirty="0" smtClean="0"/>
              <a:t>“He is the one whom God exalted to His right hand as a Prince and a Savior, to grant </a:t>
            </a:r>
            <a:r>
              <a:rPr lang="en-US" b="0" u="none" dirty="0" smtClean="0">
                <a:solidFill>
                  <a:srgbClr val="C00000"/>
                </a:solidFill>
              </a:rPr>
              <a:t>repentance to Israel</a:t>
            </a:r>
            <a:r>
              <a:rPr lang="en-US" b="0" u="none" dirty="0" smtClean="0"/>
              <a:t>, and </a:t>
            </a:r>
            <a:r>
              <a:rPr lang="en-US" b="0" u="none" dirty="0" smtClean="0">
                <a:solidFill>
                  <a:srgbClr val="0000FF"/>
                </a:solidFill>
              </a:rPr>
              <a:t>forgiveness of sins</a:t>
            </a:r>
            <a:r>
              <a:rPr lang="en-US" b="0" u="none" dirty="0" smtClean="0"/>
              <a:t>. And we are witnesses of these things; and so is the Holy Spirit, whom God has given to those who obey Him.”</a:t>
            </a:r>
          </a:p>
          <a:p>
            <a:endParaRPr lang="en-US" b="0" u="none" dirty="0" smtClean="0"/>
          </a:p>
          <a:p>
            <a:endParaRPr lang="en-US" dirty="0" smtClean="0"/>
          </a:p>
        </p:txBody>
      </p:sp>
      <p:sp>
        <p:nvSpPr>
          <p:cNvPr id="51" name="Text Placeholder 50"/>
          <p:cNvSpPr>
            <a:spLocks noGrp="1"/>
          </p:cNvSpPr>
          <p:nvPr>
            <p:ph type="body" sz="quarter" idx="11"/>
          </p:nvPr>
        </p:nvSpPr>
        <p:spPr>
          <a:xfrm>
            <a:off x="457199" y="4152816"/>
            <a:ext cx="8314841" cy="2118715"/>
          </a:xfrm>
        </p:spPr>
        <p:txBody>
          <a:bodyPr/>
          <a:lstStyle/>
          <a:p>
            <a:pPr>
              <a:buFont typeface="Wingdings" panose="05000000000000000000" pitchFamily="2" charset="2"/>
              <a:buChar char="§"/>
            </a:pPr>
            <a:r>
              <a:rPr lang="en-US" sz="3100" dirty="0" smtClean="0">
                <a:solidFill>
                  <a:schemeClr val="tx1"/>
                </a:solidFill>
              </a:rPr>
              <a:t>Peter leaves open the possibility of a repentant Israel</a:t>
            </a:r>
          </a:p>
          <a:p>
            <a:pPr>
              <a:buFont typeface="Wingdings" panose="05000000000000000000" pitchFamily="2" charset="2"/>
              <a:buChar char="§"/>
            </a:pPr>
            <a:r>
              <a:rPr lang="en-US" sz="3100" dirty="0" smtClean="0">
                <a:solidFill>
                  <a:schemeClr val="tx1">
                    <a:lumMod val="95000"/>
                    <a:lumOff val="5000"/>
                  </a:schemeClr>
                </a:solidFill>
              </a:rPr>
              <a:t>The apostolic preaching of the gospel is the means the Holy Spirit uses to witness to the truth</a:t>
            </a:r>
          </a:p>
          <a:p>
            <a:pPr>
              <a:buFont typeface="Wingdings" panose="05000000000000000000" pitchFamily="2" charset="2"/>
              <a:buChar char="§"/>
            </a:pPr>
            <a:r>
              <a:rPr lang="en-US" sz="3100" dirty="0" smtClean="0">
                <a:solidFill>
                  <a:schemeClr val="tx1">
                    <a:lumMod val="95000"/>
                    <a:lumOff val="5000"/>
                  </a:schemeClr>
                </a:solidFill>
              </a:rPr>
              <a:t>Psalm 110:1 is alluded to</a:t>
            </a:r>
          </a:p>
          <a:p>
            <a:endParaRPr lang="en-US" dirty="0" smtClean="0"/>
          </a:p>
        </p:txBody>
      </p:sp>
      <p:sp>
        <p:nvSpPr>
          <p:cNvPr id="52" name="Footer Placeholder 51"/>
          <p:cNvSpPr>
            <a:spLocks noGrp="1"/>
          </p:cNvSpPr>
          <p:nvPr>
            <p:ph type="ftr" sz="quarter" idx="12"/>
          </p:nvPr>
        </p:nvSpPr>
        <p:spPr/>
        <p:txBody>
          <a:bodyPr/>
          <a:lstStyle/>
          <a:p>
            <a:r>
              <a:rPr lang="en-US" dirty="0" smtClean="0"/>
              <a:t>Conflict and Gospel Preaching: Acts 5:17 – 32</a:t>
            </a:r>
            <a:endParaRPr lang="en-US" dirty="0"/>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FF0000"/>
      </a:accent1>
      <a:accent2>
        <a:srgbClr val="0070C0"/>
      </a:accent2>
      <a:accent3>
        <a:srgbClr val="00B050"/>
      </a:accent3>
      <a:accent4>
        <a:srgbClr val="7030A0"/>
      </a:accent4>
      <a:accent5>
        <a:srgbClr val="EAEAEA"/>
      </a:accent5>
      <a:accent6>
        <a:srgbClr val="70AD47"/>
      </a:accent6>
      <a:hlink>
        <a:srgbClr val="0563C1"/>
      </a:hlink>
      <a:folHlink>
        <a:srgbClr val="954F72"/>
      </a:folHlink>
    </a:clrScheme>
    <a:fontScheme name="ACTS Template">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5178</TotalTime>
  <Words>626</Words>
  <Application>Microsoft Office PowerPoint</Application>
  <PresentationFormat>On-screen Show (4:3)</PresentationFormat>
  <Paragraphs>62</Paragraphs>
  <Slides>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Arabic Typesetting</vt:lpstr>
      <vt:lpstr>Arial</vt:lpstr>
      <vt:lpstr>Blackadder ITC</vt:lpstr>
      <vt:lpstr>Calibri</vt:lpstr>
      <vt:lpstr>Verdana</vt:lpstr>
      <vt:lpstr>Wingdings</vt:lpstr>
      <vt:lpstr>Office Theme</vt:lpstr>
      <vt:lpstr>Custom Design</vt:lpstr>
      <vt:lpstr>Conflict and Gospel Preaching</vt:lpstr>
      <vt:lpstr>The Sanhedrin Imprisons the Apostles</vt:lpstr>
      <vt:lpstr>Angelic Intervention</vt:lpstr>
      <vt:lpstr>The Jail Is Empty</vt:lpstr>
      <vt:lpstr>The Apostles Preach  and the Sanhedrin Fears</vt:lpstr>
      <vt:lpstr>The Sanhedrin Fears Blood Guilt</vt:lpstr>
      <vt:lpstr>Peter Again Preaches the Resurrection</vt:lpstr>
      <vt:lpstr>Repentance and Forgiveness of Sins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dc:creator>
  <cp:lastModifiedBy>Christy</cp:lastModifiedBy>
  <cp:revision>305</cp:revision>
  <cp:lastPrinted>2015-07-22T17:16:23Z</cp:lastPrinted>
  <dcterms:created xsi:type="dcterms:W3CDTF">2014-11-11T16:23:07Z</dcterms:created>
  <dcterms:modified xsi:type="dcterms:W3CDTF">2015-07-22T17:38:01Z</dcterms:modified>
</cp:coreProperties>
</file>