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7" r:id="rId5"/>
    <p:sldId id="272" r:id="rId6"/>
    <p:sldId id="273" r:id="rId7"/>
    <p:sldId id="274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4734"/>
    <a:srgbClr val="0C0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0" autoAdjust="0"/>
    <p:restoredTop sz="88151" autoAdjust="0"/>
  </p:normalViewPr>
  <p:slideViewPr>
    <p:cSldViewPr snapToGrid="0" showGuides="1">
      <p:cViewPr varScale="1">
        <p:scale>
          <a:sx n="71" d="100"/>
          <a:sy n="71" d="100"/>
        </p:scale>
        <p:origin x="1152" y="66"/>
      </p:cViewPr>
      <p:guideLst>
        <p:guide orient="horz" pos="41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8993" y="240864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Acts </a:t>
            </a:r>
            <a:r>
              <a:rPr lang="en-US" dirty="0" smtClean="0"/>
              <a:t>5:33-42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Gamaliel’s Advice</a:t>
            </a:r>
            <a:endParaRPr lang="en-US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9703" y="240864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 smtClean="0"/>
              <a:t>10/18/15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/>
              <a:t>Bob DeWaay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53" y="8878611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ctr" anchorCtr="0"/>
          <a:lstStyle>
            <a:lvl1pPr algn="r">
              <a:defRPr sz="1300"/>
            </a:lvl1pPr>
          </a:lstStyle>
          <a:p>
            <a:pPr algn="l">
              <a:tabLst>
                <a:tab pos="2899837" algn="r"/>
              </a:tabLst>
            </a:pPr>
            <a:r>
              <a:rPr lang="en-US" dirty="0" smtClean="0">
                <a:latin typeface="Calibri" panose="020F0502020204030204" pitchFamily="34" charset="0"/>
              </a:rPr>
              <a:t>www.gospelofgracefellowship.org 	</a:t>
            </a:r>
            <a:fld id="{031CC2AA-5D6B-4D60-9620-A1FD7A510E25}" type="slidenum">
              <a:rPr lang="en-US" smtClean="0"/>
              <a:pPr algn="l">
                <a:tabLst>
                  <a:tab pos="2899837" algn="r"/>
                </a:tabLst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3" y="8760783"/>
            <a:ext cx="2376979" cy="7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E14134-EB5F-4355-A37E-93B70D431A7B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5F1437-57C2-4F47-943A-D8EFFAA7B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4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657600"/>
            <a:ext cx="9151087" cy="3200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rgbClr val="4C473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64423"/>
            <a:ext cx="8001000" cy="618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5199529" cy="3581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5181600" y="0"/>
            <a:ext cx="3948953" cy="3581439"/>
          </a:xfrm>
          <a:prstGeom prst="rect">
            <a:avLst/>
          </a:prstGeom>
          <a:solidFill>
            <a:srgbClr val="BA9C66">
              <a:alpha val="50196"/>
            </a:srgbClr>
          </a:solidFill>
          <a:effectLst>
            <a:softEdge rad="63500"/>
          </a:effectLst>
        </p:spPr>
        <p:txBody>
          <a:bodyPr wrap="square" lIns="118872" tIns="182880" rIns="118872" bIns="91440" rtlCol="0">
            <a:noAutofit/>
          </a:bodyPr>
          <a:lstStyle/>
          <a:p>
            <a:pPr algn="ctr"/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“...and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you will be My witnesses in Jerusalem,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in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all Judea and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Samaria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, and to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ends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of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earth.”</a:t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Acts 1:8b</a:t>
            </a:r>
            <a:endParaRPr lang="en-US" sz="3400" dirty="0">
              <a:solidFill>
                <a:srgbClr val="5F4C2B"/>
              </a:solidFill>
              <a:latin typeface="Blackadder ITC" panose="04020505051007020D02" pitchFamily="8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20624649">
            <a:off x="339586" y="114970"/>
            <a:ext cx="4417260" cy="3345352"/>
          </a:xfrm>
          <a:prstGeom prst="roundRect">
            <a:avLst/>
          </a:prstGeom>
          <a:solidFill>
            <a:srgbClr val="4C4734">
              <a:alpha val="37000"/>
            </a:srgbClr>
          </a:solidFill>
          <a:effectLst>
            <a:softEdge rad="38100"/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Acts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of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Apostles</a:t>
            </a:r>
            <a:endParaRPr lang="en-US" sz="620" b="1" dirty="0">
              <a:ln w="0"/>
              <a:solidFill>
                <a:schemeClr val="bg1"/>
              </a:solidFill>
              <a:effectLst>
                <a:outerShdw dist="50800" dir="5400000" algn="ctr" rotWithShape="0">
                  <a:srgbClr val="4C4734">
                    <a:alpha val="91000"/>
                  </a:srgbClr>
                </a:outerShdw>
              </a:effectLst>
              <a:latin typeface="Blackadder ITC" panose="04020505051007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" y="514828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chemeClr val="bg1"/>
                </a:solidFill>
              </a:rPr>
              <a:t>by Bob DeWaay</a:t>
            </a:r>
            <a:br>
              <a:rPr lang="en-US" sz="2400" i="1" dirty="0" smtClean="0">
                <a:solidFill>
                  <a:schemeClr val="bg1"/>
                </a:solidFill>
              </a:rPr>
            </a:br>
            <a:endParaRPr lang="en-US" sz="2400" i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tabLst>
                <a:tab pos="7664450" algn="r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Gospel of Grace Fellowship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9282" y="3778622"/>
            <a:ext cx="8498542" cy="6320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3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2286000"/>
          </a:xfrm>
          <a:prstGeom prst="rect">
            <a:avLst/>
          </a:prstGeom>
        </p:spPr>
        <p:txBody>
          <a:bodyPr/>
          <a:lstStyle>
            <a:lvl1pPr marL="109728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200" b="1" u="sng">
                <a:solidFill>
                  <a:srgbClr val="4C4734"/>
                </a:solidFill>
              </a:defRPr>
            </a:lvl1pPr>
            <a:lvl2pPr marL="225425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solidFill>
                  <a:srgbClr val="4C4734"/>
                </a:solidFill>
              </a:defRPr>
            </a:lvl2pPr>
            <a:lvl3pPr marL="344488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rgbClr val="4C4734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3810000"/>
            <a:ext cx="8229600" cy="25146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>
                <a:solidFill>
                  <a:srgbClr val="4C4734"/>
                </a:solidFill>
              </a:defRPr>
            </a:lvl1pPr>
            <a:lvl2pPr marL="569913" indent="-225425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 baseline="0">
                <a:solidFill>
                  <a:srgbClr val="4C4734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02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TITLE-Change on Doc Properties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9900" y="121920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379095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rgbClr val="4C4734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28600" y="6455538"/>
            <a:ext cx="5986670" cy="365125"/>
          </a:xfrm>
        </p:spPr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9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 sz="3200">
                <a:solidFill>
                  <a:srgbClr val="4C473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5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p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52152"/>
            <a:ext cx="6437243" cy="365125"/>
          </a:xfrm>
        </p:spPr>
        <p:txBody>
          <a:bodyPr/>
          <a:lstStyle/>
          <a:p>
            <a:r>
              <a:rPr lang="en-US" dirty="0" smtClean="0"/>
              <a:t>TITLE-CW will change on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TITLE-Change on Doc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62444" y="6343098"/>
            <a:ext cx="419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4C4734"/>
                </a:solidFill>
              </a:defRPr>
            </a:lvl1pPr>
          </a:lstStyle>
          <a:p>
            <a:r>
              <a:rPr lang="en-US" dirty="0" err="1" smtClean="0"/>
              <a:t>Gamaliel’s</a:t>
            </a:r>
            <a:r>
              <a:rPr lang="en-US" dirty="0" smtClean="0"/>
              <a:t> Advice : Acts 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5" r:id="rId5"/>
    <p:sldLayoutId id="2147483664" r:id="rId6"/>
    <p:sldLayoutId id="214748366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5:33-42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1418" y="6286500"/>
            <a:ext cx="242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October 18, 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Gamaliel</a:t>
            </a:r>
            <a:r>
              <a:rPr lang="en-US" dirty="0" smtClean="0">
                <a:effectLst/>
              </a:rPr>
              <a:t> Intervenes</a:t>
            </a:r>
            <a:endParaRPr lang="en-US" dirty="0">
              <a:effectLst/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33928"/>
            <a:ext cx="8229600" cy="3173124"/>
          </a:xfrm>
        </p:spPr>
        <p:txBody>
          <a:bodyPr/>
          <a:lstStyle/>
          <a:p>
            <a:r>
              <a:rPr lang="en-US" dirty="0" smtClean="0"/>
              <a:t>Acts 5:33, 34</a:t>
            </a:r>
            <a:r>
              <a:rPr lang="en-US" b="0" u="none" dirty="0" smtClean="0"/>
              <a:t> (HCSB)</a:t>
            </a:r>
          </a:p>
          <a:p>
            <a:pPr marL="0">
              <a:lnSpc>
                <a:spcPts val="1300"/>
              </a:lnSpc>
              <a:spcAft>
                <a:spcPts val="0"/>
              </a:spcAft>
            </a:pPr>
            <a:endParaRPr lang="en-US" sz="1200" b="0" u="none" dirty="0" smtClean="0"/>
          </a:p>
          <a:p>
            <a:r>
              <a:rPr lang="en-US" b="0" u="none" dirty="0" smtClean="0"/>
              <a:t>When they heard this, they were enraged and wanted to kill them. </a:t>
            </a:r>
            <a:r>
              <a:rPr lang="en-US" b="0" u="none" baseline="30000" dirty="0" smtClean="0"/>
              <a:t> </a:t>
            </a:r>
            <a:r>
              <a:rPr lang="en-US" b="0" u="none" dirty="0" smtClean="0"/>
              <a:t>A Pharisee named </a:t>
            </a:r>
            <a:r>
              <a:rPr lang="en-US" b="0" u="none" dirty="0" err="1" smtClean="0"/>
              <a:t>Gamaliel</a:t>
            </a:r>
            <a:r>
              <a:rPr lang="en-US" b="0" u="none" dirty="0" smtClean="0"/>
              <a:t>, a teacher of the law who was respected by all the people, stood up in the Sanhedrin and ordered the men to be taken outside for a little while. </a:t>
            </a:r>
            <a:endParaRPr lang="en-US" b="0" u="none" dirty="0" smtClean="0">
              <a:solidFill>
                <a:srgbClr val="0000FF"/>
              </a:solidFill>
            </a:endParaRPr>
          </a:p>
          <a:p>
            <a:endParaRPr lang="en-US" b="0" u="none" dirty="0" smtClean="0"/>
          </a:p>
          <a:p>
            <a:endParaRPr lang="en-US" b="0" u="none" dirty="0" smtClean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324023"/>
            <a:ext cx="8229600" cy="1673819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gospel enrages unbelievers who do not repent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This response is predicted in Luke 21:12, 13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Gamaliel</a:t>
            </a:r>
            <a:r>
              <a:rPr lang="en-US" sz="3200" dirty="0" smtClean="0">
                <a:solidFill>
                  <a:schemeClr val="tx1"/>
                </a:solidFill>
              </a:rPr>
              <a:t> was Paul’s teacher (Acts 22:3)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dirty="0" err="1" smtClean="0"/>
              <a:t>Gamaliel</a:t>
            </a:r>
            <a:r>
              <a:rPr lang="en-US" dirty="0" smtClean="0"/>
              <a:t> Cites Recent History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64924"/>
            <a:ext cx="8229600" cy="3157625"/>
          </a:xfrm>
        </p:spPr>
        <p:txBody>
          <a:bodyPr/>
          <a:lstStyle/>
          <a:p>
            <a:r>
              <a:rPr lang="en-US" dirty="0" smtClean="0"/>
              <a:t>Acts 5:35, 36</a:t>
            </a:r>
            <a:r>
              <a:rPr lang="en-US" b="0" u="none" dirty="0" smtClean="0"/>
              <a:t> (HCSB)</a:t>
            </a:r>
          </a:p>
          <a:p>
            <a:pPr marL="0">
              <a:spcBef>
                <a:spcPts val="1200"/>
              </a:spcBef>
              <a:spcAft>
                <a:spcPts val="0"/>
              </a:spcAft>
            </a:pPr>
            <a:r>
              <a:rPr lang="en-US" b="0" u="none" dirty="0" smtClean="0"/>
              <a:t>He said to them, “Men of Israel, be careful about what you’re going to do to these men. Not long ago </a:t>
            </a:r>
            <a:r>
              <a:rPr lang="en-US" b="0" u="none" dirty="0" err="1" smtClean="0"/>
              <a:t>Theudas</a:t>
            </a:r>
            <a:r>
              <a:rPr lang="en-US" b="0" u="none" dirty="0" smtClean="0"/>
              <a:t> rose up, claiming to be somebody, and a group of about 400 men rallied to him. He was killed, and all his partisans were dispersed and came to nothing.</a:t>
            </a:r>
          </a:p>
          <a:p>
            <a:endParaRPr lang="en-US" b="0" u="none" dirty="0" smtClean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293031"/>
            <a:ext cx="8229600" cy="1751301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There had been false messianic movements that came to nothing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Gamaliel</a:t>
            </a:r>
            <a:r>
              <a:rPr lang="en-US" sz="3200" dirty="0" smtClean="0">
                <a:solidFill>
                  <a:schemeClr val="tx1"/>
                </a:solidFill>
              </a:rPr>
              <a:t> is a mitigating influence compared to those who wanted to kill the apostles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dirty="0" err="1" smtClean="0"/>
              <a:t>Gamaliel</a:t>
            </a:r>
            <a:r>
              <a:rPr lang="en-US" dirty="0" smtClean="0"/>
              <a:t> Advises Patient Watching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64924"/>
            <a:ext cx="8229600" cy="3498588"/>
          </a:xfrm>
        </p:spPr>
        <p:txBody>
          <a:bodyPr/>
          <a:lstStyle/>
          <a:p>
            <a:r>
              <a:rPr lang="en-US" dirty="0" smtClean="0"/>
              <a:t>Acts 5:37, 38</a:t>
            </a:r>
            <a:r>
              <a:rPr lang="en-US" b="0" u="none" dirty="0" smtClean="0"/>
              <a:t> (HCSB)</a:t>
            </a:r>
          </a:p>
          <a:p>
            <a:r>
              <a:rPr lang="en-US" b="0" u="none" dirty="0" smtClean="0"/>
              <a:t>After this man, Judas the Galilean rose up in the days of the census and attracted a following.  That man also perished, and all his partisans were scattered. And now, I tell you, stay away from these men and leave them alone. For if this plan or this work is of men, it will be overthrown;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510003"/>
            <a:ext cx="8229600" cy="1751301"/>
          </a:xfrm>
        </p:spPr>
        <p:txBody>
          <a:bodyPr/>
          <a:lstStyle/>
          <a:p>
            <a:r>
              <a:rPr lang="en-US" sz="3100" dirty="0" err="1" smtClean="0">
                <a:solidFill>
                  <a:schemeClr val="tx1"/>
                </a:solidFill>
              </a:rPr>
              <a:t>Gamaliel</a:t>
            </a:r>
            <a:r>
              <a:rPr lang="en-US" sz="3100" dirty="0" smtClean="0">
                <a:solidFill>
                  <a:schemeClr val="tx1"/>
                </a:solidFill>
              </a:rPr>
              <a:t> does not call for examining the evidence that the apostles cited; he should have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False movement sometimes do flourish and last for centuries, even millennia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sz="3800" dirty="0" smtClean="0"/>
              <a:t>They Listen But Try to Silence the Gospel</a:t>
            </a:r>
            <a:endParaRPr lang="en-US" sz="38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80422"/>
            <a:ext cx="8229600" cy="3297110"/>
          </a:xfrm>
        </p:spPr>
        <p:txBody>
          <a:bodyPr/>
          <a:lstStyle/>
          <a:p>
            <a:r>
              <a:rPr lang="en-US" dirty="0" smtClean="0"/>
              <a:t>Acts 5:39, 40</a:t>
            </a:r>
            <a:r>
              <a:rPr lang="en-US" b="0" u="none" dirty="0" smtClean="0"/>
              <a:t> (HCSB)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b="0" u="none" dirty="0" smtClean="0"/>
              <a:t>“But if it is of God, you will not be able to overthrow them. You may even be found fighting against God.” So they were persuaded by him. </a:t>
            </a:r>
            <a:r>
              <a:rPr lang="en-US" b="0" u="none" baseline="30000" dirty="0" smtClean="0"/>
              <a:t> </a:t>
            </a:r>
            <a:r>
              <a:rPr lang="en-US" b="0" u="none" dirty="0" smtClean="0"/>
              <a:t>After they called in the apostles and had them flogged, </a:t>
            </a:r>
            <a:r>
              <a:rPr lang="en-US" b="0" u="none" dirty="0" smtClean="0">
                <a:solidFill>
                  <a:srgbClr val="C00000"/>
                </a:solidFill>
              </a:rPr>
              <a:t>they ordered them not to speak in the name of Jesus </a:t>
            </a:r>
            <a:r>
              <a:rPr lang="en-US" b="0" u="none" dirty="0" smtClean="0"/>
              <a:t>and released them.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370523"/>
            <a:ext cx="8229600" cy="189078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Irony: they are fighting God!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They flogged them as if they were known law-breakers (Deuteronomy 25:3)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Again they try to silence the gospel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dirty="0" smtClean="0"/>
              <a:t>They Preach the Gospel Despite Threats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64924"/>
            <a:ext cx="8229600" cy="3498588"/>
          </a:xfrm>
        </p:spPr>
        <p:txBody>
          <a:bodyPr/>
          <a:lstStyle/>
          <a:p>
            <a:r>
              <a:rPr lang="en-US" dirty="0" smtClean="0"/>
              <a:t>Acts 5:41, 42</a:t>
            </a:r>
            <a:r>
              <a:rPr lang="en-US" b="0" u="none" dirty="0" smtClean="0"/>
              <a:t> (HCSB)</a:t>
            </a:r>
          </a:p>
          <a:p>
            <a:r>
              <a:rPr lang="en-US" b="0" u="none" dirty="0" smtClean="0"/>
              <a:t>Then they went out from the presence of the Sanhedrin, rejoicing that they were counted worthy to be dishonored on behalf of the Name. </a:t>
            </a:r>
            <a:r>
              <a:rPr lang="en-US" b="0" u="none" baseline="30000" dirty="0" smtClean="0"/>
              <a:t> </a:t>
            </a:r>
            <a:r>
              <a:rPr lang="en-US" b="0" u="none" dirty="0" smtClean="0"/>
              <a:t>Every day in the temple complex, and in various homes, </a:t>
            </a:r>
            <a:r>
              <a:rPr lang="en-US" b="0" u="none" dirty="0" smtClean="0">
                <a:solidFill>
                  <a:srgbClr val="C00000"/>
                </a:solidFill>
              </a:rPr>
              <a:t>they continued teaching and proclaiming the good news that Jesus is the Messiah.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494508"/>
            <a:ext cx="8229600" cy="1518834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apostles obey God rather than man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They rejoice that they suffer dishonor as Jesus told them (Luke 6:22, 23)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0070C0"/>
      </a:accent2>
      <a:accent3>
        <a:srgbClr val="00B050"/>
      </a:accent3>
      <a:accent4>
        <a:srgbClr val="7030A0"/>
      </a:accent4>
      <a:accent5>
        <a:srgbClr val="EAEAEA"/>
      </a:accent5>
      <a:accent6>
        <a:srgbClr val="70AD47"/>
      </a:accent6>
      <a:hlink>
        <a:srgbClr val="0563C1"/>
      </a:hlink>
      <a:folHlink>
        <a:srgbClr val="954F72"/>
      </a:folHlink>
    </a:clrScheme>
    <a:fontScheme name="ACTS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5448</TotalTime>
  <Words>433</Words>
  <Application>Microsoft Office PowerPoint</Application>
  <PresentationFormat>On-screen Show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Arabic Typesetting</vt:lpstr>
      <vt:lpstr>Arial</vt:lpstr>
      <vt:lpstr>Blackadder ITC</vt:lpstr>
      <vt:lpstr>Calibri</vt:lpstr>
      <vt:lpstr>Verdana</vt:lpstr>
      <vt:lpstr>Office Theme</vt:lpstr>
      <vt:lpstr>Custom Design</vt:lpstr>
      <vt:lpstr>Gamaliel’s Advice</vt:lpstr>
      <vt:lpstr>Gamaliel Intervenes</vt:lpstr>
      <vt:lpstr>Gamaliel Cites Recent History</vt:lpstr>
      <vt:lpstr>Gamaliel Advises Patient Watching</vt:lpstr>
      <vt:lpstr>They Listen But Try to Silence the Gospel</vt:lpstr>
      <vt:lpstr>They Preach the Gospel Despite Threats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</dc:creator>
  <cp:lastModifiedBy>Christy</cp:lastModifiedBy>
  <cp:revision>317</cp:revision>
  <cp:lastPrinted>2015-10-15T18:24:23Z</cp:lastPrinted>
  <dcterms:created xsi:type="dcterms:W3CDTF">2014-11-11T16:23:07Z</dcterms:created>
  <dcterms:modified xsi:type="dcterms:W3CDTF">2015-10-15T18:24:57Z</dcterms:modified>
</cp:coreProperties>
</file>