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67" r:id="rId5"/>
    <p:sldId id="272" r:id="rId6"/>
    <p:sldId id="273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F22"/>
    <a:srgbClr val="4C4734"/>
    <a:srgbClr val="0000FF"/>
    <a:srgbClr val="0C0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0" autoAdjust="0"/>
    <p:restoredTop sz="94434" autoAdjust="0"/>
  </p:normalViewPr>
  <p:slideViewPr>
    <p:cSldViewPr snapToGrid="0" showGuides="1">
      <p:cViewPr varScale="1">
        <p:scale>
          <a:sx n="71" d="100"/>
          <a:sy n="71" d="100"/>
        </p:scale>
        <p:origin x="1152" y="66"/>
      </p:cViewPr>
      <p:guideLst>
        <p:guide orient="horz" pos="41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58993" y="240864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Acts </a:t>
            </a:r>
            <a:r>
              <a:rPr lang="en-US" dirty="0" smtClean="0"/>
              <a:t>6:1-7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Godly Leaders Chosen</a:t>
            </a:r>
            <a:endParaRPr lang="en-US" b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19703" y="240864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 </a:t>
            </a:r>
            <a:r>
              <a:rPr lang="en-US" dirty="0" smtClean="0"/>
              <a:t>Bob DeWaay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53" y="8878611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ctr" anchorCtr="0"/>
          <a:lstStyle>
            <a:lvl1pPr algn="r">
              <a:defRPr sz="1300"/>
            </a:lvl1pPr>
          </a:lstStyle>
          <a:p>
            <a:pPr algn="l">
              <a:tabLst>
                <a:tab pos="2899837" algn="r"/>
              </a:tabLst>
            </a:pPr>
            <a:r>
              <a:rPr lang="en-US" dirty="0" smtClean="0">
                <a:latin typeface="Calibri" panose="020F0502020204030204" pitchFamily="34" charset="0"/>
              </a:rPr>
              <a:t>www.gospelofgracefellowship.org 	</a:t>
            </a:r>
            <a:fld id="{031CC2AA-5D6B-4D60-9620-A1FD7A510E25}" type="slidenum">
              <a:rPr lang="en-US" smtClean="0"/>
              <a:pPr algn="l">
                <a:tabLst>
                  <a:tab pos="2899837" algn="r"/>
                </a:tabLst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3" y="8760783"/>
            <a:ext cx="2376979" cy="7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3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EE14134-EB5F-4355-A37E-93B70D431A7B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5F1437-57C2-4F47-943A-D8EFFAA7B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1437-57C2-4F47-943A-D8EFFAA7B5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657600"/>
            <a:ext cx="9151087" cy="3200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rgbClr val="4C473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64423"/>
            <a:ext cx="8001000" cy="618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0"/>
            <a:ext cx="5199529" cy="35814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5181600" y="0"/>
            <a:ext cx="3948953" cy="3581439"/>
          </a:xfrm>
          <a:prstGeom prst="rect">
            <a:avLst/>
          </a:prstGeom>
          <a:solidFill>
            <a:srgbClr val="BA9C66">
              <a:alpha val="50196"/>
            </a:srgbClr>
          </a:solidFill>
          <a:effectLst>
            <a:softEdge rad="63500"/>
          </a:effectLst>
        </p:spPr>
        <p:txBody>
          <a:bodyPr wrap="square" lIns="118872" tIns="182880" rIns="118872" bIns="91440" rtlCol="0">
            <a:noAutofit/>
          </a:bodyPr>
          <a:lstStyle/>
          <a:p>
            <a:pPr algn="ctr"/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“...and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you will be My witnesses in Jerusalem,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in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all Judea and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Samaria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, and to the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/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ends </a:t>
            </a:r>
            <a:r>
              <a:rPr lang="en-US" sz="3400" dirty="0">
                <a:solidFill>
                  <a:srgbClr val="5F4C2B"/>
                </a:solidFill>
                <a:latin typeface="Blackadder ITC" panose="04020505051007020D02" pitchFamily="82" charset="0"/>
              </a:rPr>
              <a:t>of the </a:t>
            </a: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earth.”</a:t>
            </a:r>
            <a:b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</a:br>
            <a:r>
              <a:rPr lang="en-US" sz="3400" dirty="0" smtClean="0">
                <a:solidFill>
                  <a:srgbClr val="5F4C2B"/>
                </a:solidFill>
                <a:latin typeface="Blackadder ITC" panose="04020505051007020D02" pitchFamily="82" charset="0"/>
              </a:rPr>
              <a:t>Acts 1:8b</a:t>
            </a:r>
            <a:endParaRPr lang="en-US" sz="3400" dirty="0">
              <a:solidFill>
                <a:srgbClr val="5F4C2B"/>
              </a:solidFill>
              <a:latin typeface="Blackadder ITC" panose="04020505051007020D02" pitchFamily="82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20624649">
            <a:off x="339586" y="114970"/>
            <a:ext cx="4417260" cy="3345352"/>
          </a:xfrm>
          <a:prstGeom prst="roundRect">
            <a:avLst/>
          </a:prstGeom>
          <a:solidFill>
            <a:srgbClr val="4C4734">
              <a:alpha val="37000"/>
            </a:srgbClr>
          </a:solidFill>
          <a:effectLst>
            <a:softEdge rad="38100"/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The Acts </a:t>
            </a:r>
            <a:b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</a:br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of </a:t>
            </a:r>
            <a:b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</a:br>
            <a:r>
              <a:rPr lang="en-US" sz="620" b="1" dirty="0" smtClean="0">
                <a:ln w="0"/>
                <a:solidFill>
                  <a:schemeClr val="bg1"/>
                </a:solidFill>
                <a:effectLst>
                  <a:outerShdw dist="50800" dir="5400000" algn="ctr" rotWithShape="0">
                    <a:srgbClr val="4C4734">
                      <a:alpha val="91000"/>
                    </a:srgbClr>
                  </a:outerShdw>
                </a:effectLst>
                <a:latin typeface="Blackadder ITC" panose="04020505051007020D02" pitchFamily="82" charset="0"/>
                <a:cs typeface="Arabic Typesetting" panose="03020402040406030203" pitchFamily="66" charset="-78"/>
              </a:rPr>
              <a:t>The Apostles</a:t>
            </a:r>
            <a:endParaRPr lang="en-US" sz="620" b="1" dirty="0">
              <a:ln w="0"/>
              <a:solidFill>
                <a:schemeClr val="bg1"/>
              </a:solidFill>
              <a:effectLst>
                <a:outerShdw dist="50800" dir="5400000" algn="ctr" rotWithShape="0">
                  <a:srgbClr val="4C4734">
                    <a:alpha val="91000"/>
                  </a:srgbClr>
                </a:outerShdw>
              </a:effectLst>
              <a:latin typeface="Blackadder ITC" panose="04020505051007020D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71500" y="514828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i="1" dirty="0" smtClean="0">
                <a:solidFill>
                  <a:schemeClr val="bg1"/>
                </a:solidFill>
              </a:rPr>
              <a:t>by Bob DeWaay</a:t>
            </a:r>
            <a:br>
              <a:rPr lang="en-US" sz="2400" i="1" dirty="0" smtClean="0">
                <a:solidFill>
                  <a:schemeClr val="bg1"/>
                </a:solidFill>
              </a:rPr>
            </a:br>
            <a:endParaRPr lang="en-US" sz="2400" i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en-US" sz="2400" i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tabLst>
                <a:tab pos="7664450" algn="r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Gospel of Grace Fellowship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9282" y="3778622"/>
            <a:ext cx="8498542" cy="6320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3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cripture-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2286000"/>
          </a:xfrm>
          <a:prstGeom prst="rect">
            <a:avLst/>
          </a:prstGeom>
        </p:spPr>
        <p:txBody>
          <a:bodyPr/>
          <a:lstStyle>
            <a:lvl1pPr marL="109728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  <a:defRPr sz="3200" b="1" u="sng">
                <a:solidFill>
                  <a:schemeClr val="tx1"/>
                </a:solidFill>
              </a:defRPr>
            </a:lvl1pPr>
            <a:lvl2pPr marL="225425" indent="0"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chemeClr val="tx1"/>
                </a:solidFill>
              </a:defRPr>
            </a:lvl2pPr>
            <a:lvl3pPr marL="344488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smtClean="0"/>
              <a:t>level</a:t>
            </a:r>
            <a:endParaRPr lang="en-US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3810000"/>
            <a:ext cx="8229600" cy="251460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4C4734"/>
              </a:buClr>
              <a:defRPr>
                <a:solidFill>
                  <a:schemeClr val="tx1"/>
                </a:solidFill>
              </a:defRPr>
            </a:lvl1pPr>
            <a:lvl2pPr marL="569913" indent="-225425"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-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228599" y="6455741"/>
            <a:ext cx="6026427" cy="365125"/>
          </a:xfrm>
        </p:spPr>
        <p:txBody>
          <a:bodyPr/>
          <a:lstStyle/>
          <a:p>
            <a:r>
              <a:rPr lang="en-US" dirty="0" smtClean="0"/>
              <a:t>Godly Leaders Chosen: Acts 6:1-7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02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Godly Leaders Chosen: Acts 6:1-7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cripture-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9900" y="1219200"/>
            <a:ext cx="8229600" cy="2286000"/>
          </a:xfrm>
          <a:prstGeom prst="rect">
            <a:avLst/>
          </a:prstGeom>
        </p:spPr>
        <p:txBody>
          <a:bodyPr/>
          <a:lstStyle>
            <a:lvl1pPr marL="566928" indent="-457200">
              <a:buNone/>
              <a:defRPr lang="en-US" sz="3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457200">
              <a:buNone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09728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Click to edit Master text styles</a:t>
            </a:r>
          </a:p>
          <a:p>
            <a:pPr marL="225425" lvl="1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3790950"/>
            <a:ext cx="8229600" cy="2286000"/>
          </a:xfrm>
          <a:prstGeom prst="rect">
            <a:avLst/>
          </a:prstGeom>
        </p:spPr>
        <p:txBody>
          <a:bodyPr/>
          <a:lstStyle>
            <a:lvl1pPr marL="566928" indent="-457200">
              <a:buNone/>
              <a:defRPr lang="en-US" sz="3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457200">
              <a:buNone/>
              <a:def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09728" lv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Click to edit Master text styles</a:t>
            </a:r>
          </a:p>
          <a:p>
            <a:pPr marL="225425" lvl="1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228600" y="6455538"/>
            <a:ext cx="5986670" cy="365125"/>
          </a:xfrm>
        </p:spPr>
        <p:txBody>
          <a:bodyPr/>
          <a:lstStyle/>
          <a:p>
            <a:r>
              <a:rPr lang="en-US" dirty="0" smtClean="0"/>
              <a:t>Godly Leaders Chosen: Acts 6:1-7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49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>
                <a:srgbClr val="4C4734"/>
              </a:buCl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228599" y="6455741"/>
            <a:ext cx="6026427" cy="365125"/>
          </a:xfrm>
        </p:spPr>
        <p:txBody>
          <a:bodyPr/>
          <a:lstStyle/>
          <a:p>
            <a:r>
              <a:rPr lang="en-US" dirty="0" err="1" smtClean="0"/>
              <a:t>Gamaliel’s</a:t>
            </a:r>
            <a:r>
              <a:rPr lang="en-US" dirty="0" smtClean="0"/>
              <a:t> Advice : Acts 5:33 –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65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p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34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50800"/>
          </a:effectLst>
        </p:spPr>
        <p:txBody>
          <a:bodyPr vert="horz" tIns="274320" anchor="t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kumimoji="0" lang="en-US" sz="4000" b="1" dirty="0">
                <a:solidFill>
                  <a:srgbClr val="4C473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451584" y="643566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937500" algn="r"/>
              </a:tabLst>
              <a:defRPr/>
            </a:pPr>
            <a:fld id="{6DFDF108-0CAB-440A-AF2E-8B426FC057CB}" type="slidenum">
              <a:rPr lang="en-US" sz="2000" kern="1200" smtClean="0">
                <a:solidFill>
                  <a:srgbClr val="4C4734"/>
                </a:solidFill>
                <a:latin typeface="+mn-lt"/>
                <a:ea typeface="+mn-ea"/>
                <a:cs typeface="+mn-cs"/>
              </a:rPr>
              <a:pPr algn="ctr">
                <a:tabLst>
                  <a:tab pos="7937500" algn="r"/>
                </a:tabLst>
                <a:defRPr/>
              </a:pPr>
              <a:t>‹#›</a:t>
            </a:fld>
            <a:endParaRPr lang="en-US" sz="2000" kern="1200" dirty="0">
              <a:solidFill>
                <a:srgbClr val="4C473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599" y="6452152"/>
            <a:ext cx="6437243" cy="365125"/>
          </a:xfrm>
        </p:spPr>
        <p:txBody>
          <a:bodyPr/>
          <a:lstStyle/>
          <a:p>
            <a:r>
              <a:rPr lang="en-US" dirty="0" smtClean="0"/>
              <a:t>Godly Leaders Chosen: Acts 6:1-7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864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TITLE-Change on Doc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62444" y="6343098"/>
            <a:ext cx="419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4C4734"/>
                </a:solidFill>
              </a:defRPr>
            </a:lvl1pPr>
          </a:lstStyle>
          <a:p>
            <a:r>
              <a:rPr lang="en-US" dirty="0" smtClean="0"/>
              <a:t>Godly Leaders Chosen: Acts 6:1-7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5" r:id="rId5"/>
    <p:sldLayoutId id="2147483664" r:id="rId6"/>
    <p:sldLayoutId id="2147483666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847E1-7AB4-4619-AF8B-B8DC68DCAE4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5E95C-8626-400F-BE36-B48C061C0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Acts </a:t>
            </a:r>
            <a:r>
              <a:rPr lang="en-US" dirty="0" smtClean="0"/>
              <a:t>6:1-7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Godly Leaders Chosen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3671" y="6286500"/>
            <a:ext cx="340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October-November , </a:t>
            </a:r>
            <a:r>
              <a:rPr lang="en-US" sz="2000" dirty="0" smtClean="0">
                <a:solidFill>
                  <a:schemeClr val="bg1"/>
                </a:solidFill>
              </a:rPr>
              <a:t>2015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213101" y="0"/>
            <a:ext cx="8686800" cy="6340474"/>
          </a:xfrm>
        </p:spPr>
        <p:txBody>
          <a:bodyPr/>
          <a:lstStyle/>
          <a:p>
            <a:r>
              <a:rPr lang="en-US" dirty="0" smtClean="0">
                <a:effectLst/>
              </a:rPr>
              <a:t>Spiritual Danger: Grumbling</a:t>
            </a:r>
            <a:endParaRPr lang="en-US" dirty="0">
              <a:effectLst/>
            </a:endParaRP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933928"/>
            <a:ext cx="8229600" cy="3018140"/>
          </a:xfrm>
        </p:spPr>
        <p:txBody>
          <a:bodyPr/>
          <a:lstStyle/>
          <a:p>
            <a:r>
              <a:rPr lang="en-US" dirty="0" smtClean="0"/>
              <a:t>Acts 6:1</a:t>
            </a:r>
            <a:r>
              <a:rPr lang="en-US" b="0" u="none" dirty="0" smtClean="0"/>
              <a:t> (ESV)</a:t>
            </a:r>
          </a:p>
          <a:p>
            <a:pPr lvl="1"/>
            <a:r>
              <a:rPr lang="en-US" b="0" u="none" dirty="0" smtClean="0"/>
              <a:t>Now </a:t>
            </a:r>
            <a:r>
              <a:rPr lang="en-US" b="0" u="none" dirty="0" smtClean="0"/>
              <a:t>in these days when the disciples were </a:t>
            </a:r>
            <a:r>
              <a:rPr lang="en-US" b="0" u="none" dirty="0" smtClean="0">
                <a:solidFill>
                  <a:srgbClr val="C00000"/>
                </a:solidFill>
              </a:rPr>
              <a:t>increasing</a:t>
            </a:r>
            <a:r>
              <a:rPr lang="en-US" b="0" u="none" dirty="0" smtClean="0"/>
              <a:t> in number, a </a:t>
            </a:r>
            <a:r>
              <a:rPr lang="en-US" b="0" u="none" dirty="0" smtClean="0">
                <a:solidFill>
                  <a:srgbClr val="0000FF"/>
                </a:solidFill>
              </a:rPr>
              <a:t>complaint</a:t>
            </a:r>
            <a:r>
              <a:rPr lang="en-US" b="0" u="none" dirty="0" smtClean="0"/>
              <a:t> by the Hellenists arose against the Hebrews because their widows were being neglected in the daily distribution. </a:t>
            </a:r>
            <a:endParaRPr lang="en-US" b="0" u="none" dirty="0" smtClean="0">
              <a:solidFill>
                <a:srgbClr val="0000FF"/>
              </a:solidFill>
            </a:endParaRPr>
          </a:p>
          <a:p>
            <a:endParaRPr lang="en-US" b="0" u="none" dirty="0" smtClean="0"/>
          </a:p>
          <a:p>
            <a:endParaRPr lang="en-US" b="0" u="none" dirty="0" smtClean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3936569"/>
            <a:ext cx="8229600" cy="204577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“Complaint” is </a:t>
            </a:r>
            <a:r>
              <a:rPr lang="en-US" sz="3200" i="1" dirty="0" err="1" smtClean="0">
                <a:solidFill>
                  <a:schemeClr val="tx1"/>
                </a:solidFill>
              </a:rPr>
              <a:t>goggusmos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= “grumbling”</a:t>
            </a:r>
            <a:endParaRPr lang="en-US" sz="3200" i="1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This term is used in intensified form in </a:t>
            </a:r>
            <a:r>
              <a:rPr lang="en-US" sz="3200" dirty="0" smtClean="0">
                <a:solidFill>
                  <a:schemeClr val="tx1"/>
                </a:solidFill>
              </a:rPr>
              <a:t>Ex. </a:t>
            </a:r>
            <a:r>
              <a:rPr lang="en-US" sz="3200" dirty="0" smtClean="0">
                <a:solidFill>
                  <a:schemeClr val="tx1"/>
                </a:solidFill>
              </a:rPr>
              <a:t>16:2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Grumbling also happens against Jesus: Luke 15:2; John 6:41</a:t>
            </a:r>
          </a:p>
          <a:p>
            <a:pPr>
              <a:buNone/>
            </a:pPr>
            <a:endParaRPr lang="en-US" sz="3200" b="1" dirty="0" smtClean="0"/>
          </a:p>
          <a:p>
            <a:endParaRPr lang="en-US" sz="3200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Godly Leaders Chosen: Acts 6:1-7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213101" y="0"/>
            <a:ext cx="8686800" cy="6340474"/>
          </a:xfrm>
        </p:spPr>
        <p:txBody>
          <a:bodyPr/>
          <a:lstStyle/>
          <a:p>
            <a:r>
              <a:rPr lang="en-US" dirty="0" smtClean="0"/>
              <a:t>A Godly Solution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949426"/>
            <a:ext cx="8229600" cy="3576079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n-US" dirty="0" smtClean="0"/>
              <a:t>Acts 6:2, 3</a:t>
            </a:r>
            <a:r>
              <a:rPr lang="en-US" b="0" u="none" dirty="0" smtClean="0"/>
              <a:t> (ESV)</a:t>
            </a:r>
          </a:p>
          <a:p>
            <a:pPr lvl="1">
              <a:lnSpc>
                <a:spcPts val="3100"/>
              </a:lnSpc>
            </a:pPr>
            <a:r>
              <a:rPr lang="en-US" b="0" u="none" dirty="0" smtClean="0"/>
              <a:t>And the twelve summoned the full number of the disciples and said, “It is not right that we should give up </a:t>
            </a:r>
            <a:r>
              <a:rPr lang="en-US" b="0" u="none" dirty="0" smtClean="0">
                <a:solidFill>
                  <a:srgbClr val="C00000"/>
                </a:solidFill>
              </a:rPr>
              <a:t>preaching the word of God </a:t>
            </a:r>
            <a:r>
              <a:rPr lang="en-US" b="0" u="none" dirty="0" smtClean="0"/>
              <a:t>to serve tables. Therefore, brothers, pick out from among you seven men of good repute, </a:t>
            </a:r>
            <a:r>
              <a:rPr lang="en-US" b="0" u="none" dirty="0" smtClean="0">
                <a:solidFill>
                  <a:srgbClr val="0000FF"/>
                </a:solidFill>
              </a:rPr>
              <a:t>full of the Spirit and of wisdom</a:t>
            </a:r>
            <a:r>
              <a:rPr lang="en-US" b="0" u="none" dirty="0" smtClean="0"/>
              <a:t>, whom we will appoint to this duty.”</a:t>
            </a:r>
          </a:p>
          <a:p>
            <a:pPr>
              <a:lnSpc>
                <a:spcPts val="3100"/>
              </a:lnSpc>
            </a:pPr>
            <a:endParaRPr lang="en-US" b="0" u="none" dirty="0" smtClean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397188"/>
            <a:ext cx="8442701" cy="183837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The Apostles had a unique role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The preaching of the Word is of primary importance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“Full of the Spirit” denotes “reliable witness”</a:t>
            </a:r>
          </a:p>
          <a:p>
            <a:pPr>
              <a:lnSpc>
                <a:spcPts val="3000"/>
              </a:lnSpc>
              <a:buNone/>
            </a:pPr>
            <a:endParaRPr lang="en-US" sz="3200" b="1" dirty="0" smtClean="0"/>
          </a:p>
          <a:p>
            <a:pPr>
              <a:lnSpc>
                <a:spcPts val="3000"/>
              </a:lnSpc>
            </a:pPr>
            <a:endParaRPr lang="en-US" sz="3200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Godly Leaders Chosen: Acts 6:1-7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213101" y="0"/>
            <a:ext cx="8686800" cy="6340474"/>
          </a:xfrm>
        </p:spPr>
        <p:txBody>
          <a:bodyPr/>
          <a:lstStyle/>
          <a:p>
            <a:r>
              <a:rPr lang="en-US" dirty="0" smtClean="0"/>
              <a:t>Devotion to </a:t>
            </a:r>
            <a:r>
              <a:rPr lang="en-US" dirty="0" smtClean="0"/>
              <a:t>the </a:t>
            </a:r>
            <a:r>
              <a:rPr lang="en-US" dirty="0" smtClean="0"/>
              <a:t>Service of the Word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964924"/>
            <a:ext cx="8229600" cy="3498588"/>
          </a:xfrm>
        </p:spPr>
        <p:txBody>
          <a:bodyPr/>
          <a:lstStyle/>
          <a:p>
            <a:r>
              <a:rPr lang="en-US" dirty="0" smtClean="0"/>
              <a:t>Acts 6:4, 5</a:t>
            </a:r>
            <a:r>
              <a:rPr lang="en-US" b="0" u="none" dirty="0" smtClean="0"/>
              <a:t> (ESV)</a:t>
            </a:r>
          </a:p>
          <a:p>
            <a:pPr lvl="1"/>
            <a:r>
              <a:rPr lang="en-US" b="0" u="none" dirty="0" smtClean="0"/>
              <a:t>“But we will </a:t>
            </a:r>
            <a:r>
              <a:rPr lang="en-US" b="0" u="none" dirty="0" smtClean="0">
                <a:solidFill>
                  <a:srgbClr val="C00000"/>
                </a:solidFill>
              </a:rPr>
              <a:t>devote ourselves </a:t>
            </a:r>
            <a:r>
              <a:rPr lang="en-US" b="0" u="none" dirty="0" smtClean="0"/>
              <a:t>to prayer and to the </a:t>
            </a:r>
            <a:r>
              <a:rPr lang="en-US" b="0" u="none" dirty="0" smtClean="0">
                <a:solidFill>
                  <a:srgbClr val="0000FF"/>
                </a:solidFill>
              </a:rPr>
              <a:t>ministry of the word</a:t>
            </a:r>
            <a:r>
              <a:rPr lang="en-US" b="0" u="none" dirty="0" smtClean="0"/>
              <a:t>.” </a:t>
            </a:r>
            <a:r>
              <a:rPr lang="en-US" b="0" u="none" baseline="30000" dirty="0" smtClean="0"/>
              <a:t> </a:t>
            </a:r>
            <a:r>
              <a:rPr lang="en-US" b="0" u="none" dirty="0" smtClean="0"/>
              <a:t>And what they said pleased the whole gathering, and they chose Stephen, a man </a:t>
            </a:r>
            <a:r>
              <a:rPr lang="en-US" b="0" u="none" dirty="0" smtClean="0">
                <a:solidFill>
                  <a:srgbClr val="7030A0"/>
                </a:solidFill>
              </a:rPr>
              <a:t>full of faith and of the Holy Spirit</a:t>
            </a:r>
            <a:r>
              <a:rPr lang="en-US" b="0" u="none" dirty="0" smtClean="0"/>
              <a:t>, and Philip, and </a:t>
            </a:r>
            <a:r>
              <a:rPr lang="en-US" b="0" u="none" dirty="0" err="1" smtClean="0"/>
              <a:t>Prochorus</a:t>
            </a:r>
            <a:r>
              <a:rPr lang="en-US" b="0" u="none" dirty="0" smtClean="0"/>
              <a:t>, and </a:t>
            </a:r>
            <a:r>
              <a:rPr lang="en-US" b="0" u="none" dirty="0" err="1" smtClean="0"/>
              <a:t>Nicanor</a:t>
            </a:r>
            <a:r>
              <a:rPr lang="en-US" b="0" u="none" dirty="0" smtClean="0"/>
              <a:t>, and </a:t>
            </a:r>
            <a:r>
              <a:rPr lang="en-US" b="0" u="none" dirty="0" err="1" smtClean="0"/>
              <a:t>Timon</a:t>
            </a:r>
            <a:r>
              <a:rPr lang="en-US" b="0" u="none" dirty="0" smtClean="0"/>
              <a:t>, and </a:t>
            </a:r>
            <a:r>
              <a:rPr lang="en-US" b="0" u="none" dirty="0" err="1" smtClean="0"/>
              <a:t>Parmenas</a:t>
            </a:r>
            <a:r>
              <a:rPr lang="en-US" b="0" u="none" dirty="0" smtClean="0"/>
              <a:t>, and </a:t>
            </a:r>
            <a:r>
              <a:rPr lang="en-US" b="0" u="none" dirty="0" err="1" smtClean="0"/>
              <a:t>Nicolaus</a:t>
            </a:r>
            <a:r>
              <a:rPr lang="en-US" b="0" u="none" dirty="0" smtClean="0"/>
              <a:t>, a proselyte of Antioch.</a:t>
            </a:r>
          </a:p>
          <a:p>
            <a:endParaRPr lang="en-US" b="0" u="none" dirty="0" smtClean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463512"/>
            <a:ext cx="8323729" cy="181330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Stephen has qualities of a reliable witness</a:t>
            </a:r>
          </a:p>
          <a:p>
            <a:pPr>
              <a:lnSpc>
                <a:spcPts val="3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The term “deacon” does not appear here</a:t>
            </a:r>
          </a:p>
          <a:p>
            <a:pPr>
              <a:lnSpc>
                <a:spcPts val="3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Luke introduces people who will be key characters</a:t>
            </a:r>
          </a:p>
          <a:p>
            <a:pPr>
              <a:lnSpc>
                <a:spcPts val="3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The congregation did the selecting</a:t>
            </a:r>
          </a:p>
          <a:p>
            <a:pPr>
              <a:lnSpc>
                <a:spcPts val="3000"/>
              </a:lnSpc>
              <a:buNone/>
            </a:pPr>
            <a:endParaRPr lang="en-US" sz="3000" b="1" dirty="0" smtClean="0"/>
          </a:p>
          <a:p>
            <a:pPr>
              <a:lnSpc>
                <a:spcPts val="3000"/>
              </a:lnSpc>
            </a:pPr>
            <a:endParaRPr lang="en-US" sz="3000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Godly Leaders Chosen: Acts 6:1-7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213101" y="0"/>
            <a:ext cx="8686800" cy="6340474"/>
          </a:xfrm>
        </p:spPr>
        <p:txBody>
          <a:bodyPr/>
          <a:lstStyle/>
          <a:p>
            <a:r>
              <a:rPr lang="en-US" sz="3600" dirty="0" smtClean="0"/>
              <a:t>The Word of God </a:t>
            </a:r>
            <a:r>
              <a:rPr lang="en-US" sz="3600" dirty="0" smtClean="0"/>
              <a:t>Is </a:t>
            </a:r>
            <a:r>
              <a:rPr lang="en-US" sz="3600" dirty="0" smtClean="0"/>
              <a:t>Growing and Multiplying</a:t>
            </a:r>
            <a:endParaRPr lang="en-US" sz="3600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457200" y="980422"/>
            <a:ext cx="8229600" cy="3297110"/>
          </a:xfrm>
        </p:spPr>
        <p:txBody>
          <a:bodyPr/>
          <a:lstStyle/>
          <a:p>
            <a:pPr marL="0"/>
            <a:r>
              <a:rPr lang="en-US" dirty="0" smtClean="0"/>
              <a:t>Acts 6:6, 7</a:t>
            </a:r>
            <a:r>
              <a:rPr lang="en-US" b="0" u="none" dirty="0" smtClean="0"/>
              <a:t> (ESV)</a:t>
            </a:r>
          </a:p>
          <a:p>
            <a:pPr marL="115697" lvl="1">
              <a:spcBef>
                <a:spcPts val="600"/>
              </a:spcBef>
              <a:spcAft>
                <a:spcPts val="0"/>
              </a:spcAft>
            </a:pPr>
            <a:r>
              <a:rPr lang="en-US" b="0" u="none" dirty="0" smtClean="0"/>
              <a:t>These they set before the apostles, and they prayed and laid their hands on them. And </a:t>
            </a:r>
            <a:r>
              <a:rPr lang="en-US" b="0" u="none" dirty="0" smtClean="0">
                <a:solidFill>
                  <a:srgbClr val="C00000"/>
                </a:solidFill>
              </a:rPr>
              <a:t>the word of God continued to increase</a:t>
            </a:r>
            <a:r>
              <a:rPr lang="en-US" b="0" u="none" dirty="0" smtClean="0"/>
              <a:t>, and the number of the disciples multiplied greatly in Jerusalem, and a great many of the priests became </a:t>
            </a:r>
            <a:r>
              <a:rPr lang="en-US" b="0" u="none" dirty="0" smtClean="0">
                <a:solidFill>
                  <a:srgbClr val="0000FF"/>
                </a:solidFill>
              </a:rPr>
              <a:t>obedient to the faith</a:t>
            </a:r>
            <a:r>
              <a:rPr lang="en-US" b="0" u="none" dirty="0" smtClean="0"/>
              <a:t>.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1"/>
          </p:nvPr>
        </p:nvSpPr>
        <p:spPr>
          <a:xfrm>
            <a:off x="457200" y="4184542"/>
            <a:ext cx="8229600" cy="1937287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“Multiplying” forms an </a:t>
            </a:r>
            <a:r>
              <a:rPr lang="en-US" sz="3200" dirty="0" err="1" smtClean="0">
                <a:solidFill>
                  <a:schemeClr val="tx1"/>
                </a:solidFill>
              </a:rPr>
              <a:t>inclusio</a:t>
            </a:r>
            <a:r>
              <a:rPr lang="en-US" sz="3200" dirty="0" smtClean="0">
                <a:solidFill>
                  <a:schemeClr val="tx1"/>
                </a:solidFill>
              </a:rPr>
              <a:t> with Acts 6:1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 word “growing” reminds us of Luke 8:11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“Obedience to the faith” denotes saving faith in the gospel</a:t>
            </a:r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Godly Leaders Chosen: Acts 6:1-7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0070C0"/>
      </a:accent2>
      <a:accent3>
        <a:srgbClr val="00B050"/>
      </a:accent3>
      <a:accent4>
        <a:srgbClr val="7030A0"/>
      </a:accent4>
      <a:accent5>
        <a:srgbClr val="EAEAEA"/>
      </a:accent5>
      <a:accent6>
        <a:srgbClr val="70AD47"/>
      </a:accent6>
      <a:hlink>
        <a:srgbClr val="0563C1"/>
      </a:hlink>
      <a:folHlink>
        <a:srgbClr val="954F72"/>
      </a:folHlink>
    </a:clrScheme>
    <a:fontScheme name="ACTS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5498</TotalTime>
  <Words>363</Words>
  <Application>Microsoft Office PowerPoint</Application>
  <PresentationFormat>On-screen Show (4:3)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Arabic Typesetting</vt:lpstr>
      <vt:lpstr>Arial</vt:lpstr>
      <vt:lpstr>Blackadder ITC</vt:lpstr>
      <vt:lpstr>Calibri</vt:lpstr>
      <vt:lpstr>Verdana</vt:lpstr>
      <vt:lpstr>Office Theme</vt:lpstr>
      <vt:lpstr>Custom Design</vt:lpstr>
      <vt:lpstr>Godly Leaders Chosen</vt:lpstr>
      <vt:lpstr>Spiritual Danger: Grumbling</vt:lpstr>
      <vt:lpstr>A Godly Solution</vt:lpstr>
      <vt:lpstr>Devotion to the Service of the Word</vt:lpstr>
      <vt:lpstr>The Word of God Is Growing and Multiplying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</dc:creator>
  <cp:lastModifiedBy>Christy</cp:lastModifiedBy>
  <cp:revision>332</cp:revision>
  <cp:lastPrinted>2015-10-15T18:35:56Z</cp:lastPrinted>
  <dcterms:created xsi:type="dcterms:W3CDTF">2014-11-11T16:23:07Z</dcterms:created>
  <dcterms:modified xsi:type="dcterms:W3CDTF">2015-10-15T18:36:31Z</dcterms:modified>
</cp:coreProperties>
</file>