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722" r:id="rId3"/>
    <p:sldId id="733" r:id="rId4"/>
    <p:sldId id="729" r:id="rId5"/>
    <p:sldId id="721" r:id="rId6"/>
    <p:sldId id="730" r:id="rId7"/>
    <p:sldId id="736" r:id="rId8"/>
    <p:sldId id="723" r:id="rId9"/>
    <p:sldId id="732" r:id="rId10"/>
    <p:sldId id="737" r:id="rId11"/>
    <p:sldId id="735" r:id="rId12"/>
    <p:sldId id="734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734"/>
    <a:srgbClr val="726346"/>
    <a:srgbClr val="866E32"/>
    <a:srgbClr val="7F6639"/>
    <a:srgbClr val="BA9C66"/>
    <a:srgbClr val="915C27"/>
    <a:srgbClr val="A68612"/>
    <a:srgbClr val="887530"/>
    <a:srgbClr val="8F5029"/>
    <a:srgbClr val="5F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86" y="5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9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7705" y="240513"/>
            <a:ext cx="3170138" cy="481029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sz="1500" dirty="0">
                <a:latin typeface="+mn-lt"/>
              </a:rPr>
              <a:t>Acts 3:1-10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The Healing of a Lame Man</a:t>
            </a:r>
            <a:endParaRPr lang="en-US" sz="15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92" y="240514"/>
            <a:ext cx="3170138" cy="481029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sz="1500" dirty="0">
                <a:latin typeface="+mn-lt"/>
              </a:rPr>
              <a:t>11/09/14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by Bob DeWaay</a:t>
            </a:r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91632" y="8851571"/>
            <a:ext cx="4185864" cy="481028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sz="1500" dirty="0">
                <a:latin typeface="Calibri" panose="020F0502020204030204" pitchFamily="34" charset="0"/>
              </a:rPr>
              <a:t>www.gospelofgracefellowship.org	</a:t>
            </a:r>
            <a:fld id="{7BC98C7E-5F07-4783-9D97-9609BBC2FE3E}" type="slidenum">
              <a:rPr lang="en-US" sz="150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5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7" y="8786538"/>
            <a:ext cx="2228418" cy="6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3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8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8" y="0"/>
            <a:ext cx="3170138" cy="48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830" y="4561577"/>
            <a:ext cx="5849542" cy="43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8" y="9118683"/>
            <a:ext cx="3170138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E895F528-BA87-46C6-9828-3DD8F2CCA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68315-B1C2-4214-AFCC-F09796C01E8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5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7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2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0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9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3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5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9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03AC3-6BCC-45D8-8E59-72CD734FD4E2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blipFill>
            <a:blip r:embed="rId2"/>
            <a:tile tx="0" ty="0" sx="100000" sy="100000" flip="none" algn="tl"/>
          </a:blipFill>
          <a:effectLst>
            <a:softEdge rad="50800"/>
          </a:effectLst>
        </p:spPr>
        <p:txBody>
          <a:bodyPr tIns="274320" anchor="t" anchorCtr="0">
            <a:noAutofit/>
          </a:bodyPr>
          <a:lstStyle>
            <a:lvl1pPr>
              <a:lnSpc>
                <a:spcPts val="3600"/>
              </a:lnSpc>
              <a:defRPr>
                <a:solidFill>
                  <a:srgbClr val="4C47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2286000"/>
          </a:xfrm>
        </p:spPr>
        <p:txBody>
          <a:bodyPr/>
          <a:lstStyle>
            <a:lvl1pPr marL="109728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 b="1" u="sng">
                <a:solidFill>
                  <a:srgbClr val="4C4734"/>
                </a:solidFill>
              </a:defRPr>
            </a:lvl1pPr>
            <a:lvl2pPr marL="225425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rgbClr val="4C4734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2514600"/>
          </a:xfr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>
                <a:solidFill>
                  <a:srgbClr val="4C473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9900" y="6416675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734"/>
                </a:solidFill>
              </a:defRPr>
            </a:lvl1pPr>
          </a:lstStyle>
          <a:p>
            <a:pPr algn="r">
              <a:tabLst>
                <a:tab pos="8004175" algn="r"/>
              </a:tabLst>
              <a:defRPr/>
            </a:pPr>
            <a:fld id="{133381CB-3379-4DF5-91A3-47905839D03A}" type="slidenum">
              <a:rPr lang="en-US" smtClean="0"/>
              <a:pPr algn="r">
                <a:tabLst>
                  <a:tab pos="8004175" algn="r"/>
                </a:tabLs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045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657600"/>
            <a:ext cx="9151087" cy="320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4C473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885504"/>
          </a:xfrm>
        </p:spPr>
        <p:txBody>
          <a:bodyPr lIns="45720" rIns="45720">
            <a:noAutofit/>
          </a:bodyPr>
          <a:lstStyle>
            <a:lvl1pPr marL="0" marR="64008" indent="0" algn="ctr">
              <a:buNone/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992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9900" y="6416675"/>
            <a:ext cx="8229600" cy="365125"/>
          </a:xfrm>
          <a:prstGeom prst="rect">
            <a:avLst/>
          </a:prstGeom>
        </p:spPr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dirty="0" smtClean="0"/>
              <a:t>Acts 3:1-10  The Healing of a Lame Man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4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rgbClr val="5E4A5E"/>
          </a:solidFill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9900" y="3200400"/>
            <a:ext cx="8229600" cy="2819401"/>
          </a:xfrm>
          <a:prstGeom prst="rect">
            <a:avLst/>
          </a:prstGeom>
        </p:spPr>
        <p:txBody>
          <a:bodyPr vert="horz">
            <a:no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98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9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486B70"/>
        </a:buClr>
        <a:buSzPct val="80000"/>
        <a:buFont typeface="Wingdings" panose="05000000000000000000" pitchFamily="2" charset="2"/>
        <a:buChar char="§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486B70"/>
        </a:buClr>
        <a:buFont typeface="Verdana" panose="020B0604030504040204" pitchFamily="34" charset="0"/>
        <a:buChar char="-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5199529" cy="3581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772400" cy="3048000"/>
          </a:xfrm>
        </p:spPr>
        <p:txBody>
          <a:bodyPr tIns="274320" anchor="ctr" anchorCtr="0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Healing of a Lame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3:1-10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/>
              <a:t>by </a:t>
            </a:r>
            <a:r>
              <a:rPr lang="en-US" sz="2800" i="1" dirty="0"/>
              <a:t>Bob </a:t>
            </a:r>
            <a:r>
              <a:rPr lang="en-US" sz="2800" i="1" dirty="0" smtClean="0"/>
              <a:t>DeWaay</a:t>
            </a:r>
          </a:p>
          <a:p>
            <a:pPr>
              <a:spcBef>
                <a:spcPts val="1200"/>
              </a:spcBef>
            </a:pPr>
            <a:endParaRPr lang="en-US" sz="2800" i="1" dirty="0" smtClean="0"/>
          </a:p>
          <a:p>
            <a:pPr algn="l">
              <a:spcBef>
                <a:spcPts val="1200"/>
              </a:spcBef>
              <a:spcAft>
                <a:spcPts val="1200"/>
              </a:spcAft>
              <a:tabLst>
                <a:tab pos="7664450" algn="r"/>
              </a:tabLst>
            </a:pPr>
            <a:r>
              <a:rPr lang="en-US" sz="2400" dirty="0" smtClean="0"/>
              <a:t>Gospel of Grace Fellowship 	Nov. 9,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0"/>
            <a:ext cx="3948953" cy="3581439"/>
          </a:xfrm>
          <a:prstGeom prst="rect">
            <a:avLst/>
          </a:prstGeom>
          <a:solidFill>
            <a:srgbClr val="BA9C66">
              <a:alpha val="50196"/>
            </a:srgbClr>
          </a:solidFill>
          <a:effectLst>
            <a:softEdge rad="63500"/>
          </a:effectLst>
        </p:spPr>
        <p:txBody>
          <a:bodyPr wrap="square" lIns="118872" tIns="182880" rIns="118872" bIns="91440" rtlCol="0">
            <a:noAutofit/>
          </a:bodyPr>
          <a:lstStyle/>
          <a:p>
            <a:pPr algn="ctr"/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“...and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you will be My witnesses in Jerusalem,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in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all Judea and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Samaria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, and to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ends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of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earth.”</a:t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Acts 1:8b</a:t>
            </a:r>
            <a:endParaRPr lang="en-US" sz="3400" dirty="0">
              <a:solidFill>
                <a:srgbClr val="5F4C2B"/>
              </a:solidFill>
              <a:latin typeface="Blackadder ITC" panose="04020505051007020D02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624649">
            <a:off x="339586" y="114970"/>
            <a:ext cx="4417260" cy="3345352"/>
          </a:xfrm>
          <a:prstGeom prst="roundRect">
            <a:avLst/>
          </a:prstGeom>
          <a:solidFill>
            <a:srgbClr val="4C4734">
              <a:alpha val="37000"/>
            </a:srgbClr>
          </a:solidFill>
          <a:effectLst>
            <a:softEdge rad="381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Acts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of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Apostles</a:t>
            </a:r>
            <a:endParaRPr lang="en-US" sz="620" b="1" dirty="0">
              <a:ln w="0"/>
              <a:solidFill>
                <a:schemeClr val="bg1"/>
              </a:solidFill>
              <a:effectLst>
                <a:outerShdw dist="50800" dir="5400000" algn="ctr" rotWithShape="0">
                  <a:srgbClr val="4C4734">
                    <a:alpha val="91000"/>
                  </a:srgbClr>
                </a:outerShdw>
              </a:effectLst>
              <a:latin typeface="Blackadder ITC" panose="04020505051007020D02" pitchFamily="82" charset="0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Themes of Luke/Acts – Release of Sins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Luke 5:20, 21 (NASB)</a:t>
            </a:r>
          </a:p>
          <a:p>
            <a:pPr lvl="1"/>
            <a:r>
              <a:rPr lang="en-US" dirty="0" smtClean="0"/>
              <a:t>Seeing their faith, He said, “Friend, </a:t>
            </a:r>
            <a:r>
              <a:rPr lang="en-US" dirty="0" smtClean="0">
                <a:solidFill>
                  <a:srgbClr val="FF0000"/>
                </a:solidFill>
              </a:rPr>
              <a:t>your sins are forgiven you.</a:t>
            </a:r>
            <a:r>
              <a:rPr lang="en-US" dirty="0" smtClean="0"/>
              <a:t>” The scribes and the Pharisees began to reason, saying, “Who is this man who speaks blasphemies? Who can forgive sins, but God alone?”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Themes of Luke/Acts – Repentance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Luke 24:46-48 (NASB)</a:t>
            </a:r>
          </a:p>
          <a:p>
            <a:pPr lvl="1"/>
            <a:r>
              <a:rPr lang="en-US" dirty="0" smtClean="0"/>
              <a:t>and He said to them, “Thus it is written, that the Christ would suffer and rise again from the dead the third day, and that </a:t>
            </a:r>
            <a:r>
              <a:rPr lang="en-US" dirty="0" smtClean="0">
                <a:solidFill>
                  <a:srgbClr val="FF0000"/>
                </a:solidFill>
              </a:rPr>
              <a:t>repentance for forgiveness of sins would be proclaimed in His name </a:t>
            </a:r>
            <a:r>
              <a:rPr lang="en-US" dirty="0" smtClean="0"/>
              <a:t>to all the nations, beginning from Jerusalem. </a:t>
            </a:r>
            <a:r>
              <a:rPr lang="en-US" dirty="0" smtClean="0">
                <a:solidFill>
                  <a:srgbClr val="00B050"/>
                </a:solidFill>
              </a:rPr>
              <a:t>You are witnesses </a:t>
            </a:r>
            <a:r>
              <a:rPr lang="en-US" dirty="0" smtClean="0"/>
              <a:t>of these things.”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Themes of Luke/Acts – Power to Witness</a:t>
            </a:r>
            <a:endParaRPr lang="en-US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Acts 1:8 (NASB)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you will receive power </a:t>
            </a:r>
            <a:r>
              <a:rPr lang="en-US" dirty="0" smtClean="0"/>
              <a:t>when the Holy Spirit has come upon you; and </a:t>
            </a:r>
            <a:r>
              <a:rPr lang="en-US" dirty="0" smtClean="0">
                <a:solidFill>
                  <a:srgbClr val="00B050"/>
                </a:solidFill>
              </a:rPr>
              <a:t>you shall be My witnesses </a:t>
            </a:r>
            <a:r>
              <a:rPr lang="en-US" dirty="0" smtClean="0"/>
              <a:t>both in Jerusalem, and in all Judea and Samaria, and even to the remotest part of the earth."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dirty="0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Apostles Go to the Temple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Acts 3:1 (NASB)</a:t>
            </a:r>
          </a:p>
          <a:p>
            <a:pPr lvl="1"/>
            <a:r>
              <a:rPr lang="en-US" smtClean="0"/>
              <a:t>Now Peter and John were going up to the temple at the ninth hour, the hour of prayer.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9th hour is 3:00 pm</a:t>
            </a:r>
          </a:p>
          <a:p>
            <a:r>
              <a:rPr lang="en-US" smtClean="0"/>
              <a:t>Besides prayers, there were sacrifices at this time</a:t>
            </a:r>
          </a:p>
          <a:p>
            <a:r>
              <a:rPr lang="en-US" smtClean="0"/>
              <a:t>This expands on the idea of Acts 2:46</a:t>
            </a:r>
            <a:endParaRPr lang="en-US" dirty="0" smtClean="0"/>
          </a:p>
        </p:txBody>
      </p:sp>
      <p:sp>
        <p:nvSpPr>
          <p:cNvPr id="19465" name="Slide Number Placeholder 194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001000" algn="r"/>
              </a:tabLst>
            </a:pPr>
            <a:r>
              <a:rPr lang="en-US" dirty="0" smtClean="0"/>
              <a:t>Acts 3:1-10  The Healing of a Lame Man 	</a:t>
            </a:r>
            <a:fld id="{133381CB-3379-4DF5-91A3-47905839D03A}" type="slidenum">
              <a:rPr lang="en-US" smtClean="0"/>
              <a:pPr>
                <a:tabLst>
                  <a:tab pos="8001000" algn="r"/>
                </a:tabLst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Lame Man Is Carried to the Temple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Acts 3:2 (NASB)</a:t>
            </a:r>
          </a:p>
          <a:p>
            <a:pPr lvl="1"/>
            <a:r>
              <a:rPr lang="en-US" dirty="0" smtClean="0"/>
              <a:t>And a man who had been lame from his mother's womb was being carried along, whom they used to set down every day at the </a:t>
            </a:r>
            <a:r>
              <a:rPr lang="en-US" dirty="0" smtClean="0">
                <a:solidFill>
                  <a:srgbClr val="FF0000"/>
                </a:solidFill>
              </a:rPr>
              <a:t>gate of the temple which is called Beautiful</a:t>
            </a:r>
            <a:r>
              <a:rPr lang="en-US" dirty="0" smtClean="0"/>
              <a:t>, in order to </a:t>
            </a:r>
            <a:r>
              <a:rPr lang="en-US" dirty="0" smtClean="0">
                <a:solidFill>
                  <a:srgbClr val="7030A0"/>
                </a:solidFill>
              </a:rPr>
              <a:t>beg alms </a:t>
            </a:r>
            <a:r>
              <a:rPr lang="en-US" dirty="0" smtClean="0"/>
              <a:t>of those who were entering the temple.</a:t>
            </a:r>
          </a:p>
          <a:p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3902074"/>
            <a:ext cx="8229600" cy="2422525"/>
          </a:xfrm>
        </p:spPr>
        <p:txBody>
          <a:bodyPr/>
          <a:lstStyle/>
          <a:p>
            <a:r>
              <a:rPr lang="en-US" dirty="0" smtClean="0"/>
              <a:t>The gate “Beautiful” was likely the </a:t>
            </a:r>
            <a:r>
              <a:rPr lang="en-US" dirty="0" err="1" smtClean="0"/>
              <a:t>Nicanor</a:t>
            </a:r>
            <a:r>
              <a:rPr lang="en-US" dirty="0" smtClean="0"/>
              <a:t> Gate which was made of Corinthian bronze.</a:t>
            </a:r>
          </a:p>
          <a:p>
            <a:r>
              <a:rPr lang="en-US" dirty="0" smtClean="0"/>
              <a:t>He was laid there because people were likely to give alms on their way to prayer</a:t>
            </a:r>
          </a:p>
          <a:p>
            <a:r>
              <a:rPr lang="en-US" dirty="0" smtClean="0"/>
              <a:t>That he was always lame enhances the miracle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005763" algn="r"/>
              </a:tabLst>
            </a:pPr>
            <a:r>
              <a:rPr lang="en-US" dirty="0" smtClean="0"/>
              <a:t>Acts 3:1-10  The Healing of a Lame Man 	</a:t>
            </a:r>
            <a:fld id="{133381CB-3379-4DF5-91A3-47905839D03A}" type="slidenum">
              <a:rPr lang="en-US" smtClean="0"/>
              <a:pPr>
                <a:tabLst>
                  <a:tab pos="8005763" algn="r"/>
                </a:tabLst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28600" y="76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400" dirty="0">
              <a:solidFill>
                <a:srgbClr val="33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and John Are Asked to Give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Acts 3:3-4 (NASB)</a:t>
            </a:r>
          </a:p>
          <a:p>
            <a:pPr lvl="1"/>
            <a:r>
              <a:rPr lang="en-US" dirty="0" smtClean="0"/>
              <a:t>When he saw Peter and John about to go into the temple, he began </a:t>
            </a:r>
            <a:r>
              <a:rPr lang="en-US" dirty="0" smtClean="0">
                <a:solidFill>
                  <a:srgbClr val="FF0000"/>
                </a:solidFill>
              </a:rPr>
              <a:t>asking to receive alms</a:t>
            </a:r>
            <a:r>
              <a:rPr lang="en-US" dirty="0" smtClean="0"/>
              <a:t>. But Peter, along with John, fixed his gaze on him and said, “</a:t>
            </a:r>
            <a:r>
              <a:rPr lang="en-US" dirty="0" smtClean="0">
                <a:solidFill>
                  <a:srgbClr val="7030A0"/>
                </a:solidFill>
              </a:rPr>
              <a:t>Look</a:t>
            </a:r>
            <a:r>
              <a:rPr lang="en-US" dirty="0" smtClean="0"/>
              <a:t> at us!”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Alms were the way someone like this lame man survived</a:t>
            </a:r>
          </a:p>
          <a:p>
            <a:r>
              <a:rPr lang="en-US" dirty="0" smtClean="0"/>
              <a:t>Peter and John will serve as two witnesses, with Peter as the spokesman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7030A0"/>
                </a:solidFill>
              </a:rPr>
              <a:t>Look</a:t>
            </a:r>
            <a:r>
              <a:rPr lang="en-US" dirty="0" smtClean="0"/>
              <a:t>” is in the imperative</a:t>
            </a:r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dirty="0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Peter Commands the Lame Man to Walk!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Acts 3:5, 6 (NASB)</a:t>
            </a:r>
          </a:p>
          <a:p>
            <a:pPr lvl="1"/>
            <a:r>
              <a:rPr lang="en-US" dirty="0" smtClean="0"/>
              <a:t>And he began to give them his attention, </a:t>
            </a:r>
            <a:r>
              <a:rPr lang="en-US" dirty="0" smtClean="0">
                <a:solidFill>
                  <a:srgbClr val="FF0000"/>
                </a:solidFill>
              </a:rPr>
              <a:t>expecting to receive something</a:t>
            </a:r>
            <a:r>
              <a:rPr lang="en-US" dirty="0" smtClean="0"/>
              <a:t> from them. But Peter said, “I do not possess silver and gold, but what I do have I give to you: In the name of Jesus Christ the Nazarene </a:t>
            </a:r>
            <a:r>
              <a:rPr lang="en-US" dirty="0" smtClean="0">
                <a:solidFill>
                  <a:srgbClr val="7030A0"/>
                </a:solidFill>
              </a:rPr>
              <a:t>walk</a:t>
            </a:r>
            <a:r>
              <a:rPr lang="en-US" dirty="0" smtClean="0"/>
              <a:t>!”</a:t>
            </a:r>
          </a:p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God’s provision is what we need, not necessarily what we want or expect</a:t>
            </a:r>
          </a:p>
          <a:p>
            <a:r>
              <a:rPr lang="en-US" dirty="0" smtClean="0"/>
              <a:t>Something does not have to be humanly possible for God to command it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7030A0"/>
                </a:solidFill>
              </a:rPr>
              <a:t>Walk</a:t>
            </a:r>
            <a:r>
              <a:rPr lang="en-US" dirty="0" smtClean="0"/>
              <a:t>” is in the imperative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Sign of Messianic Salvation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Acts 3:7, 8 (NASB)</a:t>
            </a:r>
          </a:p>
          <a:p>
            <a:pPr lvl="1"/>
            <a:r>
              <a:rPr lang="en-US" dirty="0" smtClean="0"/>
              <a:t>And seizing him by the right hand, he raised him up; and immediately his feet and his ankles were strengthened. With a leap he stood upright and began to walk; and he entered the temple with them, </a:t>
            </a:r>
            <a:r>
              <a:rPr lang="en-US" dirty="0" smtClean="0">
                <a:solidFill>
                  <a:srgbClr val="FF0000"/>
                </a:solidFill>
              </a:rPr>
              <a:t>walking and leaping and praising God.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This is a total miracle, he immediately is able to walk</a:t>
            </a:r>
          </a:p>
          <a:p>
            <a:r>
              <a:rPr lang="en-US" smtClean="0"/>
              <a:t>This fulfills Bible prophecy: Isaiah 35:6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8056563" algn="r"/>
              </a:tabLst>
              <a:defRPr/>
            </a:pPr>
            <a:r>
              <a:rPr lang="en-US" smtClean="0"/>
              <a:t>Acts 3:1-10  The Healing of a Lame Man 	</a:t>
            </a:r>
            <a:fld id="{133381CB-3379-4DF5-91A3-47905839D03A}" type="slidenum">
              <a:rPr lang="en-US" smtClean="0"/>
              <a:pPr algn="l">
                <a:tabLst>
                  <a:tab pos="8056563" algn="r"/>
                </a:tabLs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Sign of Messianic Salvation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smtClean="0"/>
              <a:t>Isaiah 35:6 (NASB)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Then </a:t>
            </a:r>
            <a:r>
              <a:rPr lang="en-US" smtClean="0">
                <a:solidFill>
                  <a:srgbClr val="FF0000"/>
                </a:solidFill>
              </a:rPr>
              <a:t>the lame will leap like a deer</a:t>
            </a:r>
            <a:r>
              <a:rPr lang="en-US" smtClean="0"/>
              <a:t>, And the tongue of the mute will shout for joy. For waters will break forth in the wilderness And streams in the Arabah.</a:t>
            </a:r>
          </a:p>
          <a:p>
            <a:r>
              <a:rPr lang="en-US" smtClean="0"/>
              <a:t>Luke 7:22 (NASB)</a:t>
            </a:r>
          </a:p>
          <a:p>
            <a:pPr lvl="1"/>
            <a:r>
              <a:rPr lang="en-US" smtClean="0"/>
              <a:t>And He answered and said to them, “Go and report to John what you have seen and heard: the blind receive sight, </a:t>
            </a:r>
            <a:r>
              <a:rPr lang="en-US" smtClean="0">
                <a:solidFill>
                  <a:srgbClr val="FF0000"/>
                </a:solidFill>
              </a:rPr>
              <a:t>the lame walk</a:t>
            </a:r>
            <a:r>
              <a:rPr lang="en-US" smtClean="0"/>
              <a:t>, the lepers are cleansed, and the deaf hear, the dead are raised up, the poor have the gospel preached to them.”</a:t>
            </a:r>
            <a:br>
              <a:rPr lang="en-US" smtClean="0"/>
            </a:br>
            <a:endParaRPr lang="en-US" sz="1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005763" algn="r"/>
              </a:tabLst>
            </a:pPr>
            <a:r>
              <a:rPr lang="en-US" dirty="0" smtClean="0"/>
              <a:t>Acts 3:1-10  The Healing of a Lame Man	</a:t>
            </a:r>
            <a:fld id="{133381CB-3379-4DF5-91A3-47905839D03A}" type="slidenum">
              <a:rPr lang="en-US" smtClean="0"/>
              <a:pPr>
                <a:tabLst>
                  <a:tab pos="8005763" algn="r"/>
                </a:tabLst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200" dirty="0" smtClean="0"/>
              <a:t>Amazement Is a Common Response to a Miracle in Luke/Acts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387475"/>
            <a:ext cx="8229600" cy="2879725"/>
          </a:xfrm>
        </p:spPr>
        <p:txBody>
          <a:bodyPr/>
          <a:lstStyle/>
          <a:p>
            <a:r>
              <a:rPr lang="en-US" dirty="0" smtClean="0"/>
              <a:t>Acts 3:9, 10 (NASB)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all the people saw </a:t>
            </a:r>
            <a:r>
              <a:rPr lang="en-US" dirty="0" smtClean="0"/>
              <a:t>him walking and praising God; and they were taking note of him as being the one who used to sit at the Beautiful Gate of the temple to beg alms, and they were filled with </a:t>
            </a:r>
            <a:r>
              <a:rPr lang="en-US" dirty="0" smtClean="0">
                <a:solidFill>
                  <a:srgbClr val="FF0000"/>
                </a:solidFill>
              </a:rPr>
              <a:t>wonder and amazement </a:t>
            </a:r>
            <a:r>
              <a:rPr lang="en-US" dirty="0" smtClean="0"/>
              <a:t>at what had happened to him.</a:t>
            </a:r>
          </a:p>
          <a:p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343400"/>
            <a:ext cx="8229600" cy="2133600"/>
          </a:xfrm>
        </p:spPr>
        <p:txBody>
          <a:bodyPr/>
          <a:lstStyle/>
          <a:p>
            <a:r>
              <a:rPr lang="en-US" dirty="0" smtClean="0"/>
              <a:t>Luke 4:36, 5:9, 5:26, 7:16, 24:41, Acts 2:12</a:t>
            </a:r>
          </a:p>
          <a:p>
            <a:r>
              <a:rPr lang="en-US" dirty="0" smtClean="0"/>
              <a:t>Signs point to the truth of Messiah and His work of redemption</a:t>
            </a:r>
          </a:p>
          <a:p>
            <a:r>
              <a:rPr lang="en-US" dirty="0" smtClean="0"/>
              <a:t>A public witness to God’s saving power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005763" algn="r"/>
              </a:tabLst>
            </a:pPr>
            <a:r>
              <a:rPr lang="en-US" dirty="0" smtClean="0"/>
              <a:t>Acts 3:1-10  The Healing of a Lame Man 	</a:t>
            </a:r>
            <a:fld id="{133381CB-3379-4DF5-91A3-47905839D03A}" type="slidenum">
              <a:rPr lang="en-US" smtClean="0"/>
              <a:pPr>
                <a:tabLst>
                  <a:tab pos="8005763" algn="r"/>
                </a:tabLst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Themes of Luke/Acts – Release of Sins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Luke 4:18, 19 (NASB)</a:t>
            </a:r>
          </a:p>
          <a:p>
            <a:pPr lvl="1"/>
            <a:r>
              <a:rPr lang="en-US" dirty="0" smtClean="0"/>
              <a:t>“The Spirit of the Lord is upon Me, Because He anointed Me </a:t>
            </a:r>
            <a:r>
              <a:rPr lang="en-US" dirty="0" smtClean="0">
                <a:solidFill>
                  <a:srgbClr val="00B050"/>
                </a:solidFill>
              </a:rPr>
              <a:t>to preach the gospel to the poor</a:t>
            </a:r>
            <a:r>
              <a:rPr lang="en-US" dirty="0" smtClean="0"/>
              <a:t>. He has sent Me </a:t>
            </a:r>
            <a:r>
              <a:rPr lang="en-US" dirty="0" smtClean="0">
                <a:solidFill>
                  <a:srgbClr val="FF0000"/>
                </a:solidFill>
              </a:rPr>
              <a:t>to proclaim release to the captives</a:t>
            </a:r>
            <a:r>
              <a:rPr lang="en-US" dirty="0" smtClean="0"/>
              <a:t>, And recovery of sight to the blind, To set free those who are oppressed, To proclaim the favorable year of the Lord.”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005763" algn="r"/>
              </a:tabLst>
            </a:pPr>
            <a:r>
              <a:rPr lang="en-US" smtClean="0"/>
              <a:t>Acts 3:1-10  The Healing of a Lame Man	</a:t>
            </a:r>
            <a:fld id="{133381CB-3379-4DF5-91A3-47905839D03A}" type="slidenum">
              <a:rPr lang="en-US" smtClean="0"/>
              <a:pPr>
                <a:tabLst>
                  <a:tab pos="8005763" algn="r"/>
                </a:tabLst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ble Stud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 Study" id="{C7820626-17A8-40E8-851B-115A91D813FE}" vid="{04EA301E-8C8E-4DB2-A19B-5B595D0CA8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Bible Study</Template>
  <TotalTime>64807</TotalTime>
  <Words>990</Words>
  <Application>Microsoft Office PowerPoint</Application>
  <PresentationFormat>On-screen Show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Arabic Typesetting</vt:lpstr>
      <vt:lpstr>Arial</vt:lpstr>
      <vt:lpstr>Blackadder ITC</vt:lpstr>
      <vt:lpstr>Calibri</vt:lpstr>
      <vt:lpstr>Lucida Sans Unicode</vt:lpstr>
      <vt:lpstr>Verdana</vt:lpstr>
      <vt:lpstr>Wingdings</vt:lpstr>
      <vt:lpstr>Wingdings 2</vt:lpstr>
      <vt:lpstr>Bible Study</vt:lpstr>
      <vt:lpstr>PowerPoint Presentation</vt:lpstr>
      <vt:lpstr>The Apostles Go to the Temple</vt:lpstr>
      <vt:lpstr>A Lame Man Is Carried to the Temple</vt:lpstr>
      <vt:lpstr>Peter and John Are Asked to Give</vt:lpstr>
      <vt:lpstr>Peter Commands the Lame Man to Walk!</vt:lpstr>
      <vt:lpstr>A Sign of Messianic Salvation</vt:lpstr>
      <vt:lpstr>A Sign of Messianic Salvation</vt:lpstr>
      <vt:lpstr>Amazement Is a Common Response to a Miracle in Luke/Acts</vt:lpstr>
      <vt:lpstr>Themes of Luke/Acts – Release of Sins</vt:lpstr>
      <vt:lpstr>Themes of Luke/Acts – Release of Sins</vt:lpstr>
      <vt:lpstr>Themes of Luke/Acts – Repentance</vt:lpstr>
      <vt:lpstr>Themes of Luke/Acts – Power to Witness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</dc:title>
  <dc:creator>DeWaay</dc:creator>
  <cp:lastModifiedBy>Christy</cp:lastModifiedBy>
  <cp:revision>3435</cp:revision>
  <cp:lastPrinted>2014-11-08T12:48:40Z</cp:lastPrinted>
  <dcterms:created xsi:type="dcterms:W3CDTF">2004-04-07T22:52:17Z</dcterms:created>
  <dcterms:modified xsi:type="dcterms:W3CDTF">2014-11-08T12:49:10Z</dcterms:modified>
</cp:coreProperties>
</file>