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
  </p:notesMasterIdLst>
  <p:handoutMasterIdLst>
    <p:handoutMasterId r:id="rId12"/>
  </p:handoutMasterIdLst>
  <p:sldIdLst>
    <p:sldId id="256" r:id="rId2"/>
    <p:sldId id="257" r:id="rId3"/>
    <p:sldId id="262" r:id="rId4"/>
    <p:sldId id="263" r:id="rId5"/>
    <p:sldId id="264" r:id="rId6"/>
    <p:sldId id="265" r:id="rId7"/>
    <p:sldId id="266" r:id="rId8"/>
    <p:sldId id="267" r:id="rId9"/>
    <p:sldId id="268" r:id="rId10"/>
  </p:sldIdLst>
  <p:sldSz cx="9144000" cy="6858000" type="screen4x3"/>
  <p:notesSz cx="6924675" cy="9210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32"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C0779"/>
    <a:srgbClr val="4C4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86981" autoAdjust="0"/>
  </p:normalViewPr>
  <p:slideViewPr>
    <p:cSldViewPr snapToGrid="0" showGuides="1">
      <p:cViewPr varScale="1">
        <p:scale>
          <a:sx n="78" d="100"/>
          <a:sy n="78" d="100"/>
        </p:scale>
        <p:origin x="-1928" y="-112"/>
      </p:cViewPr>
      <p:guideLst>
        <p:guide orient="horz" pos="1032"/>
        <p:guide pos="2880"/>
      </p:guideLst>
    </p:cSldViewPr>
  </p:slideViewPr>
  <p:notesTextViewPr>
    <p:cViewPr>
      <p:scale>
        <a:sx n="1" d="1"/>
        <a:sy n="1" d="1"/>
      </p:scale>
      <p:origin x="0" y="0"/>
    </p:cViewPr>
  </p:notesTextViewPr>
  <p:notesViewPr>
    <p:cSldViewPr snapToGrid="0" showGuides="1">
      <p:cViewPr varScale="1">
        <p:scale>
          <a:sx n="54" d="100"/>
          <a:sy n="54" d="100"/>
        </p:scale>
        <p:origin x="2808" y="66"/>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jpe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34489" y="231067"/>
            <a:ext cx="3000693" cy="462133"/>
          </a:xfrm>
          <a:prstGeom prst="rect">
            <a:avLst/>
          </a:prstGeom>
        </p:spPr>
        <p:txBody>
          <a:bodyPr vert="horz" lIns="92199" tIns="46099" rIns="92199" bIns="46099" rtlCol="0"/>
          <a:lstStyle>
            <a:lvl1pPr algn="l">
              <a:defRPr sz="1200"/>
            </a:lvl1pPr>
          </a:lstStyle>
          <a:p>
            <a:r>
              <a:rPr lang="en-US" dirty="0" smtClean="0"/>
              <a:t>Acts 3:11-19</a:t>
            </a:r>
            <a:br>
              <a:rPr lang="en-US" dirty="0" smtClean="0"/>
            </a:br>
            <a:r>
              <a:rPr lang="en-US" b="1" dirty="0"/>
              <a:t>Peter Preaches to Jerusalem Jews</a:t>
            </a:r>
            <a:endParaRPr lang="en-US" b="1" dirty="0" smtClean="0"/>
          </a:p>
        </p:txBody>
      </p:sp>
      <p:sp>
        <p:nvSpPr>
          <p:cNvPr id="3" name="Date Placeholder 2"/>
          <p:cNvSpPr>
            <a:spLocks noGrp="1"/>
          </p:cNvSpPr>
          <p:nvPr>
            <p:ph type="dt" sz="quarter" idx="1"/>
          </p:nvPr>
        </p:nvSpPr>
        <p:spPr>
          <a:xfrm>
            <a:off x="3426464" y="231067"/>
            <a:ext cx="3000693" cy="462133"/>
          </a:xfrm>
          <a:prstGeom prst="rect">
            <a:avLst/>
          </a:prstGeom>
        </p:spPr>
        <p:txBody>
          <a:bodyPr vert="horz" lIns="92199" tIns="46099" rIns="92199" bIns="46099" rtlCol="0"/>
          <a:lstStyle>
            <a:lvl1pPr algn="r">
              <a:defRPr sz="1200"/>
            </a:lvl1pPr>
          </a:lstStyle>
          <a:p>
            <a:r>
              <a:rPr lang="en-US" dirty="0" smtClean="0"/>
              <a:t>11/16/14</a:t>
            </a:r>
            <a:br>
              <a:rPr lang="en-US" dirty="0" smtClean="0"/>
            </a:br>
            <a:r>
              <a:rPr lang="en-US" dirty="0" smtClean="0"/>
              <a:t>by Bob DeWaay</a:t>
            </a:r>
          </a:p>
          <a:p>
            <a:endParaRPr lang="en-US" dirty="0"/>
          </a:p>
        </p:txBody>
      </p:sp>
      <p:sp>
        <p:nvSpPr>
          <p:cNvPr id="5" name="Slide Number Placeholder 4"/>
          <p:cNvSpPr>
            <a:spLocks noGrp="1"/>
          </p:cNvSpPr>
          <p:nvPr>
            <p:ph type="sldNum" sz="quarter" idx="3"/>
          </p:nvPr>
        </p:nvSpPr>
        <p:spPr>
          <a:xfrm>
            <a:off x="3432096" y="8517477"/>
            <a:ext cx="3000693" cy="462132"/>
          </a:xfrm>
          <a:prstGeom prst="rect">
            <a:avLst/>
          </a:prstGeom>
        </p:spPr>
        <p:txBody>
          <a:bodyPr vert="horz" lIns="92199" tIns="46099" rIns="92199" bIns="46099" rtlCol="0" anchor="ctr" anchorCtr="0"/>
          <a:lstStyle>
            <a:lvl1pPr algn="r">
              <a:defRPr sz="1200"/>
            </a:lvl1pPr>
          </a:lstStyle>
          <a:p>
            <a:pPr algn="l">
              <a:tabLst>
                <a:tab pos="2765969" algn="r"/>
              </a:tabLst>
            </a:pPr>
            <a:r>
              <a:rPr lang="en-US" dirty="0" smtClean="0">
                <a:latin typeface="Calibri" panose="020F0502020204030204" pitchFamily="34" charset="0"/>
              </a:rPr>
              <a:t>www.gospelofgracefellowship.org 	</a:t>
            </a:r>
            <a:fld id="{031CC2AA-5D6B-4D60-9620-A1FD7A510E25}" type="slidenum">
              <a:rPr lang="en-US" smtClean="0"/>
              <a:pPr algn="l">
                <a:tabLst>
                  <a:tab pos="2765969" algn="r"/>
                </a:tabLst>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490" y="8404442"/>
            <a:ext cx="2250083" cy="688200"/>
          </a:xfrm>
          <a:prstGeom prst="rect">
            <a:avLst/>
          </a:prstGeom>
        </p:spPr>
      </p:pic>
    </p:spTree>
    <p:extLst>
      <p:ext uri="{BB962C8B-B14F-4D97-AF65-F5344CB8AC3E}">
        <p14:creationId xmlns:p14="http://schemas.microsoft.com/office/powerpoint/2010/main" val="161783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0693" cy="462133"/>
          </a:xfrm>
          <a:prstGeom prst="rect">
            <a:avLst/>
          </a:prstGeom>
        </p:spPr>
        <p:txBody>
          <a:bodyPr vert="horz" lIns="92199" tIns="46099" rIns="92199" bIns="46099" rtlCol="0"/>
          <a:lstStyle>
            <a:lvl1pPr algn="l">
              <a:defRPr sz="1200"/>
            </a:lvl1pPr>
          </a:lstStyle>
          <a:p>
            <a:endParaRPr lang="en-US"/>
          </a:p>
        </p:txBody>
      </p:sp>
      <p:sp>
        <p:nvSpPr>
          <p:cNvPr id="3" name="Date Placeholder 2"/>
          <p:cNvSpPr>
            <a:spLocks noGrp="1"/>
          </p:cNvSpPr>
          <p:nvPr>
            <p:ph type="dt" idx="1"/>
          </p:nvPr>
        </p:nvSpPr>
        <p:spPr>
          <a:xfrm>
            <a:off x="3922380" y="0"/>
            <a:ext cx="3000693" cy="462133"/>
          </a:xfrm>
          <a:prstGeom prst="rect">
            <a:avLst/>
          </a:prstGeom>
        </p:spPr>
        <p:txBody>
          <a:bodyPr vert="horz" lIns="92199" tIns="46099" rIns="92199" bIns="46099" rtlCol="0"/>
          <a:lstStyle>
            <a:lvl1pPr algn="r">
              <a:defRPr sz="1200"/>
            </a:lvl1pPr>
          </a:lstStyle>
          <a:p>
            <a:fld id="{2EE14134-EB5F-4355-A37E-93B70D431A7B}" type="datetimeFigureOut">
              <a:rPr lang="en-US" smtClean="0"/>
              <a:pPr/>
              <a:t>11/20/14</a:t>
            </a:fld>
            <a:endParaRPr lang="en-US"/>
          </a:p>
        </p:txBody>
      </p:sp>
      <p:sp>
        <p:nvSpPr>
          <p:cNvPr id="4" name="Slide Image Placeholder 3"/>
          <p:cNvSpPr>
            <a:spLocks noGrp="1" noRot="1" noChangeAspect="1"/>
          </p:cNvSpPr>
          <p:nvPr>
            <p:ph type="sldImg" idx="2"/>
          </p:nvPr>
        </p:nvSpPr>
        <p:spPr>
          <a:xfrm>
            <a:off x="1390650" y="1150938"/>
            <a:ext cx="4143375" cy="3108325"/>
          </a:xfrm>
          <a:prstGeom prst="rect">
            <a:avLst/>
          </a:prstGeom>
          <a:noFill/>
          <a:ln w="12700">
            <a:solidFill>
              <a:prstClr val="black"/>
            </a:solidFill>
          </a:ln>
        </p:spPr>
        <p:txBody>
          <a:bodyPr vert="horz" lIns="92199" tIns="46099" rIns="92199" bIns="46099" rtlCol="0" anchor="ctr"/>
          <a:lstStyle/>
          <a:p>
            <a:endParaRPr lang="en-US"/>
          </a:p>
        </p:txBody>
      </p:sp>
      <p:sp>
        <p:nvSpPr>
          <p:cNvPr id="5" name="Notes Placeholder 4"/>
          <p:cNvSpPr>
            <a:spLocks noGrp="1"/>
          </p:cNvSpPr>
          <p:nvPr>
            <p:ph type="body" sz="quarter" idx="3"/>
          </p:nvPr>
        </p:nvSpPr>
        <p:spPr>
          <a:xfrm>
            <a:off x="692468" y="4432637"/>
            <a:ext cx="5539740" cy="3626703"/>
          </a:xfrm>
          <a:prstGeom prst="rect">
            <a:avLst/>
          </a:prstGeom>
        </p:spPr>
        <p:txBody>
          <a:bodyPr vert="horz" lIns="92199" tIns="46099" rIns="92199" bIns="4609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48543"/>
            <a:ext cx="3000693" cy="462132"/>
          </a:xfrm>
          <a:prstGeom prst="rect">
            <a:avLst/>
          </a:prstGeom>
        </p:spPr>
        <p:txBody>
          <a:bodyPr vert="horz" lIns="92199" tIns="46099" rIns="92199" bIns="46099" rtlCol="0" anchor="b"/>
          <a:lstStyle>
            <a:lvl1pPr algn="l">
              <a:defRPr sz="1200"/>
            </a:lvl1pPr>
          </a:lstStyle>
          <a:p>
            <a:endParaRPr lang="en-US"/>
          </a:p>
        </p:txBody>
      </p:sp>
      <p:sp>
        <p:nvSpPr>
          <p:cNvPr id="7" name="Slide Number Placeholder 6"/>
          <p:cNvSpPr>
            <a:spLocks noGrp="1"/>
          </p:cNvSpPr>
          <p:nvPr>
            <p:ph type="sldNum" sz="quarter" idx="5"/>
          </p:nvPr>
        </p:nvSpPr>
        <p:spPr>
          <a:xfrm>
            <a:off x="3922380" y="8748543"/>
            <a:ext cx="3000693" cy="462132"/>
          </a:xfrm>
          <a:prstGeom prst="rect">
            <a:avLst/>
          </a:prstGeom>
        </p:spPr>
        <p:txBody>
          <a:bodyPr vert="horz" lIns="92199" tIns="46099" rIns="92199" bIns="46099" rtlCol="0" anchor="b"/>
          <a:lstStyle>
            <a:lvl1pPr algn="r">
              <a:defRPr sz="1200"/>
            </a:lvl1pPr>
          </a:lstStyle>
          <a:p>
            <a:fld id="{8A5F1437-57C2-4F47-943A-D8EFFAA7B551}" type="slidenum">
              <a:rPr lang="en-US" smtClean="0"/>
              <a:pPr/>
              <a:t>‹#›</a:t>
            </a:fld>
            <a:endParaRPr lang="en-US"/>
          </a:p>
        </p:txBody>
      </p:sp>
    </p:spTree>
    <p:extLst>
      <p:ext uri="{BB962C8B-B14F-4D97-AF65-F5344CB8AC3E}">
        <p14:creationId xmlns:p14="http://schemas.microsoft.com/office/powerpoint/2010/main" val="175845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F1437-57C2-4F47-943A-D8EFFAA7B551}" type="slidenum">
              <a:rPr lang="en-US" smtClean="0"/>
              <a:pPr/>
              <a:t>2</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F1437-57C2-4F47-943A-D8EFFAA7B551}" type="slidenum">
              <a:rPr lang="en-US" smtClean="0"/>
              <a:pPr/>
              <a:t>3</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4</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5</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6</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7</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8</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9</a:t>
            </a:fld>
            <a:endParaRPr lang="en-US"/>
          </a:p>
        </p:txBody>
      </p:sp>
    </p:spTree>
    <p:extLst>
      <p:ext uri="{BB962C8B-B14F-4D97-AF65-F5344CB8AC3E}">
        <p14:creationId xmlns:p14="http://schemas.microsoft.com/office/powerpoint/2010/main" val="2609257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3657600"/>
            <a:ext cx="9151087" cy="320040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3657600"/>
            <a:ext cx="9144000" cy="3200400"/>
          </a:xfrm>
          <a:prstGeom prst="rect">
            <a:avLst/>
          </a:prstGeom>
          <a:solidFill>
            <a:srgbClr val="4C4734">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Subtitle 2"/>
          <p:cNvSpPr>
            <a:spLocks noGrp="1"/>
          </p:cNvSpPr>
          <p:nvPr>
            <p:ph type="subTitle" idx="1"/>
          </p:nvPr>
        </p:nvSpPr>
        <p:spPr>
          <a:xfrm>
            <a:off x="571500" y="4464423"/>
            <a:ext cx="8001000" cy="618565"/>
          </a:xfrm>
          <a:prstGeom prst="rect">
            <a:avLst/>
          </a:prstGeom>
        </p:spPr>
        <p:txBody>
          <a:bodyPr>
            <a:no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29" y="0"/>
            <a:ext cx="5199529" cy="3581440"/>
          </a:xfrm>
          <a:prstGeom prst="rect">
            <a:avLst/>
          </a:prstGeom>
          <a:effectLst>
            <a:softEdge rad="63500"/>
          </a:effectLst>
        </p:spPr>
      </p:pic>
      <p:sp>
        <p:nvSpPr>
          <p:cNvPr id="10" name="TextBox 9"/>
          <p:cNvSpPr txBox="1"/>
          <p:nvPr userDrawn="1"/>
        </p:nvSpPr>
        <p:spPr>
          <a:xfrm>
            <a:off x="5181600" y="0"/>
            <a:ext cx="3948953" cy="3581439"/>
          </a:xfrm>
          <a:prstGeom prst="rect">
            <a:avLst/>
          </a:prstGeom>
          <a:solidFill>
            <a:srgbClr val="BA9C66">
              <a:alpha val="50196"/>
            </a:srgbClr>
          </a:solidFill>
          <a:effectLst>
            <a:softEdge rad="63500"/>
          </a:effectLst>
        </p:spPr>
        <p:txBody>
          <a:bodyPr wrap="square" lIns="118872" tIns="182880" rIns="118872" bIns="91440" rtlCol="0">
            <a:noAutofit/>
          </a:bodyPr>
          <a:lstStyle/>
          <a:p>
            <a:pPr algn="ctr"/>
            <a:r>
              <a:rPr lang="en-US" sz="3400" dirty="0" smtClean="0">
                <a:solidFill>
                  <a:srgbClr val="5F4C2B"/>
                </a:solidFill>
                <a:latin typeface="Blackadder ITC" panose="04020505051007020D02" pitchFamily="82" charset="0"/>
              </a:rPr>
              <a:t>“...and </a:t>
            </a:r>
            <a:r>
              <a:rPr lang="en-US" sz="3400" dirty="0">
                <a:solidFill>
                  <a:srgbClr val="5F4C2B"/>
                </a:solidFill>
                <a:latin typeface="Blackadder ITC" panose="04020505051007020D02" pitchFamily="82" charset="0"/>
              </a:rPr>
              <a:t>you will be My witnesses in Jerusalem,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in </a:t>
            </a:r>
            <a:r>
              <a:rPr lang="en-US" sz="3400" dirty="0">
                <a:solidFill>
                  <a:srgbClr val="5F4C2B"/>
                </a:solidFill>
                <a:latin typeface="Blackadder ITC" panose="04020505051007020D02" pitchFamily="82" charset="0"/>
              </a:rPr>
              <a:t>all Judea and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Samaria</a:t>
            </a:r>
            <a:r>
              <a:rPr lang="en-US" sz="3400" dirty="0">
                <a:solidFill>
                  <a:srgbClr val="5F4C2B"/>
                </a:solidFill>
                <a:latin typeface="Blackadder ITC" panose="04020505051007020D02" pitchFamily="82" charset="0"/>
              </a:rPr>
              <a:t>, and to the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ends </a:t>
            </a:r>
            <a:r>
              <a:rPr lang="en-US" sz="3400" dirty="0">
                <a:solidFill>
                  <a:srgbClr val="5F4C2B"/>
                </a:solidFill>
                <a:latin typeface="Blackadder ITC" panose="04020505051007020D02" pitchFamily="82" charset="0"/>
              </a:rPr>
              <a:t>of the </a:t>
            </a:r>
            <a:r>
              <a:rPr lang="en-US" sz="3400" dirty="0" smtClean="0">
                <a:solidFill>
                  <a:srgbClr val="5F4C2B"/>
                </a:solidFill>
                <a:latin typeface="Blackadder ITC" panose="04020505051007020D02" pitchFamily="82" charset="0"/>
              </a:rPr>
              <a:t>earth.”</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Acts 1:8b</a:t>
            </a:r>
            <a:endParaRPr lang="en-US" sz="3400" dirty="0">
              <a:solidFill>
                <a:srgbClr val="5F4C2B"/>
              </a:solidFill>
              <a:latin typeface="Blackadder ITC" panose="04020505051007020D02" pitchFamily="82" charset="0"/>
            </a:endParaRPr>
          </a:p>
        </p:txBody>
      </p:sp>
      <p:sp>
        <p:nvSpPr>
          <p:cNvPr id="11" name="Rounded Rectangle 10"/>
          <p:cNvSpPr/>
          <p:nvPr userDrawn="1"/>
        </p:nvSpPr>
        <p:spPr>
          <a:xfrm rot="20624649">
            <a:off x="339586" y="114970"/>
            <a:ext cx="4417260" cy="3345352"/>
          </a:xfrm>
          <a:prstGeom prst="roundRect">
            <a:avLst/>
          </a:prstGeom>
          <a:solidFill>
            <a:srgbClr val="4C4734">
              <a:alpha val="37000"/>
            </a:srgbClr>
          </a:solidFill>
          <a:effectLst>
            <a:softEdge rad="38100"/>
          </a:effectLst>
        </p:spPr>
        <p:txBody>
          <a:bodyPr wrap="square" lIns="91440" tIns="45720" rIns="91440" bIns="45720">
            <a:prstTxWarp prst="textPlain">
              <a:avLst/>
            </a:prstTxWarp>
            <a:spAutoFit/>
          </a:bodyPr>
          <a:lstStyle/>
          <a:p>
            <a:pPr algn="ct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The Acts </a:t>
            </a:r>
            <a:b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b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of </a:t>
            </a:r>
            <a:b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b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The Apostles</a:t>
            </a:r>
            <a:endParaRPr lang="en-US" sz="620" b="1" dirty="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endParaRPr>
          </a:p>
        </p:txBody>
      </p:sp>
      <p:sp>
        <p:nvSpPr>
          <p:cNvPr id="16" name="Rectangle 15"/>
          <p:cNvSpPr/>
          <p:nvPr userDrawn="1"/>
        </p:nvSpPr>
        <p:spPr>
          <a:xfrm>
            <a:off x="571500" y="5148280"/>
            <a:ext cx="8001000" cy="1569660"/>
          </a:xfrm>
          <a:prstGeom prst="rect">
            <a:avLst/>
          </a:prstGeom>
        </p:spPr>
        <p:txBody>
          <a:bodyPr wrap="square">
            <a:spAutoFit/>
          </a:bodyPr>
          <a:lstStyle/>
          <a:p>
            <a:pPr algn="ctr">
              <a:spcBef>
                <a:spcPts val="0"/>
              </a:spcBef>
            </a:pPr>
            <a:r>
              <a:rPr lang="en-US" sz="2400" i="1" dirty="0" smtClean="0">
                <a:solidFill>
                  <a:schemeClr val="bg1"/>
                </a:solidFill>
              </a:rPr>
              <a:t>by Bob DeWaay</a:t>
            </a:r>
            <a:br>
              <a:rPr lang="en-US" sz="2400" i="1" dirty="0" smtClean="0">
                <a:solidFill>
                  <a:schemeClr val="bg1"/>
                </a:solidFill>
              </a:rPr>
            </a:br>
            <a:endParaRPr lang="en-US" sz="2400" i="1" dirty="0" smtClean="0">
              <a:solidFill>
                <a:schemeClr val="bg1"/>
              </a:solidFill>
            </a:endParaRPr>
          </a:p>
          <a:p>
            <a:pPr algn="ctr">
              <a:spcBef>
                <a:spcPts val="0"/>
              </a:spcBef>
            </a:pPr>
            <a:endParaRPr lang="en-US" sz="2400" i="1" dirty="0" smtClean="0">
              <a:solidFill>
                <a:schemeClr val="bg1"/>
              </a:solidFill>
            </a:endParaRPr>
          </a:p>
          <a:p>
            <a:pPr algn="l">
              <a:spcBef>
                <a:spcPts val="0"/>
              </a:spcBef>
              <a:spcAft>
                <a:spcPts val="1200"/>
              </a:spcAft>
              <a:tabLst>
                <a:tab pos="7664450" algn="r"/>
              </a:tabLst>
            </a:pPr>
            <a:r>
              <a:rPr lang="en-US" sz="2400" dirty="0" smtClean="0">
                <a:solidFill>
                  <a:schemeClr val="bg1"/>
                </a:solidFill>
              </a:rPr>
              <a:t>Gospel of Grace Fellowship </a:t>
            </a:r>
          </a:p>
        </p:txBody>
      </p:sp>
      <p:sp>
        <p:nvSpPr>
          <p:cNvPr id="17" name="Title 16"/>
          <p:cNvSpPr>
            <a:spLocks noGrp="1"/>
          </p:cNvSpPr>
          <p:nvPr>
            <p:ph type="title"/>
          </p:nvPr>
        </p:nvSpPr>
        <p:spPr>
          <a:xfrm>
            <a:off x="309282" y="3778622"/>
            <a:ext cx="8498542" cy="632013"/>
          </a:xfrm>
          <a:prstGeom prst="rect">
            <a:avLst/>
          </a:prstGeom>
        </p:spPr>
        <p:txBody>
          <a:bodyPr anchor="t" anchorCtr="0">
            <a:noAutofit/>
          </a:bodyPr>
          <a:lstStyle>
            <a:lvl1pPr algn="ctr">
              <a:defRPr sz="4400" b="1">
                <a:solidFill>
                  <a:schemeClr val="bg1"/>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744337688"/>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cripture-Bullet Points">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8" name="Text Placeholder 3"/>
          <p:cNvSpPr>
            <a:spLocks noGrp="1"/>
          </p:cNvSpPr>
          <p:nvPr>
            <p:ph type="body" sz="quarter" idx="10"/>
          </p:nvPr>
        </p:nvSpPr>
        <p:spPr>
          <a:xfrm>
            <a:off x="457200" y="1219200"/>
            <a:ext cx="8229600" cy="2286000"/>
          </a:xfrm>
          <a:prstGeom prst="rect">
            <a:avLst/>
          </a:prstGeom>
        </p:spPr>
        <p:txBody>
          <a:bodyPr/>
          <a:lstStyle>
            <a:lvl1pPr marL="0" indent="0">
              <a:lnSpc>
                <a:spcPts val="3200"/>
              </a:lnSpc>
              <a:spcBef>
                <a:spcPts val="0"/>
              </a:spcBef>
              <a:spcAft>
                <a:spcPts val="600"/>
              </a:spcAft>
              <a:buNone/>
              <a:defRPr sz="3200" b="1" u="sng">
                <a:solidFill>
                  <a:srgbClr val="4C4734"/>
                </a:solidFill>
              </a:defRPr>
            </a:lvl1pPr>
            <a:lvl2pPr marL="225425" indent="0">
              <a:lnSpc>
                <a:spcPts val="3200"/>
              </a:lnSpc>
              <a:spcBef>
                <a:spcPts val="0"/>
              </a:spcBef>
              <a:spcAft>
                <a:spcPts val="600"/>
              </a:spcAft>
              <a:buNone/>
              <a:defRPr sz="3000">
                <a:solidFill>
                  <a:srgbClr val="4C4734"/>
                </a:solidFill>
              </a:defRPr>
            </a:lvl2pPr>
            <a:lvl3pPr marL="344488" indent="0">
              <a:spcBef>
                <a:spcPts val="0"/>
              </a:spcBef>
              <a:spcAft>
                <a:spcPts val="600"/>
              </a:spcAft>
              <a:buFontTx/>
              <a:buNone/>
              <a:defRPr sz="2400">
                <a:solidFill>
                  <a:srgbClr val="4C4734"/>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5"/>
          <p:cNvSpPr>
            <a:spLocks noGrp="1"/>
          </p:cNvSpPr>
          <p:nvPr>
            <p:ph type="body" sz="quarter" idx="11"/>
          </p:nvPr>
        </p:nvSpPr>
        <p:spPr>
          <a:xfrm>
            <a:off x="457200" y="3810000"/>
            <a:ext cx="8229600" cy="2514600"/>
          </a:xfrm>
          <a:prstGeom prst="rect">
            <a:avLst/>
          </a:prstGeom>
        </p:spPr>
        <p:txBody>
          <a:bodyPr/>
          <a:lstStyle>
            <a:lvl1pPr>
              <a:lnSpc>
                <a:spcPts val="3100"/>
              </a:lnSpc>
              <a:spcBef>
                <a:spcPts val="0"/>
              </a:spcBef>
              <a:spcAft>
                <a:spcPts val="600"/>
              </a:spcAft>
              <a:buClr>
                <a:srgbClr val="4C4734"/>
              </a:buClr>
              <a:defRPr>
                <a:solidFill>
                  <a:srgbClr val="4C4734"/>
                </a:solidFill>
              </a:defRPr>
            </a:lvl1pPr>
            <a:lvl2pPr marL="569913" indent="-225425">
              <a:spcBef>
                <a:spcPts val="0"/>
              </a:spcBef>
              <a:spcAft>
                <a:spcPts val="600"/>
              </a:spcAft>
              <a:buFont typeface="Verdana" panose="020B0604030504040204" pitchFamily="34" charset="0"/>
              <a:buChar char="-"/>
              <a:defRPr baseline="0">
                <a:solidFill>
                  <a:srgbClr val="4C4734"/>
                </a:solidFill>
              </a:defRPr>
            </a:lvl2pPr>
          </a:lstStyle>
          <a:p>
            <a:pPr lvl="0"/>
            <a:r>
              <a:rPr lang="en-US" dirty="0" smtClean="0"/>
              <a:t>Click to edit Master text styles</a:t>
            </a:r>
          </a:p>
          <a:p>
            <a:pPr lvl="1"/>
            <a:r>
              <a:rPr lang="en-US" dirty="0" smtClean="0"/>
              <a:t>Second level</a:t>
            </a:r>
          </a:p>
        </p:txBody>
      </p:sp>
      <p:sp>
        <p:nvSpPr>
          <p:cNvPr id="13" name="Rectangle 12"/>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21" name="Footer Placeholder 20"/>
          <p:cNvSpPr>
            <a:spLocks noGrp="1"/>
          </p:cNvSpPr>
          <p:nvPr>
            <p:ph type="ftr" sz="quarter" idx="12"/>
          </p:nvPr>
        </p:nvSpPr>
        <p:spPr>
          <a:xfrm>
            <a:off x="228599" y="6455741"/>
            <a:ext cx="6026427" cy="365125"/>
          </a:xfrm>
        </p:spPr>
        <p:txBody>
          <a:bodyPr/>
          <a:lstStyle/>
          <a:p>
            <a:r>
              <a:rPr lang="en-US" dirty="0" smtClean="0"/>
              <a:t>Peter Preaches to Jerusalem Jews: Acts 13:11-19</a:t>
            </a:r>
            <a:endParaRPr lang="en-US" dirty="0"/>
          </a:p>
        </p:txBody>
      </p:sp>
    </p:spTree>
    <p:extLst>
      <p:ext uri="{BB962C8B-B14F-4D97-AF65-F5344CB8AC3E}">
        <p14:creationId xmlns:p14="http://schemas.microsoft.com/office/powerpoint/2010/main" val="3384902624"/>
      </p:ext>
    </p:extLst>
  </p:cSld>
  <p:clrMapOvr>
    <a:masterClrMapping/>
  </p:clrMapOvr>
  <p:extLst mod="1">
    <p:ext uri="{DCECCB84-F9BA-43D5-87BE-67443E8EF086}">
      <p15:sldGuideLst xmlns:p15="http://schemas.microsoft.com/office/powerpoint/2012/main" xmlns="">
        <p15:guide id="1" orient="horz" pos="4224" userDrawn="1">
          <p15:clr>
            <a:srgbClr val="FBAE40"/>
          </p15:clr>
        </p15:guide>
        <p15:guide id="2" pos="1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cripture-Scripture">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3" name="Text Placeholder 2"/>
          <p:cNvSpPr>
            <a:spLocks noGrp="1"/>
          </p:cNvSpPr>
          <p:nvPr>
            <p:ph type="body" sz="quarter" idx="14"/>
          </p:nvPr>
        </p:nvSpPr>
        <p:spPr>
          <a:xfrm>
            <a:off x="469900" y="1219200"/>
            <a:ext cx="8229600" cy="2286000"/>
          </a:xfrm>
          <a:prstGeom prst="rect">
            <a:avLst/>
          </a:prstGeom>
        </p:spPr>
        <p:txBody>
          <a:bodyPr/>
          <a:lstStyle>
            <a:lvl1pPr marL="566928" indent="-457200">
              <a:buNone/>
              <a:defRPr lang="en-US" sz="3200" b="1" u="sng" kern="1200" dirty="0" smtClean="0">
                <a:solidFill>
                  <a:srgbClr val="4C4734"/>
                </a:solidFill>
                <a:latin typeface="+mn-lt"/>
                <a:ea typeface="+mn-ea"/>
                <a:cs typeface="+mn-cs"/>
              </a:defRPr>
            </a:lvl1pPr>
            <a:lvl2pPr marL="682625" indent="-457200">
              <a:buNone/>
              <a:defRPr lang="en-US" sz="3000" kern="1200" dirty="0" smtClean="0">
                <a:solidFill>
                  <a:srgbClr val="4C4734"/>
                </a:solidFill>
                <a:latin typeface="+mn-lt"/>
                <a:ea typeface="+mn-ea"/>
                <a:cs typeface="+mn-cs"/>
              </a:defRPr>
            </a:lvl2pPr>
          </a:lstStyle>
          <a:p>
            <a:pPr marL="109728" lvl="0" indent="0" algn="l" defTabSz="914400" rtl="0" eaLnBrk="1" latinLnBrk="0" hangingPunct="1">
              <a:lnSpc>
                <a:spcPts val="3200"/>
              </a:lnSpc>
              <a:spcBef>
                <a:spcPts val="0"/>
              </a:spcBef>
              <a:spcAft>
                <a:spcPts val="600"/>
              </a:spcAft>
            </a:pPr>
            <a:r>
              <a:rPr lang="en-US" dirty="0" smtClean="0"/>
              <a:t>Click to edit Master text styles</a:t>
            </a:r>
          </a:p>
          <a:p>
            <a:pPr marL="225425" lvl="1" indent="0" algn="l" defTabSz="914400" rtl="0" eaLnBrk="1" latinLnBrk="0" hangingPunct="1">
              <a:lnSpc>
                <a:spcPts val="3200"/>
              </a:lnSpc>
              <a:spcBef>
                <a:spcPts val="0"/>
              </a:spcBef>
              <a:spcAft>
                <a:spcPts val="600"/>
              </a:spcAft>
            </a:pPr>
            <a:r>
              <a:rPr lang="en-US" dirty="0" smtClean="0"/>
              <a:t>Second level</a:t>
            </a:r>
          </a:p>
        </p:txBody>
      </p:sp>
      <p:sp>
        <p:nvSpPr>
          <p:cNvPr id="11" name="Text Placeholder 2"/>
          <p:cNvSpPr>
            <a:spLocks noGrp="1"/>
          </p:cNvSpPr>
          <p:nvPr>
            <p:ph type="body" sz="quarter" idx="15"/>
          </p:nvPr>
        </p:nvSpPr>
        <p:spPr>
          <a:xfrm>
            <a:off x="469900" y="3790950"/>
            <a:ext cx="8229600" cy="2286000"/>
          </a:xfrm>
          <a:prstGeom prst="rect">
            <a:avLst/>
          </a:prstGeom>
        </p:spPr>
        <p:txBody>
          <a:bodyPr/>
          <a:lstStyle>
            <a:lvl1pPr marL="566928" indent="-457200">
              <a:buNone/>
              <a:defRPr lang="en-US" sz="3200" b="1" u="sng" kern="1200" dirty="0" smtClean="0">
                <a:solidFill>
                  <a:srgbClr val="4C4734"/>
                </a:solidFill>
                <a:latin typeface="+mn-lt"/>
                <a:ea typeface="+mn-ea"/>
                <a:cs typeface="+mn-cs"/>
              </a:defRPr>
            </a:lvl1pPr>
            <a:lvl2pPr marL="682625" indent="-457200">
              <a:buNone/>
              <a:defRPr lang="en-US" sz="3000" kern="1200" dirty="0" smtClean="0">
                <a:solidFill>
                  <a:srgbClr val="4C4734"/>
                </a:solidFill>
                <a:latin typeface="+mn-lt"/>
                <a:ea typeface="+mn-ea"/>
                <a:cs typeface="+mn-cs"/>
              </a:defRPr>
            </a:lvl2pPr>
          </a:lstStyle>
          <a:p>
            <a:pPr marL="109728" lvl="0" indent="0" algn="l" defTabSz="914400" rtl="0" eaLnBrk="1" latinLnBrk="0" hangingPunct="1">
              <a:lnSpc>
                <a:spcPts val="3200"/>
              </a:lnSpc>
              <a:spcBef>
                <a:spcPts val="0"/>
              </a:spcBef>
              <a:spcAft>
                <a:spcPts val="600"/>
              </a:spcAft>
            </a:pPr>
            <a:r>
              <a:rPr lang="en-US" dirty="0" smtClean="0"/>
              <a:t>Click to edit Master text styles</a:t>
            </a:r>
          </a:p>
          <a:p>
            <a:pPr marL="225425" lvl="1" indent="0" algn="l" defTabSz="914400" rtl="0" eaLnBrk="1" latinLnBrk="0" hangingPunct="1">
              <a:lnSpc>
                <a:spcPts val="3200"/>
              </a:lnSpc>
              <a:spcBef>
                <a:spcPts val="0"/>
              </a:spcBef>
              <a:spcAft>
                <a:spcPts val="600"/>
              </a:spcAft>
            </a:pPr>
            <a:r>
              <a:rPr lang="en-US" dirty="0" smtClean="0"/>
              <a:t>Second level</a:t>
            </a:r>
          </a:p>
        </p:txBody>
      </p:sp>
      <p:sp>
        <p:nvSpPr>
          <p:cNvPr id="14" name="Rectangle 13"/>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15" name="Footer Placeholder 14"/>
          <p:cNvSpPr>
            <a:spLocks noGrp="1"/>
          </p:cNvSpPr>
          <p:nvPr>
            <p:ph type="ftr" sz="quarter" idx="16"/>
          </p:nvPr>
        </p:nvSpPr>
        <p:spPr>
          <a:xfrm>
            <a:off x="228600" y="6455538"/>
            <a:ext cx="5986670" cy="365125"/>
          </a:xfrm>
        </p:spPr>
        <p:txBody>
          <a:bodyPr/>
          <a:lstStyle/>
          <a:p>
            <a:r>
              <a:rPr lang="en-US" dirty="0" smtClean="0"/>
              <a:t>TITLE-CW will change on Master</a:t>
            </a:r>
            <a:endParaRPr lang="en-US" dirty="0"/>
          </a:p>
        </p:txBody>
      </p:sp>
    </p:spTree>
    <p:extLst>
      <p:ext uri="{BB962C8B-B14F-4D97-AF65-F5344CB8AC3E}">
        <p14:creationId xmlns:p14="http://schemas.microsoft.com/office/powerpoint/2010/main" val="1010049976"/>
      </p:ext>
    </p:extLst>
  </p:cSld>
  <p:clrMapOvr>
    <a:masterClrMapping/>
  </p:clrMapOvr>
  <p:extLst>
    <p:ext uri="{DCECCB84-F9BA-43D5-87BE-67443E8EF086}">
      <p15:sldGuideLst xmlns:p15="http://schemas.microsoft.com/office/powerpoint/2012/main" xmlns="">
        <p15:guide id="1" orient="horz" pos="4224" userDrawn="1">
          <p15:clr>
            <a:srgbClr val="FBAE40"/>
          </p15:clr>
        </p15:guide>
        <p15:guide id="2" pos="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Bullet Points">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9" name="Text Placeholder 5"/>
          <p:cNvSpPr>
            <a:spLocks noGrp="1"/>
          </p:cNvSpPr>
          <p:nvPr>
            <p:ph type="body" sz="quarter" idx="11"/>
          </p:nvPr>
        </p:nvSpPr>
        <p:spPr>
          <a:xfrm>
            <a:off x="457200" y="1219200"/>
            <a:ext cx="8229600" cy="5105400"/>
          </a:xfrm>
          <a:prstGeom prst="rect">
            <a:avLst/>
          </a:prstGeom>
        </p:spPr>
        <p:txBody>
          <a:bodyPr/>
          <a:lstStyle>
            <a:lvl1pPr>
              <a:lnSpc>
                <a:spcPts val="3100"/>
              </a:lnSpc>
              <a:spcBef>
                <a:spcPts val="0"/>
              </a:spcBef>
              <a:spcAft>
                <a:spcPts val="600"/>
              </a:spcAft>
              <a:buClr>
                <a:srgbClr val="4C4734"/>
              </a:buClr>
              <a:defRPr sz="3200">
                <a:solidFill>
                  <a:srgbClr val="4C4734"/>
                </a:solidFill>
              </a:defRPr>
            </a:lvl1pPr>
          </a:lstStyle>
          <a:p>
            <a:pPr lvl="0"/>
            <a:r>
              <a:rPr lang="en-US" dirty="0" smtClean="0"/>
              <a:t>Click to edit Master text styles</a:t>
            </a:r>
          </a:p>
        </p:txBody>
      </p:sp>
      <p:sp>
        <p:nvSpPr>
          <p:cNvPr id="13" name="Rectangle 12"/>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21" name="Footer Placeholder 20"/>
          <p:cNvSpPr>
            <a:spLocks noGrp="1"/>
          </p:cNvSpPr>
          <p:nvPr>
            <p:ph type="ftr" sz="quarter" idx="12"/>
          </p:nvPr>
        </p:nvSpPr>
        <p:spPr>
          <a:xfrm>
            <a:off x="228599" y="6455741"/>
            <a:ext cx="6026427" cy="365125"/>
          </a:xfrm>
        </p:spPr>
        <p:txBody>
          <a:bodyPr/>
          <a:lstStyle/>
          <a:p>
            <a:r>
              <a:rPr lang="en-US" dirty="0" smtClean="0"/>
              <a:t>TITLE-CW will change on Master</a:t>
            </a:r>
            <a:endParaRPr lang="en-US" dirty="0"/>
          </a:p>
        </p:txBody>
      </p:sp>
    </p:spTree>
    <p:extLst>
      <p:ext uri="{BB962C8B-B14F-4D97-AF65-F5344CB8AC3E}">
        <p14:creationId xmlns:p14="http://schemas.microsoft.com/office/powerpoint/2010/main" val="1925565708"/>
      </p:ext>
    </p:extLst>
  </p:cSld>
  <p:clrMapOvr>
    <a:masterClrMapping/>
  </p:clrMapOvr>
  <p:extLst>
    <p:ext uri="{DCECCB84-F9BA-43D5-87BE-67443E8EF086}">
      <p15:sldGuideLst xmlns:p15="http://schemas.microsoft.com/office/powerpoint/2012/main" xmlns="">
        <p15:guide id="1" orient="horz" pos="4224">
          <p15:clr>
            <a:srgbClr val="FBAE40"/>
          </p15:clr>
        </p15:guide>
        <p15:guide id="2" pos="1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Open Content">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12" name="Rectangle 11"/>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4" name="Footer Placeholder 3"/>
          <p:cNvSpPr>
            <a:spLocks noGrp="1"/>
          </p:cNvSpPr>
          <p:nvPr>
            <p:ph type="ftr" sz="quarter" idx="10"/>
          </p:nvPr>
        </p:nvSpPr>
        <p:spPr>
          <a:xfrm>
            <a:off x="228599" y="6452152"/>
            <a:ext cx="6437243" cy="365125"/>
          </a:xfrm>
        </p:spPr>
        <p:txBody>
          <a:bodyPr/>
          <a:lstStyle/>
          <a:p>
            <a:r>
              <a:rPr lang="en-US" dirty="0" smtClean="0"/>
              <a:t>TITLE-CW will change on Master</a:t>
            </a:r>
            <a:endParaRPr lang="en-US" dirty="0"/>
          </a:p>
        </p:txBody>
      </p:sp>
    </p:spTree>
    <p:extLst>
      <p:ext uri="{BB962C8B-B14F-4D97-AF65-F5344CB8AC3E}">
        <p14:creationId xmlns:p14="http://schemas.microsoft.com/office/powerpoint/2010/main" val="2238286419"/>
      </p:ext>
    </p:extLst>
  </p:cSld>
  <p:clrMapOvr>
    <a:masterClrMapping/>
  </p:clrMapOvr>
  <p:extLst>
    <p:ext uri="{DCECCB84-F9BA-43D5-87BE-67443E8EF086}">
      <p15:sldGuideLst xmlns:p15="http://schemas.microsoft.com/office/powerpoint/2012/main" xmlns="">
        <p15:guide id="1" orient="horz" pos="4224" userDrawn="1">
          <p15:clr>
            <a:srgbClr val="FBAE40"/>
          </p15:clr>
        </p15:guide>
        <p15:guide id="2" pos="1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TITLE-Change on Doc Properties</a:t>
            </a:r>
            <a:endParaRPr lang="en-US" dirty="0"/>
          </a:p>
        </p:txBody>
      </p:sp>
    </p:spTree>
    <p:extLst>
      <p:ext uri="{BB962C8B-B14F-4D97-AF65-F5344CB8AC3E}">
        <p14:creationId xmlns:p14="http://schemas.microsoft.com/office/powerpoint/2010/main" val="40851081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ooter Placeholder 10"/>
          <p:cNvSpPr>
            <a:spLocks noGrp="1"/>
          </p:cNvSpPr>
          <p:nvPr>
            <p:ph type="ftr" sz="quarter" idx="3"/>
          </p:nvPr>
        </p:nvSpPr>
        <p:spPr>
          <a:xfrm>
            <a:off x="564045" y="6343098"/>
            <a:ext cx="5147642" cy="365125"/>
          </a:xfrm>
          <a:prstGeom prst="rect">
            <a:avLst/>
          </a:prstGeom>
        </p:spPr>
        <p:txBody>
          <a:bodyPr vert="horz" lIns="91440" tIns="45720" rIns="91440" bIns="45720" rtlCol="0" anchor="ctr"/>
          <a:lstStyle>
            <a:lvl1pPr algn="l">
              <a:defRPr sz="2000">
                <a:solidFill>
                  <a:srgbClr val="4C4734"/>
                </a:solidFill>
              </a:defRPr>
            </a:lvl1pPr>
          </a:lstStyle>
          <a:p>
            <a:r>
              <a:rPr lang="en-US" smtClean="0"/>
              <a:t>TITLE-Change on Doc Properties</a:t>
            </a:r>
            <a:endParaRPr lang="en-US" dirty="0"/>
          </a:p>
        </p:txBody>
      </p:sp>
    </p:spTree>
    <p:extLst>
      <p:ext uri="{BB962C8B-B14F-4D97-AF65-F5344CB8AC3E}">
        <p14:creationId xmlns:p14="http://schemas.microsoft.com/office/powerpoint/2010/main" val="4107074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4" r:id="rId5"/>
    <p:sldLayoutId id="2147483666"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dirty="0" smtClean="0"/>
              <a:t>Acts 3:11-19</a:t>
            </a:r>
            <a:endParaRPr lang="en-US" dirty="0"/>
          </a:p>
        </p:txBody>
      </p:sp>
      <p:sp>
        <p:nvSpPr>
          <p:cNvPr id="7" name="Title 6"/>
          <p:cNvSpPr>
            <a:spLocks noGrp="1"/>
          </p:cNvSpPr>
          <p:nvPr>
            <p:ph type="title"/>
          </p:nvPr>
        </p:nvSpPr>
        <p:spPr/>
        <p:txBody>
          <a:bodyPr/>
          <a:lstStyle/>
          <a:p>
            <a:r>
              <a:rPr lang="en-US" dirty="0" smtClean="0"/>
              <a:t>Peter Preaches to Jerusalem Jews</a:t>
            </a:r>
            <a:endParaRPr lang="en-US" dirty="0"/>
          </a:p>
        </p:txBody>
      </p:sp>
      <p:sp>
        <p:nvSpPr>
          <p:cNvPr id="9" name="TextBox 8"/>
          <p:cNvSpPr txBox="1"/>
          <p:nvPr/>
        </p:nvSpPr>
        <p:spPr>
          <a:xfrm>
            <a:off x="5738648" y="6239202"/>
            <a:ext cx="2833852" cy="461665"/>
          </a:xfrm>
          <a:prstGeom prst="rect">
            <a:avLst/>
          </a:prstGeom>
          <a:noFill/>
        </p:spPr>
        <p:txBody>
          <a:bodyPr wrap="square" rtlCol="0">
            <a:spAutoFit/>
          </a:bodyPr>
          <a:lstStyle/>
          <a:p>
            <a:pPr algn="r"/>
            <a:r>
              <a:rPr lang="en-US" sz="2400" dirty="0" smtClean="0">
                <a:solidFill>
                  <a:schemeClr val="bg1"/>
                </a:solidFill>
              </a:rPr>
              <a:t>November 16, 2014</a:t>
            </a:r>
            <a:endParaRPr lang="en-US" sz="2400" dirty="0">
              <a:solidFill>
                <a:schemeClr val="bg1"/>
              </a:solidFill>
            </a:endParaRPr>
          </a:p>
        </p:txBody>
      </p:sp>
    </p:spTree>
    <p:extLst>
      <p:ext uri="{BB962C8B-B14F-4D97-AF65-F5344CB8AC3E}">
        <p14:creationId xmlns:p14="http://schemas.microsoft.com/office/powerpoint/2010/main" val="10289813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The Healed Man Clings to the Apostles</a:t>
            </a:r>
            <a:endParaRPr lang="en-US" dirty="0"/>
          </a:p>
        </p:txBody>
      </p:sp>
      <p:sp>
        <p:nvSpPr>
          <p:cNvPr id="50" name="Text Placeholder 49"/>
          <p:cNvSpPr>
            <a:spLocks noGrp="1"/>
          </p:cNvSpPr>
          <p:nvPr>
            <p:ph type="body" sz="quarter" idx="10"/>
          </p:nvPr>
        </p:nvSpPr>
        <p:spPr>
          <a:xfrm>
            <a:off x="457200" y="1219200"/>
            <a:ext cx="8229600" cy="1951512"/>
          </a:xfrm>
        </p:spPr>
        <p:txBody>
          <a:bodyPr/>
          <a:lstStyle/>
          <a:p>
            <a:r>
              <a:rPr lang="en-US" dirty="0" smtClean="0"/>
              <a:t>Acts 3:11 </a:t>
            </a:r>
            <a:r>
              <a:rPr lang="en-US" b="0" u="none" dirty="0" smtClean="0"/>
              <a:t>(NASB)</a:t>
            </a:r>
            <a:endParaRPr lang="en-US" dirty="0" smtClean="0"/>
          </a:p>
          <a:p>
            <a:pPr lvl="2"/>
            <a:r>
              <a:rPr lang="en-US" sz="3000" dirty="0" smtClean="0"/>
              <a:t>While he was clinging to Peter and John, all the people ran together to them at the so-called portico of Solomon, full of </a:t>
            </a:r>
            <a:r>
              <a:rPr lang="en-US" sz="3000" dirty="0" smtClean="0">
                <a:solidFill>
                  <a:srgbClr val="0000FF"/>
                </a:solidFill>
              </a:rPr>
              <a:t>amazement</a:t>
            </a:r>
            <a:r>
              <a:rPr lang="en-US" sz="3000" dirty="0" smtClean="0"/>
              <a:t>.</a:t>
            </a:r>
          </a:p>
          <a:p>
            <a:pPr lvl="1"/>
            <a:endParaRPr lang="en-US" dirty="0"/>
          </a:p>
        </p:txBody>
      </p:sp>
      <p:sp>
        <p:nvSpPr>
          <p:cNvPr id="51" name="Text Placeholder 50"/>
          <p:cNvSpPr>
            <a:spLocks noGrp="1"/>
          </p:cNvSpPr>
          <p:nvPr>
            <p:ph type="body" sz="quarter" idx="11"/>
          </p:nvPr>
        </p:nvSpPr>
        <p:spPr>
          <a:xfrm>
            <a:off x="457200" y="3339933"/>
            <a:ext cx="8229600" cy="2057400"/>
          </a:xfrm>
        </p:spPr>
        <p:txBody>
          <a:bodyPr/>
          <a:lstStyle/>
          <a:p>
            <a:r>
              <a:rPr lang="en-US" dirty="0" smtClean="0"/>
              <a:t>“Amazement” in Luke/Acts is a response to a mighty work of God</a:t>
            </a:r>
          </a:p>
          <a:p>
            <a:r>
              <a:rPr lang="en-US" dirty="0" smtClean="0"/>
              <a:t>Luke 4:36; Luke 5:9; and Luke 24:41 use “amazement”</a:t>
            </a:r>
          </a:p>
          <a:p>
            <a:r>
              <a:rPr lang="en-US" dirty="0" smtClean="0"/>
              <a:t>See Acts 2:12</a:t>
            </a:r>
          </a:p>
        </p:txBody>
      </p:sp>
      <p:sp>
        <p:nvSpPr>
          <p:cNvPr id="52" name="Footer Placeholder 51"/>
          <p:cNvSpPr>
            <a:spLocks noGrp="1"/>
          </p:cNvSpPr>
          <p:nvPr>
            <p:ph type="ftr" sz="quarter" idx="12"/>
          </p:nvPr>
        </p:nvSpPr>
        <p:spPr/>
        <p:txBody>
          <a:bodyPr/>
          <a:lstStyle/>
          <a:p>
            <a:r>
              <a:rPr lang="en-US" dirty="0" smtClean="0"/>
              <a:t>Peter Preaches to Jerusalem Jews: Acts 13:11-19</a:t>
            </a:r>
            <a:endParaRPr lang="en-US" dirty="0"/>
          </a:p>
        </p:txBody>
      </p:sp>
    </p:spTree>
    <p:extLst>
      <p:ext uri="{BB962C8B-B14F-4D97-AF65-F5344CB8AC3E}">
        <p14:creationId xmlns:p14="http://schemas.microsoft.com/office/powerpoint/2010/main" val="30962354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mtClean="0"/>
              <a:t>Peter Points Away From Himself</a:t>
            </a:r>
            <a:endParaRPr lang="en-US" dirty="0"/>
          </a:p>
        </p:txBody>
      </p:sp>
      <p:sp>
        <p:nvSpPr>
          <p:cNvPr id="50" name="Text Placeholder 49"/>
          <p:cNvSpPr>
            <a:spLocks noGrp="1"/>
          </p:cNvSpPr>
          <p:nvPr>
            <p:ph type="body" sz="quarter" idx="10"/>
          </p:nvPr>
        </p:nvSpPr>
        <p:spPr/>
        <p:txBody>
          <a:bodyPr/>
          <a:lstStyle/>
          <a:p>
            <a:r>
              <a:rPr lang="en-US" dirty="0" smtClean="0"/>
              <a:t>Acts 3:12 </a:t>
            </a:r>
            <a:r>
              <a:rPr lang="en-US" b="0" u="none" dirty="0" smtClean="0"/>
              <a:t>(NASB)</a:t>
            </a:r>
          </a:p>
          <a:p>
            <a:pPr lvl="2"/>
            <a:r>
              <a:rPr lang="en-US" sz="3000" dirty="0" smtClean="0"/>
              <a:t>But when Peter saw this, he replied to the people, “Men of Israel, why are you amazed at this, or why do you gaze at us, as if by our own power or piety we had made him walk?”</a:t>
            </a:r>
            <a:endParaRPr lang="en-US" sz="3000" dirty="0"/>
          </a:p>
        </p:txBody>
      </p:sp>
      <p:sp>
        <p:nvSpPr>
          <p:cNvPr id="51" name="Text Placeholder 50"/>
          <p:cNvSpPr>
            <a:spLocks noGrp="1"/>
          </p:cNvSpPr>
          <p:nvPr>
            <p:ph type="body" sz="quarter" idx="11"/>
          </p:nvPr>
        </p:nvSpPr>
        <p:spPr/>
        <p:txBody>
          <a:bodyPr/>
          <a:lstStyle/>
          <a:p>
            <a:r>
              <a:rPr lang="en-US" dirty="0" smtClean="0"/>
              <a:t>This pattern is repeated in Acts 14:8-15</a:t>
            </a:r>
          </a:p>
          <a:p>
            <a:r>
              <a:rPr lang="en-US" dirty="0" smtClean="0"/>
              <a:t>False teachers made themselves out to be something great, (Acts 8:9-11), but the Apostles pointed to Christ</a:t>
            </a:r>
          </a:p>
        </p:txBody>
      </p:sp>
      <p:sp>
        <p:nvSpPr>
          <p:cNvPr id="52" name="Footer Placeholder 51"/>
          <p:cNvSpPr>
            <a:spLocks noGrp="1"/>
          </p:cNvSpPr>
          <p:nvPr>
            <p:ph type="ftr" sz="quarter" idx="12"/>
          </p:nvPr>
        </p:nvSpPr>
        <p:spPr/>
        <p:txBody>
          <a:bodyPr/>
          <a:lstStyle/>
          <a:p>
            <a:r>
              <a:rPr lang="en-US" smtClean="0"/>
              <a:t>Peter Preaches to Jerusalem Jews: Acts 13:11-19</a:t>
            </a:r>
            <a:endParaRPr lang="en-US" dirty="0"/>
          </a:p>
        </p:txBody>
      </p:sp>
    </p:spTree>
    <p:extLst>
      <p:ext uri="{BB962C8B-B14F-4D97-AF65-F5344CB8AC3E}">
        <p14:creationId xmlns:p14="http://schemas.microsoft.com/office/powerpoint/2010/main" val="30962354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Promise to the Patriarchs and Fulfillment in Christ</a:t>
            </a:r>
            <a:endParaRPr lang="en-US" dirty="0"/>
          </a:p>
        </p:txBody>
      </p:sp>
      <p:sp>
        <p:nvSpPr>
          <p:cNvPr id="50" name="Text Placeholder 49"/>
          <p:cNvSpPr>
            <a:spLocks noGrp="1"/>
          </p:cNvSpPr>
          <p:nvPr>
            <p:ph type="body" sz="quarter" idx="10"/>
          </p:nvPr>
        </p:nvSpPr>
        <p:spPr>
          <a:xfrm>
            <a:off x="457200" y="1563581"/>
            <a:ext cx="8229600" cy="2426531"/>
          </a:xfrm>
        </p:spPr>
        <p:txBody>
          <a:bodyPr/>
          <a:lstStyle/>
          <a:p>
            <a:r>
              <a:rPr lang="en-US" dirty="0" smtClean="0"/>
              <a:t>Acts 3:13 </a:t>
            </a:r>
            <a:r>
              <a:rPr lang="en-US" b="0" u="none" dirty="0" smtClean="0"/>
              <a:t>(ESV)</a:t>
            </a:r>
            <a:endParaRPr lang="en-US" dirty="0" smtClean="0"/>
          </a:p>
          <a:p>
            <a:pPr lvl="2"/>
            <a:r>
              <a:rPr lang="en-US" sz="3000" dirty="0" smtClean="0"/>
              <a:t>The God of Abraham, the God of Isaac, and the God of Jacob, the God of our fathers, </a:t>
            </a:r>
            <a:r>
              <a:rPr lang="en-US" sz="3000" dirty="0" smtClean="0">
                <a:solidFill>
                  <a:srgbClr val="0000FF"/>
                </a:solidFill>
              </a:rPr>
              <a:t>glorified his servant </a:t>
            </a:r>
            <a:r>
              <a:rPr lang="en-US" sz="3000" dirty="0">
                <a:solidFill>
                  <a:srgbClr val="0000FF"/>
                </a:solidFill>
              </a:rPr>
              <a:t>Jesus</a:t>
            </a:r>
            <a:r>
              <a:rPr lang="en-US" sz="3000" dirty="0" smtClean="0"/>
              <a:t>, whom you delivered over and </a:t>
            </a:r>
            <a:r>
              <a:rPr lang="en-US" sz="3000" dirty="0" smtClean="0">
                <a:solidFill>
                  <a:srgbClr val="FF0000"/>
                </a:solidFill>
              </a:rPr>
              <a:t>denied </a:t>
            </a:r>
            <a:r>
              <a:rPr lang="en-US" sz="3000" dirty="0" smtClean="0"/>
              <a:t>in the presence of Pilate, when he had decided to release him.</a:t>
            </a:r>
            <a:endParaRPr lang="en-US" sz="3000" dirty="0"/>
          </a:p>
        </p:txBody>
      </p:sp>
      <p:sp>
        <p:nvSpPr>
          <p:cNvPr id="51" name="Text Placeholder 50"/>
          <p:cNvSpPr>
            <a:spLocks noGrp="1"/>
          </p:cNvSpPr>
          <p:nvPr>
            <p:ph type="body" sz="quarter" idx="11"/>
          </p:nvPr>
        </p:nvSpPr>
        <p:spPr>
          <a:xfrm>
            <a:off x="457200" y="4219013"/>
            <a:ext cx="8229600" cy="2173184"/>
          </a:xfrm>
        </p:spPr>
        <p:txBody>
          <a:bodyPr/>
          <a:lstStyle/>
          <a:p>
            <a:r>
              <a:rPr lang="en-US" dirty="0" smtClean="0"/>
              <a:t>The Patriarchs are mentioned in Exodus 3:6</a:t>
            </a:r>
          </a:p>
          <a:p>
            <a:r>
              <a:rPr lang="en-US" dirty="0" smtClean="0"/>
              <a:t>The Patriarchs are mentioned in Luke 20:37</a:t>
            </a:r>
          </a:p>
          <a:p>
            <a:r>
              <a:rPr lang="en-US" dirty="0" smtClean="0"/>
              <a:t>God glorified His Servant, but the Jewish leadership rejected Him (Isaiah 52:13; 53:3)</a:t>
            </a:r>
          </a:p>
          <a:p>
            <a:endParaRPr lang="en-US" dirty="0" smtClean="0"/>
          </a:p>
        </p:txBody>
      </p:sp>
      <p:sp>
        <p:nvSpPr>
          <p:cNvPr id="52" name="Footer Placeholder 51"/>
          <p:cNvSpPr>
            <a:spLocks noGrp="1"/>
          </p:cNvSpPr>
          <p:nvPr>
            <p:ph type="ftr" sz="quarter" idx="12"/>
          </p:nvPr>
        </p:nvSpPr>
        <p:spPr/>
        <p:txBody>
          <a:bodyPr/>
          <a:lstStyle/>
          <a:p>
            <a:r>
              <a:rPr lang="en-US" dirty="0" smtClean="0"/>
              <a:t>Peter Preaches to Jerusalem Jews: Acts 13:11-19</a:t>
            </a:r>
            <a:endParaRPr lang="en-US" dirty="0"/>
          </a:p>
        </p:txBody>
      </p:sp>
    </p:spTree>
    <p:extLst>
      <p:ext uri="{BB962C8B-B14F-4D97-AF65-F5344CB8AC3E}">
        <p14:creationId xmlns:p14="http://schemas.microsoft.com/office/powerpoint/2010/main" val="30962354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mtClean="0"/>
              <a:t>Israel Is Indicted by Peter</a:t>
            </a:r>
            <a:br>
              <a:rPr lang="en-US" smtClean="0"/>
            </a:br>
            <a:endParaRPr lang="en-US" dirty="0"/>
          </a:p>
        </p:txBody>
      </p:sp>
      <p:sp>
        <p:nvSpPr>
          <p:cNvPr id="50" name="Text Placeholder 49"/>
          <p:cNvSpPr>
            <a:spLocks noGrp="1"/>
          </p:cNvSpPr>
          <p:nvPr>
            <p:ph type="body" sz="quarter" idx="10"/>
          </p:nvPr>
        </p:nvSpPr>
        <p:spPr/>
        <p:txBody>
          <a:bodyPr/>
          <a:lstStyle/>
          <a:p>
            <a:r>
              <a:rPr lang="en-US" dirty="0" smtClean="0"/>
              <a:t>Acts 3:14 </a:t>
            </a:r>
            <a:r>
              <a:rPr lang="en-US" b="0" u="none" dirty="0" smtClean="0"/>
              <a:t>(HCSB)</a:t>
            </a:r>
          </a:p>
          <a:p>
            <a:pPr lvl="1"/>
            <a:r>
              <a:rPr lang="en-US" dirty="0" smtClean="0"/>
              <a:t>But you </a:t>
            </a:r>
            <a:r>
              <a:rPr lang="en-US" dirty="0" smtClean="0">
                <a:solidFill>
                  <a:srgbClr val="FF0000"/>
                </a:solidFill>
              </a:rPr>
              <a:t>denied</a:t>
            </a:r>
            <a:r>
              <a:rPr lang="en-US" dirty="0" smtClean="0"/>
              <a:t> the Holy and Righteous One and asked to have a murderer given to you. </a:t>
            </a:r>
            <a:endParaRPr lang="en-US" dirty="0"/>
          </a:p>
        </p:txBody>
      </p:sp>
      <p:sp>
        <p:nvSpPr>
          <p:cNvPr id="51" name="Text Placeholder 50"/>
          <p:cNvSpPr>
            <a:spLocks noGrp="1"/>
          </p:cNvSpPr>
          <p:nvPr>
            <p:ph type="body" sz="quarter" idx="11"/>
          </p:nvPr>
        </p:nvSpPr>
        <p:spPr>
          <a:xfrm>
            <a:off x="457200" y="2864064"/>
            <a:ext cx="8229600" cy="2514600"/>
          </a:xfrm>
        </p:spPr>
        <p:txBody>
          <a:bodyPr/>
          <a:lstStyle/>
          <a:p>
            <a:r>
              <a:rPr lang="en-US" dirty="0" smtClean="0"/>
              <a:t>“You” is found three times in verses 13 &amp; 14: “You gave over, you denied, you asked for a murderer”</a:t>
            </a:r>
          </a:p>
          <a:p>
            <a:r>
              <a:rPr lang="en-US" dirty="0" smtClean="0"/>
              <a:t>“Denied” is repeated from vs 13</a:t>
            </a:r>
          </a:p>
          <a:p>
            <a:r>
              <a:rPr lang="en-US" dirty="0" smtClean="0"/>
              <a:t>“Deny” is the opposite of “confess” – Luke 12:8, 9</a:t>
            </a:r>
          </a:p>
        </p:txBody>
      </p:sp>
      <p:sp>
        <p:nvSpPr>
          <p:cNvPr id="52" name="Footer Placeholder 51"/>
          <p:cNvSpPr>
            <a:spLocks noGrp="1"/>
          </p:cNvSpPr>
          <p:nvPr>
            <p:ph type="ftr" sz="quarter" idx="12"/>
          </p:nvPr>
        </p:nvSpPr>
        <p:spPr/>
        <p:txBody>
          <a:bodyPr/>
          <a:lstStyle/>
          <a:p>
            <a:r>
              <a:rPr lang="en-US" smtClean="0"/>
              <a:t>Peter Preaches to Jerusalem Jews: Acts 13:11-19</a:t>
            </a:r>
            <a:endParaRPr lang="en-US" dirty="0"/>
          </a:p>
        </p:txBody>
      </p:sp>
    </p:spTree>
    <p:extLst>
      <p:ext uri="{BB962C8B-B14F-4D97-AF65-F5344CB8AC3E}">
        <p14:creationId xmlns:p14="http://schemas.microsoft.com/office/powerpoint/2010/main" val="30962354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mtClean="0"/>
              <a:t>Irony: They Killed the Author of Life</a:t>
            </a:r>
            <a:br>
              <a:rPr lang="en-US" smtClean="0"/>
            </a:br>
            <a:endParaRPr lang="en-US" dirty="0"/>
          </a:p>
        </p:txBody>
      </p:sp>
      <p:sp>
        <p:nvSpPr>
          <p:cNvPr id="50" name="Text Placeholder 49"/>
          <p:cNvSpPr>
            <a:spLocks noGrp="1"/>
          </p:cNvSpPr>
          <p:nvPr>
            <p:ph type="body" sz="quarter" idx="10"/>
          </p:nvPr>
        </p:nvSpPr>
        <p:spPr/>
        <p:txBody>
          <a:bodyPr/>
          <a:lstStyle/>
          <a:p>
            <a:r>
              <a:rPr lang="en-US" dirty="0" smtClean="0"/>
              <a:t>Acts 3:15 </a:t>
            </a:r>
            <a:r>
              <a:rPr lang="en-US" b="0" u="none" dirty="0" smtClean="0"/>
              <a:t>(ESV)</a:t>
            </a:r>
          </a:p>
          <a:p>
            <a:pPr lvl="1"/>
            <a:r>
              <a:rPr lang="en-US" dirty="0" smtClean="0"/>
              <a:t>and you </a:t>
            </a:r>
            <a:r>
              <a:rPr lang="en-US" dirty="0" smtClean="0">
                <a:solidFill>
                  <a:srgbClr val="FF0000"/>
                </a:solidFill>
              </a:rPr>
              <a:t>killed</a:t>
            </a:r>
            <a:r>
              <a:rPr lang="en-US" dirty="0" smtClean="0"/>
              <a:t> the Author of life, whom God </a:t>
            </a:r>
            <a:r>
              <a:rPr lang="en-US" dirty="0" smtClean="0">
                <a:solidFill>
                  <a:srgbClr val="0000FF"/>
                </a:solidFill>
              </a:rPr>
              <a:t>raised</a:t>
            </a:r>
            <a:r>
              <a:rPr lang="en-US" dirty="0" smtClean="0"/>
              <a:t> from the dead. To this we are witnesses.  </a:t>
            </a:r>
            <a:endParaRPr lang="en-US" dirty="0"/>
          </a:p>
        </p:txBody>
      </p:sp>
      <p:sp>
        <p:nvSpPr>
          <p:cNvPr id="51" name="Text Placeholder 50"/>
          <p:cNvSpPr>
            <a:spLocks noGrp="1"/>
          </p:cNvSpPr>
          <p:nvPr>
            <p:ph type="body" sz="quarter" idx="11"/>
          </p:nvPr>
        </p:nvSpPr>
        <p:spPr>
          <a:xfrm>
            <a:off x="457200" y="2895596"/>
            <a:ext cx="8229600" cy="2514600"/>
          </a:xfrm>
        </p:spPr>
        <p:txBody>
          <a:bodyPr/>
          <a:lstStyle/>
          <a:p>
            <a:r>
              <a:rPr lang="en-US" dirty="0" smtClean="0"/>
              <a:t>“You killed” . . . “God raised”</a:t>
            </a:r>
          </a:p>
          <a:p>
            <a:r>
              <a:rPr lang="en-US" dirty="0" smtClean="0"/>
              <a:t>They asked for a murderer as they became murderers; they thus became what they approved</a:t>
            </a:r>
          </a:p>
          <a:p>
            <a:r>
              <a:rPr lang="en-US" dirty="0" smtClean="0"/>
              <a:t>The apostles are witnesses of the resurrected Christ</a:t>
            </a:r>
          </a:p>
        </p:txBody>
      </p:sp>
      <p:sp>
        <p:nvSpPr>
          <p:cNvPr id="52" name="Footer Placeholder 51"/>
          <p:cNvSpPr>
            <a:spLocks noGrp="1"/>
          </p:cNvSpPr>
          <p:nvPr>
            <p:ph type="ftr" sz="quarter" idx="12"/>
          </p:nvPr>
        </p:nvSpPr>
        <p:spPr/>
        <p:txBody>
          <a:bodyPr/>
          <a:lstStyle/>
          <a:p>
            <a:r>
              <a:rPr lang="en-US" smtClean="0"/>
              <a:t>Peter Preaches to Jerusalem Jews: Acts 13:11-19</a:t>
            </a:r>
            <a:endParaRPr lang="en-US" dirty="0"/>
          </a:p>
        </p:txBody>
      </p:sp>
    </p:spTree>
    <p:extLst>
      <p:ext uri="{BB962C8B-B14F-4D97-AF65-F5344CB8AC3E}">
        <p14:creationId xmlns:p14="http://schemas.microsoft.com/office/powerpoint/2010/main" val="30962354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mtClean="0"/>
              <a:t>Faith in His Name</a:t>
            </a:r>
            <a:br>
              <a:rPr lang="en-US" smtClean="0"/>
            </a:br>
            <a:endParaRPr lang="en-US" dirty="0"/>
          </a:p>
        </p:txBody>
      </p:sp>
      <p:sp>
        <p:nvSpPr>
          <p:cNvPr id="50" name="Text Placeholder 49"/>
          <p:cNvSpPr>
            <a:spLocks noGrp="1"/>
          </p:cNvSpPr>
          <p:nvPr>
            <p:ph type="body" sz="quarter" idx="10"/>
          </p:nvPr>
        </p:nvSpPr>
        <p:spPr/>
        <p:txBody>
          <a:bodyPr/>
          <a:lstStyle/>
          <a:p>
            <a:r>
              <a:rPr lang="en-US" dirty="0" smtClean="0"/>
              <a:t>Acts 3:16 </a:t>
            </a:r>
            <a:r>
              <a:rPr lang="en-US" b="0" u="none" dirty="0" smtClean="0"/>
              <a:t>(NASB)</a:t>
            </a:r>
          </a:p>
          <a:p>
            <a:pPr lvl="1"/>
            <a:r>
              <a:rPr lang="en-US" dirty="0" smtClean="0"/>
              <a:t>“And on the basis of </a:t>
            </a:r>
            <a:r>
              <a:rPr lang="en-US" dirty="0" smtClean="0">
                <a:solidFill>
                  <a:srgbClr val="FF0000"/>
                </a:solidFill>
              </a:rPr>
              <a:t>faith</a:t>
            </a:r>
            <a:r>
              <a:rPr lang="en-US" dirty="0" smtClean="0"/>
              <a:t> in His </a:t>
            </a:r>
            <a:r>
              <a:rPr lang="en-US" dirty="0" smtClean="0">
                <a:solidFill>
                  <a:srgbClr val="0000FF"/>
                </a:solidFill>
              </a:rPr>
              <a:t>name</a:t>
            </a:r>
            <a:r>
              <a:rPr lang="en-US" dirty="0" smtClean="0"/>
              <a:t>, it is the </a:t>
            </a:r>
            <a:r>
              <a:rPr lang="en-US" dirty="0" smtClean="0">
                <a:solidFill>
                  <a:srgbClr val="0000FF"/>
                </a:solidFill>
              </a:rPr>
              <a:t>name</a:t>
            </a:r>
            <a:r>
              <a:rPr lang="en-US" dirty="0" smtClean="0"/>
              <a:t> of Jesus which has strengthened this man whom you see and know; and the </a:t>
            </a:r>
            <a:r>
              <a:rPr lang="en-US" dirty="0" smtClean="0">
                <a:solidFill>
                  <a:srgbClr val="FF0000"/>
                </a:solidFill>
              </a:rPr>
              <a:t>faith</a:t>
            </a:r>
            <a:r>
              <a:rPr lang="en-US" dirty="0" smtClean="0"/>
              <a:t> which comes through Him has given him this perfect health in the presence of you all.”</a:t>
            </a:r>
          </a:p>
          <a:p>
            <a:pPr lvl="1"/>
            <a:endParaRPr lang="en-US" dirty="0"/>
          </a:p>
        </p:txBody>
      </p:sp>
      <p:sp>
        <p:nvSpPr>
          <p:cNvPr id="51" name="Text Placeholder 50"/>
          <p:cNvSpPr>
            <a:spLocks noGrp="1"/>
          </p:cNvSpPr>
          <p:nvPr>
            <p:ph type="body" sz="quarter" idx="11"/>
          </p:nvPr>
        </p:nvSpPr>
        <p:spPr>
          <a:xfrm>
            <a:off x="457200" y="3936128"/>
            <a:ext cx="8229600" cy="2514600"/>
          </a:xfrm>
        </p:spPr>
        <p:txBody>
          <a:bodyPr/>
          <a:lstStyle/>
          <a:p>
            <a:r>
              <a:rPr lang="en-US" dirty="0" smtClean="0"/>
              <a:t>Faith and name are in a chiastic structure in the Greek</a:t>
            </a:r>
          </a:p>
          <a:p>
            <a:r>
              <a:rPr lang="en-US" dirty="0" smtClean="0"/>
              <a:t>“you” is used again – they are personal witnesses to the healing of the lame man</a:t>
            </a:r>
          </a:p>
          <a:p>
            <a:r>
              <a:rPr lang="en-US" dirty="0" smtClean="0"/>
              <a:t>Jesus is both the object and source of saving faith</a:t>
            </a:r>
            <a:br>
              <a:rPr lang="en-US" dirty="0" smtClean="0"/>
            </a:br>
            <a:endParaRPr lang="en-US" dirty="0" smtClean="0"/>
          </a:p>
        </p:txBody>
      </p:sp>
      <p:sp>
        <p:nvSpPr>
          <p:cNvPr id="52" name="Footer Placeholder 51"/>
          <p:cNvSpPr>
            <a:spLocks noGrp="1"/>
          </p:cNvSpPr>
          <p:nvPr>
            <p:ph type="ftr" sz="quarter" idx="12"/>
          </p:nvPr>
        </p:nvSpPr>
        <p:spPr/>
        <p:txBody>
          <a:bodyPr/>
          <a:lstStyle/>
          <a:p>
            <a:r>
              <a:rPr lang="en-US" smtClean="0"/>
              <a:t>Peter Preaches to Jerusalem Jews: Acts 13:11-19</a:t>
            </a:r>
            <a:endParaRPr lang="en-US" dirty="0"/>
          </a:p>
        </p:txBody>
      </p:sp>
    </p:spTree>
    <p:extLst>
      <p:ext uri="{BB962C8B-B14F-4D97-AF65-F5344CB8AC3E}">
        <p14:creationId xmlns:p14="http://schemas.microsoft.com/office/powerpoint/2010/main" val="30962354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mtClean="0"/>
              <a:t>Unintentional Sin Can Be Forgiven</a:t>
            </a:r>
            <a:br>
              <a:rPr lang="en-US" smtClean="0"/>
            </a:br>
            <a:endParaRPr lang="en-US" dirty="0"/>
          </a:p>
        </p:txBody>
      </p:sp>
      <p:sp>
        <p:nvSpPr>
          <p:cNvPr id="50" name="Text Placeholder 49"/>
          <p:cNvSpPr>
            <a:spLocks noGrp="1"/>
          </p:cNvSpPr>
          <p:nvPr>
            <p:ph type="body" sz="quarter" idx="10"/>
          </p:nvPr>
        </p:nvSpPr>
        <p:spPr/>
        <p:txBody>
          <a:bodyPr/>
          <a:lstStyle/>
          <a:p>
            <a:r>
              <a:rPr lang="en-US" dirty="0" smtClean="0"/>
              <a:t>Acts 3:17, 18 </a:t>
            </a:r>
            <a:r>
              <a:rPr lang="en-US" b="0" u="none" dirty="0" smtClean="0"/>
              <a:t>(NASB)</a:t>
            </a:r>
          </a:p>
          <a:p>
            <a:pPr lvl="1"/>
            <a:r>
              <a:rPr lang="en-US" dirty="0" smtClean="0"/>
              <a:t>“And now, brethren, I know that </a:t>
            </a:r>
            <a:r>
              <a:rPr lang="en-US" dirty="0" smtClean="0">
                <a:solidFill>
                  <a:srgbClr val="FF0000"/>
                </a:solidFill>
              </a:rPr>
              <a:t>you acted in ignorance</a:t>
            </a:r>
            <a:r>
              <a:rPr lang="en-US" dirty="0" smtClean="0"/>
              <a:t>, just as your rulers did also. But the things which God announced beforehand by the mouth of all the prophets, that His Christ would suffer, </a:t>
            </a:r>
            <a:r>
              <a:rPr lang="en-US" dirty="0" smtClean="0">
                <a:solidFill>
                  <a:srgbClr val="0000FF"/>
                </a:solidFill>
              </a:rPr>
              <a:t>He has thus fulfilled</a:t>
            </a:r>
            <a:r>
              <a:rPr lang="en-US" dirty="0" smtClean="0"/>
              <a:t>.”</a:t>
            </a:r>
          </a:p>
          <a:p>
            <a:pPr lvl="1"/>
            <a:r>
              <a:rPr lang="en-US" dirty="0" smtClean="0"/>
              <a:t>  </a:t>
            </a:r>
            <a:endParaRPr lang="en-US" dirty="0"/>
          </a:p>
        </p:txBody>
      </p:sp>
      <p:sp>
        <p:nvSpPr>
          <p:cNvPr id="51" name="Text Placeholder 50"/>
          <p:cNvSpPr>
            <a:spLocks noGrp="1"/>
          </p:cNvSpPr>
          <p:nvPr>
            <p:ph type="body" sz="quarter" idx="11"/>
          </p:nvPr>
        </p:nvSpPr>
        <p:spPr>
          <a:xfrm>
            <a:off x="457200" y="3888830"/>
            <a:ext cx="8229600" cy="2514600"/>
          </a:xfrm>
        </p:spPr>
        <p:txBody>
          <a:bodyPr/>
          <a:lstStyle/>
          <a:p>
            <a:r>
              <a:rPr lang="en-US" dirty="0" smtClean="0"/>
              <a:t>Unintentional sin is described in Numbers 15:27-31; 1Timothy 1:13; Luke 23:34</a:t>
            </a:r>
          </a:p>
          <a:p>
            <a:r>
              <a:rPr lang="en-US" dirty="0" smtClean="0"/>
              <a:t>Their sin did not thwart but rather fulfilled God’s purposes: Acts 13:27</a:t>
            </a:r>
          </a:p>
        </p:txBody>
      </p:sp>
      <p:sp>
        <p:nvSpPr>
          <p:cNvPr id="52" name="Footer Placeholder 51"/>
          <p:cNvSpPr>
            <a:spLocks noGrp="1"/>
          </p:cNvSpPr>
          <p:nvPr>
            <p:ph type="ftr" sz="quarter" idx="12"/>
          </p:nvPr>
        </p:nvSpPr>
        <p:spPr/>
        <p:txBody>
          <a:bodyPr/>
          <a:lstStyle/>
          <a:p>
            <a:r>
              <a:rPr lang="en-US" smtClean="0"/>
              <a:t>Peter Preaches to Jerusalem Jews: Acts 13:11-19</a:t>
            </a:r>
            <a:endParaRPr lang="en-US" dirty="0"/>
          </a:p>
        </p:txBody>
      </p:sp>
    </p:spTree>
    <p:extLst>
      <p:ext uri="{BB962C8B-B14F-4D97-AF65-F5344CB8AC3E}">
        <p14:creationId xmlns:p14="http://schemas.microsoft.com/office/powerpoint/2010/main" val="30962354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mtClean="0"/>
              <a:t>Peter Commands Repentance</a:t>
            </a:r>
            <a:br>
              <a:rPr lang="en-US" smtClean="0"/>
            </a:br>
            <a:endParaRPr lang="en-US" dirty="0"/>
          </a:p>
        </p:txBody>
      </p:sp>
      <p:sp>
        <p:nvSpPr>
          <p:cNvPr id="50" name="Text Placeholder 49"/>
          <p:cNvSpPr>
            <a:spLocks noGrp="1"/>
          </p:cNvSpPr>
          <p:nvPr>
            <p:ph type="body" sz="quarter" idx="10"/>
          </p:nvPr>
        </p:nvSpPr>
        <p:spPr/>
        <p:txBody>
          <a:bodyPr/>
          <a:lstStyle/>
          <a:p>
            <a:r>
              <a:rPr lang="en-US" dirty="0" smtClean="0"/>
              <a:t>Acts 3:19a </a:t>
            </a:r>
            <a:r>
              <a:rPr lang="en-US" b="0" u="none" dirty="0" smtClean="0"/>
              <a:t>(HCSB)</a:t>
            </a:r>
          </a:p>
          <a:p>
            <a:pPr lvl="1"/>
            <a:r>
              <a:rPr lang="en-US" dirty="0" smtClean="0"/>
              <a:t>Therefore </a:t>
            </a:r>
            <a:r>
              <a:rPr lang="en-US" dirty="0" smtClean="0">
                <a:solidFill>
                  <a:srgbClr val="FF0000"/>
                </a:solidFill>
              </a:rPr>
              <a:t>repent</a:t>
            </a:r>
            <a:r>
              <a:rPr lang="en-US" dirty="0" smtClean="0"/>
              <a:t> and </a:t>
            </a:r>
            <a:r>
              <a:rPr lang="en-US" dirty="0" smtClean="0">
                <a:solidFill>
                  <a:srgbClr val="FF0000"/>
                </a:solidFill>
              </a:rPr>
              <a:t>turn back</a:t>
            </a:r>
            <a:r>
              <a:rPr lang="en-US" dirty="0" smtClean="0"/>
              <a:t>, so that your sins may be </a:t>
            </a:r>
            <a:r>
              <a:rPr lang="en-US" dirty="0" smtClean="0">
                <a:solidFill>
                  <a:srgbClr val="0000FF"/>
                </a:solidFill>
              </a:rPr>
              <a:t>wiped out</a:t>
            </a:r>
            <a:r>
              <a:rPr lang="en-US" dirty="0" smtClean="0"/>
              <a:t>, . . .   </a:t>
            </a:r>
            <a:endParaRPr lang="en-US" dirty="0"/>
          </a:p>
        </p:txBody>
      </p:sp>
      <p:sp>
        <p:nvSpPr>
          <p:cNvPr id="51" name="Text Placeholder 50"/>
          <p:cNvSpPr>
            <a:spLocks noGrp="1"/>
          </p:cNvSpPr>
          <p:nvPr>
            <p:ph type="body" sz="quarter" idx="11"/>
          </p:nvPr>
        </p:nvSpPr>
        <p:spPr>
          <a:xfrm>
            <a:off x="457200" y="2832532"/>
            <a:ext cx="8229600" cy="2514600"/>
          </a:xfrm>
        </p:spPr>
        <p:txBody>
          <a:bodyPr/>
          <a:lstStyle/>
          <a:p>
            <a:r>
              <a:rPr lang="en-US" dirty="0" smtClean="0"/>
              <a:t>They are no longer ignorant</a:t>
            </a:r>
          </a:p>
          <a:p>
            <a:r>
              <a:rPr lang="en-US" dirty="0" smtClean="0"/>
              <a:t>God declared His verdict by raising Jesus </a:t>
            </a:r>
          </a:p>
          <a:p>
            <a:r>
              <a:rPr lang="en-US" dirty="0" smtClean="0"/>
              <a:t>“wiped out” is used in Revelation 3:5 in connection with the Book of Life</a:t>
            </a:r>
          </a:p>
          <a:p>
            <a:r>
              <a:rPr lang="en-US" dirty="0" smtClean="0"/>
              <a:t>“Return” is used in the NT as a synonym for repentance</a:t>
            </a:r>
          </a:p>
          <a:p>
            <a:r>
              <a:rPr lang="en-US" dirty="0" smtClean="0"/>
              <a:t>We are to turn from sin to God (Luke 1:16, 17)</a:t>
            </a:r>
          </a:p>
        </p:txBody>
      </p:sp>
      <p:sp>
        <p:nvSpPr>
          <p:cNvPr id="52" name="Footer Placeholder 51"/>
          <p:cNvSpPr>
            <a:spLocks noGrp="1"/>
          </p:cNvSpPr>
          <p:nvPr>
            <p:ph type="ftr" sz="quarter" idx="12"/>
          </p:nvPr>
        </p:nvSpPr>
        <p:spPr/>
        <p:txBody>
          <a:bodyPr/>
          <a:lstStyle/>
          <a:p>
            <a:r>
              <a:rPr lang="en-US" smtClean="0"/>
              <a:t>Peter Preaches to Jerusalem Jews: Acts 13:11-19</a:t>
            </a:r>
            <a:endParaRPr lang="en-US" dirty="0"/>
          </a:p>
        </p:txBody>
      </p:sp>
    </p:spTree>
    <p:extLst>
      <p:ext uri="{BB962C8B-B14F-4D97-AF65-F5344CB8AC3E}">
        <p14:creationId xmlns:p14="http://schemas.microsoft.com/office/powerpoint/2010/main" val="30962354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FF0000"/>
      </a:accent1>
      <a:accent2>
        <a:srgbClr val="0070C0"/>
      </a:accent2>
      <a:accent3>
        <a:srgbClr val="00B050"/>
      </a:accent3>
      <a:accent4>
        <a:srgbClr val="7030A0"/>
      </a:accent4>
      <a:accent5>
        <a:srgbClr val="EAEAEA"/>
      </a:accent5>
      <a:accent6>
        <a:srgbClr val="70AD47"/>
      </a:accent6>
      <a:hlink>
        <a:srgbClr val="0563C1"/>
      </a:hlink>
      <a:folHlink>
        <a:srgbClr val="954F72"/>
      </a:folHlink>
    </a:clrScheme>
    <a:fontScheme name="ACTS Template">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322</TotalTime>
  <Words>836</Words>
  <Application>Microsoft Macintosh PowerPoint</Application>
  <PresentationFormat>On-screen Show (4:3)</PresentationFormat>
  <Paragraphs>68</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Peter Preaches to Jerusalem Jews</vt:lpstr>
      <vt:lpstr>The Healed Man Clings to the Apostles</vt:lpstr>
      <vt:lpstr>Peter Points Away From Himself</vt:lpstr>
      <vt:lpstr>Promise to the Patriarchs and Fulfillment in Christ</vt:lpstr>
      <vt:lpstr>Israel Is Indicted by Peter </vt:lpstr>
      <vt:lpstr>Irony: They Killed the Author of Life </vt:lpstr>
      <vt:lpstr>Faith in His Name </vt:lpstr>
      <vt:lpstr>Unintentional Sin Can Be Forgiven </vt:lpstr>
      <vt:lpstr>Peter Commands Repentance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dc:creator>
  <cp:lastModifiedBy>g.peters1950</cp:lastModifiedBy>
  <cp:revision>67</cp:revision>
  <cp:lastPrinted>2014-11-13T21:08:37Z</cp:lastPrinted>
  <dcterms:created xsi:type="dcterms:W3CDTF">2014-11-11T16:23:07Z</dcterms:created>
  <dcterms:modified xsi:type="dcterms:W3CDTF">2014-11-21T01:43:18Z</dcterms:modified>
</cp:coreProperties>
</file>