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
  </p:notesMasterIdLst>
  <p:handoutMasterIdLst>
    <p:handoutMasterId r:id="rId8"/>
  </p:handoutMasterIdLst>
  <p:sldIdLst>
    <p:sldId id="256" r:id="rId2"/>
    <p:sldId id="266" r:id="rId3"/>
    <p:sldId id="269" r:id="rId4"/>
    <p:sldId id="267" r:id="rId5"/>
    <p:sldId id="268" r:id="rId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C0779"/>
    <a:srgbClr val="4C4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86981" autoAdjust="0"/>
  </p:normalViewPr>
  <p:slideViewPr>
    <p:cSldViewPr snapToGrid="0" showGuides="1">
      <p:cViewPr varScale="1">
        <p:scale>
          <a:sx n="61" d="100"/>
          <a:sy n="61" d="100"/>
        </p:scale>
        <p:origin x="1590" y="60"/>
      </p:cViewPr>
      <p:guideLst>
        <p:guide orient="horz" pos="4152"/>
        <p:guide pos="2880"/>
      </p:guideLst>
    </p:cSldViewPr>
  </p:slideViewPr>
  <p:notesTextViewPr>
    <p:cViewPr>
      <p:scale>
        <a:sx n="1" d="1"/>
        <a:sy n="1" d="1"/>
      </p:scale>
      <p:origin x="0" y="0"/>
    </p:cViewPr>
  </p:notesTextViewPr>
  <p:notesViewPr>
    <p:cSldViewPr snapToGrid="0" showGuides="1">
      <p:cViewPr varScale="1">
        <p:scale>
          <a:sx n="51" d="100"/>
          <a:sy n="51" d="100"/>
        </p:scale>
        <p:origin x="281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8993" y="240865"/>
            <a:ext cx="3169921" cy="481727"/>
          </a:xfrm>
          <a:prstGeom prst="rect">
            <a:avLst/>
          </a:prstGeom>
        </p:spPr>
        <p:txBody>
          <a:bodyPr vert="horz" lIns="96661" tIns="48330" rIns="96661" bIns="48330" rtlCol="0"/>
          <a:lstStyle>
            <a:lvl1pPr algn="l">
              <a:defRPr sz="1300"/>
            </a:lvl1pPr>
          </a:lstStyle>
          <a:p>
            <a:r>
              <a:rPr lang="en-US" dirty="0" smtClean="0"/>
              <a:t>Acts </a:t>
            </a:r>
            <a:r>
              <a:rPr lang="en-US" dirty="0" smtClean="0"/>
              <a:t>3:24-26</a:t>
            </a:r>
            <a:r>
              <a:rPr lang="en-US" dirty="0" smtClean="0"/>
              <a:t/>
            </a:r>
            <a:br>
              <a:rPr lang="en-US" dirty="0" smtClean="0"/>
            </a:br>
            <a:r>
              <a:rPr lang="en-US" dirty="0"/>
              <a:t>Repentance and Promise</a:t>
            </a:r>
            <a:endParaRPr lang="en-US" b="1" dirty="0" smtClean="0"/>
          </a:p>
        </p:txBody>
      </p:sp>
      <p:sp>
        <p:nvSpPr>
          <p:cNvPr id="3" name="Date Placeholder 2"/>
          <p:cNvSpPr>
            <a:spLocks noGrp="1"/>
          </p:cNvSpPr>
          <p:nvPr>
            <p:ph type="dt" sz="quarter" idx="1"/>
          </p:nvPr>
        </p:nvSpPr>
        <p:spPr>
          <a:xfrm>
            <a:off x="3619704" y="240865"/>
            <a:ext cx="3169921" cy="481727"/>
          </a:xfrm>
          <a:prstGeom prst="rect">
            <a:avLst/>
          </a:prstGeom>
        </p:spPr>
        <p:txBody>
          <a:bodyPr vert="horz" lIns="96661" tIns="48330" rIns="96661" bIns="48330" rtlCol="0"/>
          <a:lstStyle>
            <a:lvl1pPr algn="r">
              <a:defRPr sz="1300"/>
            </a:lvl1pPr>
          </a:lstStyle>
          <a:p>
            <a:r>
              <a:rPr lang="en-US" dirty="0" smtClean="0"/>
              <a:t>01/04</a:t>
            </a:r>
            <a:r>
              <a:rPr lang="en-US" dirty="0" smtClean="0"/>
              <a:t>/14</a:t>
            </a:r>
            <a:r>
              <a:rPr lang="en-US" dirty="0" smtClean="0"/>
              <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625653" y="8878611"/>
            <a:ext cx="3169921" cy="481726"/>
          </a:xfrm>
          <a:prstGeom prst="rect">
            <a:avLst/>
          </a:prstGeom>
        </p:spPr>
        <p:txBody>
          <a:bodyPr vert="horz" lIns="96661" tIns="48330" rIns="96661" bIns="48330" rtlCol="0" anchor="ctr" anchorCtr="0"/>
          <a:lstStyle>
            <a:lvl1pPr algn="r">
              <a:defRPr sz="1300"/>
            </a:lvl1pPr>
          </a:lstStyle>
          <a:p>
            <a:pPr algn="l">
              <a:tabLst>
                <a:tab pos="2899842" algn="r"/>
              </a:tabLst>
            </a:pPr>
            <a:r>
              <a:rPr lang="en-US" dirty="0" smtClean="0">
                <a:latin typeface="Calibri" panose="020F0502020204030204" pitchFamily="34" charset="0"/>
              </a:rPr>
              <a:t>www.gospelofgracefellowship.org 	</a:t>
            </a:r>
            <a:fld id="{031CC2AA-5D6B-4D60-9620-A1FD7A510E25}" type="slidenum">
              <a:rPr lang="en-US" smtClean="0"/>
              <a:pPr algn="l">
                <a:tabLst>
                  <a:tab pos="2899842"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94" y="8760783"/>
            <a:ext cx="2376979" cy="717379"/>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7"/>
          </a:xfrm>
          <a:prstGeom prst="rect">
            <a:avLst/>
          </a:prstGeom>
        </p:spPr>
        <p:txBody>
          <a:bodyPr vert="horz" lIns="96661" tIns="48330" rIns="96661" bIns="48330" rtlCol="0"/>
          <a:lstStyle>
            <a:lvl1pPr algn="l">
              <a:defRPr sz="1300"/>
            </a:lvl1pPr>
          </a:lstStyle>
          <a:p>
            <a:endParaRPr lang="en-US"/>
          </a:p>
        </p:txBody>
      </p:sp>
      <p:sp>
        <p:nvSpPr>
          <p:cNvPr id="3" name="Date Placeholder 2"/>
          <p:cNvSpPr>
            <a:spLocks noGrp="1"/>
          </p:cNvSpPr>
          <p:nvPr>
            <p:ph type="dt" idx="1"/>
          </p:nvPr>
        </p:nvSpPr>
        <p:spPr>
          <a:xfrm>
            <a:off x="4143587" y="1"/>
            <a:ext cx="3169921" cy="481727"/>
          </a:xfrm>
          <a:prstGeom prst="rect">
            <a:avLst/>
          </a:prstGeom>
        </p:spPr>
        <p:txBody>
          <a:bodyPr vert="horz" lIns="96661" tIns="48330" rIns="96661" bIns="48330" rtlCol="0"/>
          <a:lstStyle>
            <a:lvl1pPr algn="r">
              <a:defRPr sz="1300"/>
            </a:lvl1pPr>
          </a:lstStyle>
          <a:p>
            <a:fld id="{2EE14134-EB5F-4355-A37E-93B70D431A7B}" type="datetimeFigureOut">
              <a:rPr lang="en-US" smtClean="0"/>
              <a:pPr/>
              <a:t>1/10/2015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0" rIns="96661" bIns="48330"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61" tIns="48330" rIns="96661"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1726"/>
          </a:xfrm>
          <a:prstGeom prst="rect">
            <a:avLst/>
          </a:prstGeom>
        </p:spPr>
        <p:txBody>
          <a:bodyPr vert="horz" lIns="96661" tIns="48330" rIns="96661" bIns="4833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1" cy="481726"/>
          </a:xfrm>
          <a:prstGeom prst="rect">
            <a:avLst/>
          </a:prstGeom>
        </p:spPr>
        <p:txBody>
          <a:bodyPr vert="horz" lIns="96661" tIns="48330" rIns="96661" bIns="48330" rtlCol="0" anchor="b"/>
          <a:lstStyle>
            <a:lvl1pPr algn="r">
              <a:defRPr sz="13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3:19  "Therefore repent and return, so that your sins may be wiped away, in order that times of refreshing may come from the presence of the Lord;</a:t>
            </a:r>
          </a:p>
          <a:p>
            <a:r>
              <a:rPr lang="en-US" dirty="0" smtClean="0"/>
              <a:t>ACT 3:20 and that He may send Jesus, the Christ appointed for you,</a:t>
            </a:r>
          </a:p>
          <a:p>
            <a:r>
              <a:rPr lang="en-US" dirty="0" smtClean="0"/>
              <a:t>ACT 3:21 whom heaven must receive until the period of restoration of all things about which God spoke by the mouth of His holy prophets from ancient time.</a:t>
            </a:r>
          </a:p>
          <a:p>
            <a:r>
              <a:rPr lang="en-US" dirty="0" smtClean="0"/>
              <a:t>ACT 3:22  "Moses said, 'The Lord God will raise up for you a prophet like me from your brethren; to Him you shall give heed to everything He says to you.</a:t>
            </a:r>
          </a:p>
          <a:p>
            <a:r>
              <a:rPr lang="en-US" dirty="0" smtClean="0"/>
              <a:t>ACT 3:23 'And it will be that every soul that does not heed that prophet shall be utterly destroyed from among the people.'</a:t>
            </a:r>
          </a:p>
          <a:p>
            <a:r>
              <a:rPr lang="en-US" dirty="0" smtClean="0"/>
              <a:t>ACT 3:24  "And likewise, all the prophets who have spoken, from Samuel and his successors onward, also announced these days.</a:t>
            </a:r>
          </a:p>
          <a:p>
            <a:r>
              <a:rPr lang="en-US" dirty="0" smtClean="0"/>
              <a:t>ACT 3:25  "It is you who are the sons of the prophets and of the covenant which God made with your fathers, saying to Abraham, 'And in your seed all the families of the earth shall be blessed.'</a:t>
            </a:r>
          </a:p>
          <a:p>
            <a:r>
              <a:rPr lang="en-US" dirty="0" smtClean="0"/>
              <a:t>ACT 3:26  "For you first, God raised up His Servant and sent Him to bless you by turning every one of you from your wicked ways."</a:t>
            </a:r>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2999093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dpi="0" rotWithShape="1">
            <a:blip r:embed="rId2" cstate="print">
              <a:alphaModFix amt="67000"/>
            </a:blip>
            <a:srcRec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rgbClr val="4C4734"/>
                </a:solidFill>
              </a:defRPr>
            </a:lvl1pPr>
            <a:lvl2pPr marL="225425" indent="0">
              <a:lnSpc>
                <a:spcPts val="3200"/>
              </a:lnSpc>
              <a:spcBef>
                <a:spcPts val="0"/>
              </a:spcBef>
              <a:spcAft>
                <a:spcPts val="600"/>
              </a:spcAft>
              <a:buNone/>
              <a:defRPr sz="3000">
                <a:solidFill>
                  <a:srgbClr val="4C4734"/>
                </a:solidFill>
              </a:defRPr>
            </a:lvl2pPr>
            <a:lvl3pPr marL="344488" indent="0">
              <a:spcBef>
                <a:spcPts val="0"/>
              </a:spcBef>
              <a:spcAft>
                <a:spcPts val="600"/>
              </a:spcAft>
              <a:buFontTx/>
              <a:buNone/>
              <a:defRPr sz="2400">
                <a:solidFill>
                  <a:srgbClr val="4C4734"/>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rgbClr val="4C4734"/>
                </a:solidFill>
              </a:defRPr>
            </a:lvl1pPr>
            <a:lvl2pPr marL="569913" indent="-225425">
              <a:spcBef>
                <a:spcPts val="0"/>
              </a:spcBef>
              <a:spcAft>
                <a:spcPts val="600"/>
              </a:spcAft>
              <a:buFont typeface="Verdana" panose="020B0604030504040204" pitchFamily="34" charset="0"/>
              <a:buChar char="-"/>
              <a:defRPr baseline="0">
                <a:solidFill>
                  <a:srgbClr val="4C4734"/>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Peter Preaches Christ and Repentance: Acts 3:19-26</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dpi="0" rotWithShape="1">
            <a:blip r:embed="rId2" cstate="print">
              <a:alphaModFix amt="67000"/>
            </a:blip>
            <a:srcRec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dpi="0" rotWithShape="1">
            <a:blip r:embed="rId2" cstate="print">
              <a:alphaModFix amt="67000"/>
            </a:blip>
            <a:srcRec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dpi="0" rotWithShape="1">
            <a:blip r:embed="rId2" cstate="print">
              <a:alphaModFix amt="67000"/>
            </a:blip>
            <a:srcRect/>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4C4734"/>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2238286419"/>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4085108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6340338" cy="365125"/>
          </a:xfrm>
          <a:prstGeom prst="rect">
            <a:avLst/>
          </a:prstGeom>
        </p:spPr>
        <p:txBody>
          <a:bodyPr vert="horz" lIns="91440" tIns="45720" rIns="91440" bIns="45720" rtlCol="0" anchor="ctr"/>
          <a:lstStyle>
            <a:lvl1pPr algn="l">
              <a:defRPr sz="2000">
                <a:solidFill>
                  <a:srgbClr val="4C4734"/>
                </a:solidFill>
              </a:defRPr>
            </a:lvl1pPr>
          </a:lstStyle>
          <a:p>
            <a:r>
              <a:rPr lang="en-US" dirty="0" smtClean="0"/>
              <a:t>Peter Preaches Christ and Repentance: Acts 3:19-26</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 id="2147483666"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Acts 3:19-26</a:t>
            </a:r>
            <a:endParaRPr lang="en-US" dirty="0"/>
          </a:p>
        </p:txBody>
      </p:sp>
      <p:sp>
        <p:nvSpPr>
          <p:cNvPr id="7" name="Title 6"/>
          <p:cNvSpPr>
            <a:spLocks noGrp="1"/>
          </p:cNvSpPr>
          <p:nvPr>
            <p:ph type="title"/>
          </p:nvPr>
        </p:nvSpPr>
        <p:spPr/>
        <p:txBody>
          <a:bodyPr/>
          <a:lstStyle/>
          <a:p>
            <a:r>
              <a:rPr lang="en-US" dirty="0" smtClean="0"/>
              <a:t>Repentance and Promise</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December 7, 2014</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The Prophets Predicted Messiah</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3:24 (HCSB)</a:t>
            </a:r>
          </a:p>
          <a:p>
            <a:pPr lvl="1"/>
            <a:r>
              <a:rPr lang="en-US" sz="3200" dirty="0" smtClean="0"/>
              <a:t>In addition, all the prophets who have spoken, from Samuel and those after him, have also announced </a:t>
            </a:r>
            <a:r>
              <a:rPr lang="en-US" sz="3200" dirty="0" smtClean="0">
                <a:solidFill>
                  <a:srgbClr val="0000FF"/>
                </a:solidFill>
              </a:rPr>
              <a:t>these days</a:t>
            </a:r>
            <a:r>
              <a:rPr lang="en-US" sz="3200" dirty="0" smtClean="0"/>
              <a:t>.</a:t>
            </a:r>
          </a:p>
          <a:p>
            <a:pPr lvl="1"/>
            <a:endParaRPr lang="en-US" dirty="0"/>
          </a:p>
        </p:txBody>
      </p:sp>
      <p:sp>
        <p:nvSpPr>
          <p:cNvPr id="51" name="Text Placeholder 50"/>
          <p:cNvSpPr>
            <a:spLocks noGrp="1"/>
          </p:cNvSpPr>
          <p:nvPr>
            <p:ph type="body" sz="quarter" idx="11"/>
          </p:nvPr>
        </p:nvSpPr>
        <p:spPr>
          <a:xfrm>
            <a:off x="457200" y="3390899"/>
            <a:ext cx="8229600" cy="2514600"/>
          </a:xfrm>
        </p:spPr>
        <p:txBody>
          <a:bodyPr/>
          <a:lstStyle/>
          <a:p>
            <a:pPr>
              <a:spcAft>
                <a:spcPts val="1800"/>
              </a:spcAft>
            </a:pPr>
            <a:r>
              <a:rPr lang="en-US" sz="3200" dirty="0" smtClean="0"/>
              <a:t>Samuel was considered the first prophet after Moses</a:t>
            </a:r>
          </a:p>
          <a:p>
            <a:pPr>
              <a:spcAft>
                <a:spcPts val="1800"/>
              </a:spcAft>
            </a:pPr>
            <a:r>
              <a:rPr lang="en-US" sz="3200" dirty="0" smtClean="0"/>
              <a:t>“These days” are the days of Messianic salvation</a:t>
            </a:r>
          </a:p>
        </p:txBody>
      </p:sp>
      <p:sp>
        <p:nvSpPr>
          <p:cNvPr id="52" name="Footer Placeholder 51"/>
          <p:cNvSpPr>
            <a:spLocks noGrp="1"/>
          </p:cNvSpPr>
          <p:nvPr>
            <p:ph type="ftr" sz="quarter" idx="12"/>
          </p:nvPr>
        </p:nvSpPr>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As Sons They Should Obey</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3:25 (NASB)</a:t>
            </a:r>
          </a:p>
          <a:p>
            <a:pPr lvl="1"/>
            <a:r>
              <a:rPr lang="en-US" dirty="0" smtClean="0"/>
              <a:t>“It is </a:t>
            </a:r>
            <a:r>
              <a:rPr lang="en-US" dirty="0" smtClean="0">
                <a:solidFill>
                  <a:srgbClr val="0000FF"/>
                </a:solidFill>
              </a:rPr>
              <a:t>you who are the sons of the prophets </a:t>
            </a:r>
            <a:r>
              <a:rPr lang="en-US" dirty="0" smtClean="0"/>
              <a:t>and of the covenant which God made with your fathers, saying to Abraham, ‘And in your seed all the families of the earth shall be blessed.’”</a:t>
            </a:r>
          </a:p>
          <a:p>
            <a:pPr lvl="1"/>
            <a:endParaRPr lang="en-US" dirty="0"/>
          </a:p>
        </p:txBody>
      </p:sp>
      <p:sp>
        <p:nvSpPr>
          <p:cNvPr id="51" name="Text Placeholder 50"/>
          <p:cNvSpPr>
            <a:spLocks noGrp="1"/>
          </p:cNvSpPr>
          <p:nvPr>
            <p:ph type="body" sz="quarter" idx="11"/>
          </p:nvPr>
        </p:nvSpPr>
        <p:spPr>
          <a:xfrm>
            <a:off x="457200" y="3505200"/>
            <a:ext cx="8458200" cy="2819400"/>
          </a:xfrm>
        </p:spPr>
        <p:txBody>
          <a:bodyPr/>
          <a:lstStyle/>
          <a:p>
            <a:pPr>
              <a:lnSpc>
                <a:spcPts val="3000"/>
              </a:lnSpc>
              <a:spcAft>
                <a:spcPts val="1200"/>
              </a:spcAft>
            </a:pPr>
            <a:r>
              <a:rPr lang="en-US" sz="3000" dirty="0" smtClean="0"/>
              <a:t>Peter preaches pointedly and personally -- “YOU”</a:t>
            </a:r>
          </a:p>
          <a:p>
            <a:pPr>
              <a:lnSpc>
                <a:spcPts val="3000"/>
              </a:lnSpc>
              <a:spcAft>
                <a:spcPts val="1200"/>
              </a:spcAft>
            </a:pPr>
            <a:r>
              <a:rPr lang="en-US" sz="3000" dirty="0" smtClean="0"/>
              <a:t>Genesis 12:3 is the seed promise</a:t>
            </a:r>
          </a:p>
          <a:p>
            <a:pPr>
              <a:lnSpc>
                <a:spcPts val="3000"/>
              </a:lnSpc>
              <a:spcAft>
                <a:spcPts val="1200"/>
              </a:spcAft>
            </a:pPr>
            <a:r>
              <a:rPr lang="en-US" sz="3000" dirty="0" smtClean="0"/>
              <a:t>In Acts 7:51-53 Stephen indicted his Jewish listeners for being sons of those who killed the prophets</a:t>
            </a:r>
          </a:p>
          <a:p>
            <a:pPr>
              <a:lnSpc>
                <a:spcPts val="3000"/>
              </a:lnSpc>
              <a:spcAft>
                <a:spcPts val="1200"/>
              </a:spcAft>
            </a:pPr>
            <a:r>
              <a:rPr lang="en-US" sz="3000" dirty="0" smtClean="0"/>
              <a:t>As “sons of the prophets” they should believe Messiah</a:t>
            </a:r>
          </a:p>
          <a:p>
            <a:pPr>
              <a:lnSpc>
                <a:spcPts val="3000"/>
              </a:lnSpc>
              <a:spcAft>
                <a:spcPts val="1200"/>
              </a:spcAft>
            </a:pPr>
            <a:endParaRPr lang="en-US" sz="3000" dirty="0" smtClean="0"/>
          </a:p>
        </p:txBody>
      </p:sp>
      <p:sp>
        <p:nvSpPr>
          <p:cNvPr id="52" name="Footer Placeholder 51"/>
          <p:cNvSpPr>
            <a:spLocks noGrp="1"/>
          </p:cNvSpPr>
          <p:nvPr>
            <p:ph type="ftr" sz="quarter" idx="12"/>
          </p:nvPr>
        </p:nvSpPr>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To the Jew First</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Acts 3:26 (HCSB)</a:t>
            </a:r>
          </a:p>
          <a:p>
            <a:pPr lvl="1"/>
            <a:r>
              <a:rPr lang="en-US" sz="3200" dirty="0" smtClean="0"/>
              <a:t>God raised up His Servant and sent Him </a:t>
            </a:r>
            <a:r>
              <a:rPr lang="en-US" sz="3200" dirty="0" smtClean="0">
                <a:solidFill>
                  <a:srgbClr val="FF0000"/>
                </a:solidFill>
              </a:rPr>
              <a:t>first</a:t>
            </a:r>
            <a:r>
              <a:rPr lang="en-US" sz="3200" dirty="0" smtClean="0"/>
              <a:t> to you </a:t>
            </a:r>
            <a:r>
              <a:rPr lang="en-US" sz="3200" dirty="0" smtClean="0">
                <a:solidFill>
                  <a:srgbClr val="0000FF"/>
                </a:solidFill>
              </a:rPr>
              <a:t>to bless</a:t>
            </a:r>
            <a:r>
              <a:rPr lang="en-US" sz="3200" dirty="0" smtClean="0"/>
              <a:t> you </a:t>
            </a:r>
            <a:r>
              <a:rPr lang="en-US" sz="3200" dirty="0" smtClean="0">
                <a:solidFill>
                  <a:srgbClr val="00B050"/>
                </a:solidFill>
              </a:rPr>
              <a:t>by turning </a:t>
            </a:r>
            <a:r>
              <a:rPr lang="en-US" sz="3200" dirty="0" smtClean="0"/>
              <a:t>each of you from your evil ways.</a:t>
            </a:r>
          </a:p>
          <a:p>
            <a:pPr lvl="1"/>
            <a:r>
              <a:rPr lang="en-US" dirty="0" smtClean="0"/>
              <a:t>  </a:t>
            </a:r>
            <a:endParaRPr lang="en-US" dirty="0"/>
          </a:p>
        </p:txBody>
      </p:sp>
      <p:sp>
        <p:nvSpPr>
          <p:cNvPr id="51" name="Text Placeholder 50"/>
          <p:cNvSpPr>
            <a:spLocks noGrp="1"/>
          </p:cNvSpPr>
          <p:nvPr>
            <p:ph type="body" sz="quarter" idx="11"/>
          </p:nvPr>
        </p:nvSpPr>
        <p:spPr>
          <a:xfrm>
            <a:off x="457200" y="3279228"/>
            <a:ext cx="8229600" cy="3045372"/>
          </a:xfrm>
        </p:spPr>
        <p:txBody>
          <a:bodyPr/>
          <a:lstStyle/>
          <a:p>
            <a:r>
              <a:rPr lang="en-US" sz="3200" dirty="0" smtClean="0"/>
              <a:t>Repentance is a blessing from God</a:t>
            </a:r>
          </a:p>
          <a:p>
            <a:r>
              <a:rPr lang="en-US" sz="3200" dirty="0" smtClean="0"/>
              <a:t>“First” does not mean “only”</a:t>
            </a:r>
          </a:p>
          <a:p>
            <a:r>
              <a:rPr lang="en-US" sz="3200" dirty="0" smtClean="0"/>
              <a:t>Genesis 12:3 extends blessing to all peoples</a:t>
            </a:r>
          </a:p>
          <a:p>
            <a:r>
              <a:rPr lang="en-US" sz="3200" dirty="0" smtClean="0"/>
              <a:t>Acts 1:8; Romans 1:16; Isaiah 49:6</a:t>
            </a:r>
          </a:p>
        </p:txBody>
      </p:sp>
      <p:sp>
        <p:nvSpPr>
          <p:cNvPr id="52" name="Footer Placeholder 51"/>
          <p:cNvSpPr>
            <a:spLocks noGrp="1"/>
          </p:cNvSpPr>
          <p:nvPr>
            <p:ph type="ftr" sz="quarter" idx="12"/>
          </p:nvPr>
        </p:nvSpPr>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Reviews and Previews</a:t>
            </a:r>
            <a:br>
              <a:rPr lang="en-US" smtClean="0"/>
            </a:br>
            <a:endParaRPr lang="en-US" dirty="0"/>
          </a:p>
        </p:txBody>
      </p:sp>
      <p:sp>
        <p:nvSpPr>
          <p:cNvPr id="50" name="Text Placeholder 49"/>
          <p:cNvSpPr>
            <a:spLocks noGrp="1"/>
          </p:cNvSpPr>
          <p:nvPr>
            <p:ph type="body" sz="quarter" idx="10"/>
          </p:nvPr>
        </p:nvSpPr>
        <p:spPr>
          <a:xfrm>
            <a:off x="457200" y="1219200"/>
            <a:ext cx="8458200" cy="2286000"/>
          </a:xfrm>
        </p:spPr>
        <p:txBody>
          <a:bodyPr/>
          <a:lstStyle/>
          <a:p>
            <a:r>
              <a:rPr lang="en-US" dirty="0" smtClean="0"/>
              <a:t>Luke 3:8 (NASB)</a:t>
            </a:r>
          </a:p>
          <a:p>
            <a:pPr lvl="1"/>
            <a:r>
              <a:rPr lang="en-US" sz="3200" dirty="0" smtClean="0"/>
              <a:t>Therefore </a:t>
            </a:r>
            <a:r>
              <a:rPr lang="en-US" sz="3200" dirty="0" smtClean="0">
                <a:solidFill>
                  <a:srgbClr val="FF0000"/>
                </a:solidFill>
              </a:rPr>
              <a:t>bear fruits in keeping with repentance</a:t>
            </a:r>
            <a:r>
              <a:rPr lang="en-US" sz="3200" dirty="0" smtClean="0"/>
              <a:t>, and do not begin to say to yourselves, ‘We have Abraham for our father,’ for I say to you that from these stones God is able to raise up children to Abraham.</a:t>
            </a:r>
          </a:p>
          <a:p>
            <a:pPr lvl="1"/>
            <a:r>
              <a:rPr lang="en-US" dirty="0" smtClean="0"/>
              <a:t>   </a:t>
            </a:r>
            <a:endParaRPr lang="en-US" dirty="0"/>
          </a:p>
        </p:txBody>
      </p:sp>
      <p:sp>
        <p:nvSpPr>
          <p:cNvPr id="51" name="Text Placeholder 50"/>
          <p:cNvSpPr>
            <a:spLocks noGrp="1"/>
          </p:cNvSpPr>
          <p:nvPr>
            <p:ph type="body" sz="quarter" idx="11"/>
          </p:nvPr>
        </p:nvSpPr>
        <p:spPr>
          <a:xfrm>
            <a:off x="457200" y="4020206"/>
            <a:ext cx="8229600" cy="2304393"/>
          </a:xfrm>
        </p:spPr>
        <p:txBody>
          <a:bodyPr/>
          <a:lstStyle/>
          <a:p>
            <a:pPr>
              <a:spcAft>
                <a:spcPts val="1200"/>
              </a:spcAft>
            </a:pPr>
            <a:r>
              <a:rPr lang="en-US" sz="3200" dirty="0" smtClean="0"/>
              <a:t>Peter’s preaching (and Stephen’s) echo JTB</a:t>
            </a:r>
          </a:p>
          <a:p>
            <a:pPr>
              <a:spcAft>
                <a:spcPts val="1200"/>
              </a:spcAft>
            </a:pPr>
            <a:r>
              <a:rPr lang="en-US" sz="3200" dirty="0" smtClean="0"/>
              <a:t>The angel about JTB = Luke 1:16 </a:t>
            </a:r>
          </a:p>
          <a:p>
            <a:pPr>
              <a:spcAft>
                <a:spcPts val="1200"/>
              </a:spcAft>
            </a:pPr>
            <a:r>
              <a:rPr lang="en-US" sz="3200" dirty="0" smtClean="0"/>
              <a:t>In Acts 26:16-18 Paul is commissioned by Jesus to preach repentance</a:t>
            </a:r>
          </a:p>
        </p:txBody>
      </p:sp>
      <p:sp>
        <p:nvSpPr>
          <p:cNvPr id="52" name="Footer Placeholder 51"/>
          <p:cNvSpPr>
            <a:spLocks noGrp="1"/>
          </p:cNvSpPr>
          <p:nvPr>
            <p:ph type="ftr" sz="quarter" idx="12"/>
          </p:nvPr>
        </p:nvSpPr>
        <p:spPr/>
        <p:txBody>
          <a:bodyPr/>
          <a:lstStyle/>
          <a:p>
            <a:r>
              <a:rPr lang="en-US" smtClean="0"/>
              <a:t>Peter Preaches Christ and Repentance: Acts 3:19-26</a:t>
            </a:r>
            <a:endParaRPr lang="en-US" dirty="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512</TotalTime>
  <Words>564</Words>
  <Application>Microsoft Office PowerPoint</Application>
  <PresentationFormat>On-screen Show (4:3)</PresentationFormat>
  <Paragraphs>47</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Arabic Typesetting</vt:lpstr>
      <vt:lpstr>Arial</vt:lpstr>
      <vt:lpstr>Blackadder ITC</vt:lpstr>
      <vt:lpstr>Calibri</vt:lpstr>
      <vt:lpstr>Verdana</vt:lpstr>
      <vt:lpstr>Office Theme</vt:lpstr>
      <vt:lpstr>Repentance and Promise</vt:lpstr>
      <vt:lpstr>The Prophets Predicted Messiah </vt:lpstr>
      <vt:lpstr>As Sons They Should Obey </vt:lpstr>
      <vt:lpstr>To the Jew First </vt:lpstr>
      <vt:lpstr>Reviews and Previews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91</cp:revision>
  <cp:lastPrinted>2014-12-05T15:38:48Z</cp:lastPrinted>
  <dcterms:created xsi:type="dcterms:W3CDTF">2014-11-11T16:23:07Z</dcterms:created>
  <dcterms:modified xsi:type="dcterms:W3CDTF">2015-01-10T16:20:40Z</dcterms:modified>
</cp:coreProperties>
</file>