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13"/>
  </p:notesMasterIdLst>
  <p:handoutMasterIdLst>
    <p:handoutMasterId r:id="rId14"/>
  </p:handoutMasterIdLst>
  <p:sldIdLst>
    <p:sldId id="256" r:id="rId3"/>
    <p:sldId id="257" r:id="rId4"/>
    <p:sldId id="262" r:id="rId5"/>
    <p:sldId id="263" r:id="rId6"/>
    <p:sldId id="264" r:id="rId7"/>
    <p:sldId id="266" r:id="rId8"/>
    <p:sldId id="271" r:id="rId9"/>
    <p:sldId id="272" r:id="rId10"/>
    <p:sldId id="269"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86894" autoAdjust="0"/>
  </p:normalViewPr>
  <p:slideViewPr>
    <p:cSldViewPr snapToGrid="0" showGuides="1">
      <p:cViewPr varScale="1">
        <p:scale>
          <a:sx n="71" d="100"/>
          <a:sy n="71" d="100"/>
        </p:scale>
        <p:origin x="1152" y="54"/>
      </p:cViewPr>
      <p:guideLst>
        <p:guide orient="horz" pos="4152"/>
        <p:guide pos="2880"/>
      </p:guideLst>
    </p:cSldViewPr>
  </p:slideViewPr>
  <p:notesTextViewPr>
    <p:cViewPr>
      <p:scale>
        <a:sx n="1" d="1"/>
        <a:sy n="1" d="1"/>
      </p:scale>
      <p:origin x="0" y="0"/>
    </p:cViewPr>
  </p:notesText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0306" y="229394"/>
            <a:ext cx="2971800" cy="458788"/>
          </a:xfrm>
          <a:prstGeom prst="rect">
            <a:avLst/>
          </a:prstGeom>
        </p:spPr>
        <p:txBody>
          <a:bodyPr vert="horz" lIns="91440" tIns="45720" rIns="91440" bIns="45720" rtlCol="0"/>
          <a:lstStyle>
            <a:lvl1pPr algn="l">
              <a:defRPr sz="1200"/>
            </a:lvl1pPr>
          </a:lstStyle>
          <a:p>
            <a:r>
              <a:rPr lang="en-US" dirty="0" smtClean="0"/>
              <a:t>Acts 3:1-10</a:t>
            </a:r>
            <a:br>
              <a:rPr lang="en-US" dirty="0" smtClean="0"/>
            </a:br>
            <a:r>
              <a:rPr lang="en-US" b="1" dirty="0" smtClean="0"/>
              <a:t>The Healing of a Lame Man</a:t>
            </a:r>
          </a:p>
        </p:txBody>
      </p:sp>
      <p:sp>
        <p:nvSpPr>
          <p:cNvPr id="3" name="Date Placeholder 2"/>
          <p:cNvSpPr>
            <a:spLocks noGrp="1"/>
          </p:cNvSpPr>
          <p:nvPr>
            <p:ph type="dt" sz="quarter" idx="1"/>
          </p:nvPr>
        </p:nvSpPr>
        <p:spPr>
          <a:xfrm>
            <a:off x="3393472" y="229394"/>
            <a:ext cx="2971800" cy="458788"/>
          </a:xfrm>
          <a:prstGeom prst="rect">
            <a:avLst/>
          </a:prstGeom>
        </p:spPr>
        <p:txBody>
          <a:bodyPr vert="horz" lIns="91440" tIns="45720" rIns="91440" bIns="45720" rtlCol="0"/>
          <a:lstStyle>
            <a:lvl1pPr algn="r">
              <a:defRPr sz="1200"/>
            </a:lvl1pPr>
          </a:lstStyle>
          <a:p>
            <a:r>
              <a:rPr lang="en-US" dirty="0" smtClean="0"/>
              <a:t>11/09/14</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399050" y="8455819"/>
            <a:ext cx="2971800" cy="458787"/>
          </a:xfrm>
          <a:prstGeom prst="rect">
            <a:avLst/>
          </a:prstGeom>
        </p:spPr>
        <p:txBody>
          <a:bodyPr vert="horz" lIns="91440" tIns="45720" rIns="91440" bIns="45720" rtlCol="0" anchor="ctr" anchorCtr="0"/>
          <a:lstStyle>
            <a:lvl1pPr algn="r">
              <a:defRPr sz="1200"/>
            </a:lvl1pPr>
          </a:lstStyle>
          <a:p>
            <a:pPr algn="l">
              <a:tabLst>
                <a:tab pos="2743200" algn="r"/>
              </a:tabLst>
            </a:pPr>
            <a:r>
              <a:rPr lang="en-US" dirty="0" smtClean="0">
                <a:latin typeface="Calibri" panose="020F0502020204030204" pitchFamily="34" charset="0"/>
              </a:rPr>
              <a:t>www.gospelofgracefellowship.org 	</a:t>
            </a:r>
            <a:fld id="{031CC2AA-5D6B-4D60-9620-A1FD7A510E25}" type="slidenum">
              <a:rPr lang="en-US" smtClean="0"/>
              <a:pPr algn="l">
                <a:tabLst>
                  <a:tab pos="2743200"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06" y="8343603"/>
            <a:ext cx="2228418" cy="683218"/>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14134-EB5F-4355-A37E-93B70D431A7B}" type="datetimeFigureOut">
              <a:rPr lang="en-US" smtClean="0"/>
              <a:pPr/>
              <a:t>5/28/2015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4:32 ¶ And the congregation of those who believed were of one heart and soul; and not one of them claimed that anything belonging to him was his own; but all things were common property to them.</a:t>
            </a:r>
          </a:p>
          <a:p>
            <a:r>
              <a:rPr lang="en-US" dirty="0" smtClean="0"/>
              <a:t>ACT 4:33 And with great power the apostles were giving witness to the resurrection of the Lord Jesus, and abundant grace was upon them all.</a:t>
            </a:r>
          </a:p>
          <a:p>
            <a:r>
              <a:rPr lang="en-US" dirty="0" smtClean="0"/>
              <a:t>ACT 4:34 For there was not a needy person among them, for all who were owners of land or houses would sell them and bring the proceeds of the sales,</a:t>
            </a:r>
          </a:p>
          <a:p>
            <a:r>
              <a:rPr lang="en-US" dirty="0" smtClean="0"/>
              <a:t>ACT 4:35 and lay them at the apostles' feet; and they would be distributed to each, as any had need.</a:t>
            </a:r>
          </a:p>
          <a:p>
            <a:r>
              <a:rPr lang="en-US" dirty="0" smtClean="0"/>
              <a:t>ACT 4:36 ¶ And Joseph, a Levite of Cyprian birth, who was also called Barnabas by the apostles (which translated means, Son of Encouragement),</a:t>
            </a:r>
          </a:p>
          <a:p>
            <a:r>
              <a:rPr lang="en-US" dirty="0" smtClean="0"/>
              <a:t>ACT 4:37 and who owned a tract of land, sold it and brought the money and laid it at the apostles' feet.</a:t>
            </a:r>
          </a:p>
          <a:p>
            <a:r>
              <a:rPr lang="en-US" dirty="0" smtClean="0"/>
              <a:t>ACT 5:1 But a certain man named Ananias, with his wife </a:t>
            </a:r>
            <a:r>
              <a:rPr lang="en-US" dirty="0" err="1" smtClean="0"/>
              <a:t>Sapphira</a:t>
            </a:r>
            <a:r>
              <a:rPr lang="en-US" dirty="0" smtClean="0"/>
              <a:t>, sold a piece of property,</a:t>
            </a:r>
          </a:p>
          <a:p>
            <a:r>
              <a:rPr lang="en-US" dirty="0" smtClean="0"/>
              <a:t>ACT 5:2 and kept back some of the price for himself, with his wife's full knowledge, and bringing a portion of it, he laid it at the apostles' feet.</a:t>
            </a:r>
          </a:p>
          <a:p>
            <a:r>
              <a:rPr lang="en-US" dirty="0" smtClean="0"/>
              <a:t>ACT 5:3 But Peter said, "Ananias, why has Satan filled your heart to lie to the Holy Spirit, and to keep back some of the price of the land?</a:t>
            </a:r>
          </a:p>
          <a:p>
            <a:r>
              <a:rPr lang="en-US" dirty="0" smtClean="0"/>
              <a:t>ACT 5:4 "While it remained unsold, did it not remain your own? And after it was sold, was it not under your control? Why is it that you have conceived this deed in your heart? You have not lied to men, but to God."</a:t>
            </a:r>
          </a:p>
          <a:p>
            <a:r>
              <a:rPr lang="en-US" dirty="0" smtClean="0"/>
              <a:t>ACT 5:5 And as he heard these words, Ananias fell down and breathed his last; and great fear came upon all who heard of it.</a:t>
            </a:r>
          </a:p>
          <a:p>
            <a:r>
              <a:rPr lang="en-US" dirty="0" smtClean="0"/>
              <a:t>ACT 5:6 And the young men arose and covered him up, and after carrying him out, they buried him.</a:t>
            </a:r>
          </a:p>
          <a:p>
            <a:r>
              <a:rPr lang="en-US" dirty="0" smtClean="0"/>
              <a:t>ACT 5:7 ¶ Now there elapsed an interval of about three hours, and his wife came in, not knowing what had happened.</a:t>
            </a:r>
          </a:p>
          <a:p>
            <a:r>
              <a:rPr lang="en-US" dirty="0" smtClean="0"/>
              <a:t>ACT 5:8 And Peter responded to her, "Tell me whether you sold the land for such and such a price?" And she said, "Yes, that was the price."</a:t>
            </a:r>
          </a:p>
          <a:p>
            <a:r>
              <a:rPr lang="en-US" dirty="0" smtClean="0"/>
              <a:t>ACT 5:9 Then Peter said to her, "Why is it that you have agreed together to put the Spirit of the Lord to the test? Behold, the feet of those who have buried your husband are at the door, and they shall carry you out as well."</a:t>
            </a:r>
          </a:p>
          <a:p>
            <a:r>
              <a:rPr lang="en-US" dirty="0" smtClean="0"/>
              <a:t>ACT 5:10 And she fell immediately at his feet, and breathed her last; and the young men came in and found her dead, and they carried her out and buried her beside her husband.</a:t>
            </a:r>
          </a:p>
          <a:p>
            <a:r>
              <a:rPr lang="en-US" dirty="0" smtClean="0"/>
              <a:t>ACT 5:11 And great fear came upon the whole church, and upon all who heard of these things.</a:t>
            </a:r>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322402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10</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9</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847E1-7AB4-4619-AF8B-B8DC68DCAE41}"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847E1-7AB4-4619-AF8B-B8DC68DCAE41}"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847E1-7AB4-4619-AF8B-B8DC68DCAE41}"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A847E1-7AB4-4619-AF8B-B8DC68DCAE41}"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847E1-7AB4-4619-AF8B-B8DC68DCAE41}"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A847E1-7AB4-4619-AF8B-B8DC68DCAE41}"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000">
                <a:solidFill>
                  <a:srgbClr val="4C4734"/>
                </a:solidFill>
              </a:defRPr>
            </a:lvl2pPr>
            <a:lvl3pPr marL="344488" indent="0">
              <a:spcBef>
                <a:spcPts val="0"/>
              </a:spcBef>
              <a:spcAft>
                <a:spcPts val="600"/>
              </a:spcAft>
              <a:buFontTx/>
              <a:buNone/>
              <a:defRPr sz="2400">
                <a:solidFill>
                  <a:srgbClr val="4C473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4C4734"/>
                </a:solidFill>
              </a:defRPr>
            </a:lvl1pPr>
            <a:lvl2pPr marL="569913" indent="-225425">
              <a:spcBef>
                <a:spcPts val="0"/>
              </a:spcBef>
              <a:spcAft>
                <a:spcPts val="600"/>
              </a:spcAft>
              <a:buFont typeface="Verdana" panose="020B0604030504040204" pitchFamily="34" charset="0"/>
              <a:buChar char="-"/>
              <a:defRPr baseline="0">
                <a:solidFill>
                  <a:srgbClr val="4C4734"/>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The Sharing of Goods: Acts 4:32 – 5:11</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dirty="0" smtClean="0"/>
              <a:t>The Sharing of Goods: Acts 4:32 – 5:11</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Confrontation and the Gospel: Acts 4:1-12</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TITLE-Change on Doc Properties</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A847E1-7AB4-4619-AF8B-B8DC68DCAE41}"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5E95C-8626-400F-BE36-B48C061C0D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3086100"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5" r:id="rId5"/>
    <p:sldLayoutId id="2147483664" r:id="rId6"/>
    <p:sldLayoutId id="2147483666"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47E1-7AB4-4619-AF8B-B8DC68DCAE41}" type="datetimeFigureOut">
              <a:rPr lang="en-US" smtClean="0"/>
              <a:pPr/>
              <a:t>5/28/2015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5E95C-8626-400F-BE36-B48C061C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4:32 – 5:11</a:t>
            </a:r>
            <a:endParaRPr lang="en-US" dirty="0"/>
          </a:p>
        </p:txBody>
      </p:sp>
      <p:sp>
        <p:nvSpPr>
          <p:cNvPr id="7" name="Title 6"/>
          <p:cNvSpPr>
            <a:spLocks noGrp="1"/>
          </p:cNvSpPr>
          <p:nvPr>
            <p:ph type="title"/>
          </p:nvPr>
        </p:nvSpPr>
        <p:spPr/>
        <p:txBody>
          <a:bodyPr/>
          <a:lstStyle/>
          <a:p>
            <a:r>
              <a:rPr lang="en-US" dirty="0" smtClean="0"/>
              <a:t>The Church Shares All In Common</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May 24,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Danger of Testing God</a:t>
            </a:r>
            <a:endParaRPr lang="en-US" dirty="0"/>
          </a:p>
        </p:txBody>
      </p:sp>
      <p:sp>
        <p:nvSpPr>
          <p:cNvPr id="50" name="Text Placeholder 49"/>
          <p:cNvSpPr>
            <a:spLocks noGrp="1"/>
          </p:cNvSpPr>
          <p:nvPr>
            <p:ph type="body" sz="quarter" idx="10"/>
          </p:nvPr>
        </p:nvSpPr>
        <p:spPr>
          <a:xfrm>
            <a:off x="457200" y="1084882"/>
            <a:ext cx="8229600" cy="3130658"/>
          </a:xfrm>
        </p:spPr>
        <p:txBody>
          <a:bodyPr/>
          <a:lstStyle/>
          <a:p>
            <a:r>
              <a:rPr lang="en-US" b="0" u="none" dirty="0" smtClean="0"/>
              <a:t>Hebrews 3:7-9 (NASB)</a:t>
            </a:r>
          </a:p>
          <a:p>
            <a:pPr>
              <a:lnSpc>
                <a:spcPct val="100000"/>
              </a:lnSpc>
              <a:spcAft>
                <a:spcPts val="0"/>
              </a:spcAft>
            </a:pPr>
            <a:endParaRPr lang="en-US" sz="1200" dirty="0" smtClean="0"/>
          </a:p>
          <a:p>
            <a:pPr lvl="1"/>
            <a:r>
              <a:rPr lang="en-US" dirty="0" smtClean="0"/>
              <a:t>Therefore, just as the Holy Spirit says, “Today if you hear His voice, Do not harden your hearts as when they provoked Me, As in the day of </a:t>
            </a:r>
            <a:r>
              <a:rPr lang="en-US" dirty="0" smtClean="0">
                <a:solidFill>
                  <a:srgbClr val="C00000"/>
                </a:solidFill>
              </a:rPr>
              <a:t>trial</a:t>
            </a:r>
            <a:r>
              <a:rPr lang="en-US" dirty="0" smtClean="0"/>
              <a:t> in the wilderness, Where your fathers </a:t>
            </a:r>
            <a:r>
              <a:rPr lang="en-US" dirty="0" smtClean="0">
                <a:solidFill>
                  <a:srgbClr val="C00000"/>
                </a:solidFill>
              </a:rPr>
              <a:t>tried</a:t>
            </a:r>
            <a:r>
              <a:rPr lang="en-US" dirty="0" smtClean="0"/>
              <a:t> Me by </a:t>
            </a:r>
            <a:r>
              <a:rPr lang="en-US" dirty="0" smtClean="0">
                <a:solidFill>
                  <a:srgbClr val="C00000"/>
                </a:solidFill>
              </a:rPr>
              <a:t>testing</a:t>
            </a:r>
            <a:r>
              <a:rPr lang="en-US" dirty="0" smtClean="0"/>
              <a:t> Me, And saw My works for forty years.”</a:t>
            </a:r>
          </a:p>
          <a:p>
            <a:pPr lvl="1"/>
            <a:r>
              <a:rPr lang="en-US" dirty="0" smtClean="0"/>
              <a:t> </a:t>
            </a:r>
            <a:endParaRPr lang="en-US" dirty="0"/>
          </a:p>
        </p:txBody>
      </p:sp>
      <p:sp>
        <p:nvSpPr>
          <p:cNvPr id="51" name="Text Placeholder 50"/>
          <p:cNvSpPr>
            <a:spLocks noGrp="1"/>
          </p:cNvSpPr>
          <p:nvPr>
            <p:ph type="body" sz="quarter" idx="11"/>
          </p:nvPr>
        </p:nvSpPr>
        <p:spPr>
          <a:xfrm>
            <a:off x="391885" y="3967567"/>
            <a:ext cx="8306790" cy="2324746"/>
          </a:xfrm>
        </p:spPr>
        <p:txBody>
          <a:bodyPr/>
          <a:lstStyle/>
          <a:p>
            <a:r>
              <a:rPr lang="en-US" dirty="0" smtClean="0">
                <a:solidFill>
                  <a:schemeClr val="tx1">
                    <a:lumMod val="95000"/>
                    <a:lumOff val="5000"/>
                  </a:schemeClr>
                </a:solidFill>
              </a:rPr>
              <a:t>This is from Psalm 95:8-10 based on Exodus 17:2, 7</a:t>
            </a:r>
          </a:p>
          <a:p>
            <a:r>
              <a:rPr lang="en-US" dirty="0" smtClean="0">
                <a:solidFill>
                  <a:schemeClr val="tx1">
                    <a:lumMod val="95000"/>
                    <a:lumOff val="5000"/>
                  </a:schemeClr>
                </a:solidFill>
              </a:rPr>
              <a:t>“tried” here is </a:t>
            </a:r>
            <a:r>
              <a:rPr lang="en-US" dirty="0" err="1" smtClean="0">
                <a:solidFill>
                  <a:schemeClr val="tx1">
                    <a:lumMod val="95000"/>
                    <a:lumOff val="5000"/>
                  </a:schemeClr>
                </a:solidFill>
              </a:rPr>
              <a:t>peirazo</a:t>
            </a:r>
            <a:r>
              <a:rPr lang="en-US" dirty="0" smtClean="0">
                <a:solidFill>
                  <a:schemeClr val="tx1">
                    <a:lumMod val="95000"/>
                    <a:lumOff val="5000"/>
                  </a:schemeClr>
                </a:solidFill>
              </a:rPr>
              <a:t>_ as it is in Acts 5:9</a:t>
            </a:r>
          </a:p>
          <a:p>
            <a:r>
              <a:rPr lang="en-US" dirty="0" smtClean="0">
                <a:solidFill>
                  <a:schemeClr val="tx1">
                    <a:lumMod val="95000"/>
                    <a:lumOff val="5000"/>
                  </a:schemeClr>
                </a:solidFill>
              </a:rPr>
              <a:t>This term is used with prefix in Matthew 4:7</a:t>
            </a:r>
          </a:p>
          <a:p>
            <a:r>
              <a:rPr lang="en-US" dirty="0" smtClean="0">
                <a:solidFill>
                  <a:schemeClr val="tx1">
                    <a:lumMod val="95000"/>
                    <a:lumOff val="5000"/>
                  </a:schemeClr>
                </a:solidFill>
              </a:rPr>
              <a:t>This is a failure to believe that God is in our midst and so doubt His promises; like Israel (Num. 14:11, 22)</a:t>
            </a:r>
          </a:p>
          <a:p>
            <a:endParaRPr lang="en-US" dirty="0" smtClean="0">
              <a:solidFill>
                <a:schemeClr val="tx1"/>
              </a:solidFill>
            </a:endParaRPr>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13101" y="0"/>
            <a:ext cx="8686800" cy="6340474"/>
          </a:xfrm>
        </p:spPr>
        <p:txBody>
          <a:bodyPr/>
          <a:lstStyle/>
          <a:p>
            <a:r>
              <a:rPr lang="en-US" dirty="0" smtClean="0"/>
              <a:t>The Unity of the Early Church</a:t>
            </a:r>
            <a:endParaRPr lang="en-US" dirty="0"/>
          </a:p>
        </p:txBody>
      </p:sp>
      <p:sp>
        <p:nvSpPr>
          <p:cNvPr id="50" name="Text Placeholder 49"/>
          <p:cNvSpPr>
            <a:spLocks noGrp="1"/>
          </p:cNvSpPr>
          <p:nvPr>
            <p:ph type="body" sz="quarter" idx="10"/>
          </p:nvPr>
        </p:nvSpPr>
        <p:spPr>
          <a:xfrm>
            <a:off x="457200" y="933927"/>
            <a:ext cx="8229600" cy="3746564"/>
          </a:xfrm>
        </p:spPr>
        <p:txBody>
          <a:bodyPr/>
          <a:lstStyle/>
          <a:p>
            <a:r>
              <a:rPr lang="en-US" dirty="0" smtClean="0"/>
              <a:t>Acts 4:32, 33</a:t>
            </a:r>
            <a:r>
              <a:rPr lang="en-US" b="0" u="none" dirty="0" smtClean="0"/>
              <a:t> (NASB)</a:t>
            </a:r>
          </a:p>
          <a:p>
            <a:r>
              <a:rPr lang="en-US" b="0" u="none" dirty="0" smtClean="0"/>
              <a:t>And the congregation of those who believed </a:t>
            </a:r>
            <a:r>
              <a:rPr lang="en-US" b="0" u="none" dirty="0" smtClean="0">
                <a:solidFill>
                  <a:srgbClr val="0000FF"/>
                </a:solidFill>
              </a:rPr>
              <a:t>were of one heart and soul</a:t>
            </a:r>
            <a:r>
              <a:rPr lang="en-US" b="0" u="none" dirty="0" smtClean="0"/>
              <a:t>; and not one of them claimed that anything belonging to him was his own; but all things were common property to them. And with great </a:t>
            </a:r>
            <a:r>
              <a:rPr lang="en-US" b="0" u="none" dirty="0" smtClean="0">
                <a:solidFill>
                  <a:srgbClr val="00B050"/>
                </a:solidFill>
              </a:rPr>
              <a:t>power</a:t>
            </a:r>
            <a:r>
              <a:rPr lang="en-US" b="0" u="none" dirty="0" smtClean="0"/>
              <a:t> the apostles were giving witness to </a:t>
            </a:r>
            <a:r>
              <a:rPr lang="en-US" b="0" u="none" dirty="0" smtClean="0">
                <a:solidFill>
                  <a:srgbClr val="7030A0"/>
                </a:solidFill>
              </a:rPr>
              <a:t>the resurrection of the Lord Jesus</a:t>
            </a:r>
            <a:r>
              <a:rPr lang="en-US" b="0" u="none" dirty="0" smtClean="0"/>
              <a:t>, and </a:t>
            </a:r>
            <a:r>
              <a:rPr lang="en-US" b="0" u="none" dirty="0" smtClean="0">
                <a:solidFill>
                  <a:srgbClr val="C00000"/>
                </a:solidFill>
              </a:rPr>
              <a:t>abundant grace was upon them all</a:t>
            </a:r>
            <a:r>
              <a:rPr lang="en-US" b="0" u="none" dirty="0" smtClean="0"/>
              <a:t>.</a:t>
            </a:r>
          </a:p>
          <a:p>
            <a:endParaRPr lang="en-US" b="0" u="none" dirty="0" smtClean="0"/>
          </a:p>
        </p:txBody>
      </p:sp>
      <p:sp>
        <p:nvSpPr>
          <p:cNvPr id="51" name="Text Placeholder 50"/>
          <p:cNvSpPr>
            <a:spLocks noGrp="1"/>
          </p:cNvSpPr>
          <p:nvPr>
            <p:ph type="body" sz="quarter" idx="11"/>
          </p:nvPr>
        </p:nvSpPr>
        <p:spPr>
          <a:xfrm>
            <a:off x="457200" y="4804477"/>
            <a:ext cx="8229600" cy="1410343"/>
          </a:xfrm>
        </p:spPr>
        <p:txBody>
          <a:bodyPr/>
          <a:lstStyle/>
          <a:p>
            <a:r>
              <a:rPr lang="en-US" dirty="0" smtClean="0">
                <a:solidFill>
                  <a:schemeClr val="tx1"/>
                </a:solidFill>
              </a:rPr>
              <a:t>Christian unity comes from the heart</a:t>
            </a:r>
          </a:p>
          <a:p>
            <a:r>
              <a:rPr lang="en-US" dirty="0" smtClean="0">
                <a:solidFill>
                  <a:schemeClr val="tx1"/>
                </a:solidFill>
              </a:rPr>
              <a:t>The resurrection is emphasized throughout Acts</a:t>
            </a:r>
          </a:p>
          <a:p>
            <a:r>
              <a:rPr lang="en-US" dirty="0" smtClean="0">
                <a:solidFill>
                  <a:schemeClr val="tx1"/>
                </a:solidFill>
              </a:rPr>
              <a:t>God’s work is always by grace alone </a:t>
            </a:r>
          </a:p>
          <a:p>
            <a:endParaRPr lang="en-US" b="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800" dirty="0" smtClean="0"/>
              <a:t>They Sell Capital Assets</a:t>
            </a:r>
            <a:endParaRPr lang="en-US" sz="3800" dirty="0"/>
          </a:p>
        </p:txBody>
      </p:sp>
      <p:sp>
        <p:nvSpPr>
          <p:cNvPr id="50" name="Text Placeholder 49"/>
          <p:cNvSpPr>
            <a:spLocks noGrp="1"/>
          </p:cNvSpPr>
          <p:nvPr>
            <p:ph type="body" sz="quarter" idx="10"/>
          </p:nvPr>
        </p:nvSpPr>
        <p:spPr>
          <a:xfrm>
            <a:off x="457200" y="1022886"/>
            <a:ext cx="8229600" cy="3068665"/>
          </a:xfrm>
        </p:spPr>
        <p:txBody>
          <a:bodyPr/>
          <a:lstStyle/>
          <a:p>
            <a:r>
              <a:rPr lang="en-US" dirty="0" smtClean="0"/>
              <a:t>Acts 4:34, 35</a:t>
            </a:r>
            <a:r>
              <a:rPr lang="en-US" b="0" u="none" dirty="0" smtClean="0"/>
              <a:t> (NASB)</a:t>
            </a:r>
          </a:p>
          <a:p>
            <a:pPr marL="0">
              <a:lnSpc>
                <a:spcPct val="100000"/>
              </a:lnSpc>
              <a:spcAft>
                <a:spcPts val="0"/>
              </a:spcAft>
            </a:pPr>
            <a:endParaRPr lang="en-US" sz="1200" b="0" u="none" dirty="0" smtClean="0"/>
          </a:p>
          <a:p>
            <a:pPr marL="0"/>
            <a:r>
              <a:rPr lang="en-US" b="0" u="none" dirty="0" smtClean="0"/>
              <a:t>For </a:t>
            </a:r>
            <a:r>
              <a:rPr lang="en-US" b="0" u="none" dirty="0" smtClean="0">
                <a:solidFill>
                  <a:srgbClr val="C00000"/>
                </a:solidFill>
              </a:rPr>
              <a:t>there was not a needy person among them</a:t>
            </a:r>
            <a:r>
              <a:rPr lang="en-US" b="0" u="none" dirty="0" smtClean="0"/>
              <a:t>, for </a:t>
            </a:r>
            <a:r>
              <a:rPr lang="en-US" b="0" u="none" dirty="0" smtClean="0">
                <a:solidFill>
                  <a:srgbClr val="0000FF"/>
                </a:solidFill>
              </a:rPr>
              <a:t>all who were owners of land or houses would sell them </a:t>
            </a:r>
            <a:r>
              <a:rPr lang="en-US" b="0" u="none" dirty="0" smtClean="0"/>
              <a:t>and bring the proceeds of the sales, and lay them at the apostles' feet; and they would be distributed to each, as any had need.</a:t>
            </a:r>
          </a:p>
          <a:p>
            <a:endParaRPr lang="en-US" dirty="0" smtClean="0"/>
          </a:p>
        </p:txBody>
      </p:sp>
      <p:sp>
        <p:nvSpPr>
          <p:cNvPr id="51" name="Text Placeholder 50"/>
          <p:cNvSpPr>
            <a:spLocks noGrp="1"/>
          </p:cNvSpPr>
          <p:nvPr>
            <p:ph type="body" sz="quarter" idx="11"/>
          </p:nvPr>
        </p:nvSpPr>
        <p:spPr>
          <a:xfrm>
            <a:off x="457200" y="4067105"/>
            <a:ext cx="8229600" cy="2163213"/>
          </a:xfrm>
        </p:spPr>
        <p:txBody>
          <a:bodyPr/>
          <a:lstStyle/>
          <a:p>
            <a:r>
              <a:rPr lang="en-US" dirty="0" smtClean="0">
                <a:solidFill>
                  <a:schemeClr val="tx1"/>
                </a:solidFill>
              </a:rPr>
              <a:t>They were highly motivated to fulfill the law of Christ (Galatians 6:2)</a:t>
            </a:r>
            <a:endParaRPr lang="en-US" b="1" dirty="0" smtClean="0">
              <a:solidFill>
                <a:schemeClr val="tx1"/>
              </a:solidFill>
            </a:endParaRPr>
          </a:p>
          <a:p>
            <a:r>
              <a:rPr lang="en-US" dirty="0" smtClean="0">
                <a:solidFill>
                  <a:schemeClr val="tx1">
                    <a:lumMod val="95000"/>
                    <a:lumOff val="5000"/>
                  </a:schemeClr>
                </a:solidFill>
              </a:rPr>
              <a:t>This does not imply that their actions were wise in the long term since the Jerusalem church eventually became very needy</a:t>
            </a:r>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Barnabas is Introduced in Acts</a:t>
            </a:r>
            <a:br>
              <a:rPr lang="en-US" dirty="0" smtClean="0"/>
            </a:br>
            <a:endParaRPr lang="en-US" dirty="0"/>
          </a:p>
        </p:txBody>
      </p:sp>
      <p:sp>
        <p:nvSpPr>
          <p:cNvPr id="50" name="Text Placeholder 49"/>
          <p:cNvSpPr>
            <a:spLocks noGrp="1"/>
          </p:cNvSpPr>
          <p:nvPr>
            <p:ph type="body" sz="quarter" idx="10"/>
          </p:nvPr>
        </p:nvSpPr>
        <p:spPr>
          <a:xfrm>
            <a:off x="457200" y="1011127"/>
            <a:ext cx="8229600" cy="3002934"/>
          </a:xfrm>
        </p:spPr>
        <p:txBody>
          <a:bodyPr/>
          <a:lstStyle/>
          <a:p>
            <a:r>
              <a:rPr lang="en-US" dirty="0" smtClean="0"/>
              <a:t>Acts 4:36, 37</a:t>
            </a:r>
            <a:r>
              <a:rPr lang="en-US" b="0" u="none" dirty="0" smtClean="0"/>
              <a:t> (NASB)</a:t>
            </a:r>
          </a:p>
          <a:p>
            <a:pPr marL="0">
              <a:lnSpc>
                <a:spcPct val="100000"/>
              </a:lnSpc>
              <a:spcAft>
                <a:spcPts val="0"/>
              </a:spcAft>
            </a:pPr>
            <a:endParaRPr lang="en-US" sz="1200" b="0" u="none" dirty="0" smtClean="0"/>
          </a:p>
          <a:p>
            <a:r>
              <a:rPr lang="en-US" b="0" u="none" dirty="0" smtClean="0"/>
              <a:t>And Joseph, </a:t>
            </a:r>
            <a:r>
              <a:rPr lang="en-US" b="0" u="none" dirty="0" smtClean="0">
                <a:solidFill>
                  <a:srgbClr val="0000FF"/>
                </a:solidFill>
              </a:rPr>
              <a:t>a Levite of Cyprian birth</a:t>
            </a:r>
            <a:r>
              <a:rPr lang="en-US" b="0" u="none" dirty="0" smtClean="0"/>
              <a:t>, who was also called </a:t>
            </a:r>
            <a:r>
              <a:rPr lang="en-US" b="0" u="none" dirty="0" smtClean="0">
                <a:solidFill>
                  <a:srgbClr val="C00000"/>
                </a:solidFill>
              </a:rPr>
              <a:t>Barnabas</a:t>
            </a:r>
            <a:r>
              <a:rPr lang="en-US" b="0" u="none" dirty="0" smtClean="0"/>
              <a:t> by the apostles (which translated means, Son of Encouragement), and who owned a tract of land, sold it and brought the money and laid it at the apostles' feet.</a:t>
            </a:r>
          </a:p>
          <a:p>
            <a:endParaRPr lang="en-US" b="0" u="none" dirty="0" smtClean="0"/>
          </a:p>
        </p:txBody>
      </p:sp>
      <p:sp>
        <p:nvSpPr>
          <p:cNvPr id="51" name="Text Placeholder 50"/>
          <p:cNvSpPr>
            <a:spLocks noGrp="1"/>
          </p:cNvSpPr>
          <p:nvPr>
            <p:ph type="body" sz="quarter" idx="11"/>
          </p:nvPr>
        </p:nvSpPr>
        <p:spPr>
          <a:xfrm>
            <a:off x="457200" y="3890075"/>
            <a:ext cx="8229600" cy="2572718"/>
          </a:xfrm>
        </p:spPr>
        <p:txBody>
          <a:bodyPr/>
          <a:lstStyle/>
          <a:p>
            <a:r>
              <a:rPr lang="en-US" dirty="0" smtClean="0">
                <a:solidFill>
                  <a:schemeClr val="tx1"/>
                </a:solidFill>
              </a:rPr>
              <a:t>Barnabas was a Levite Jew from the dispersion who likely never served in the temple, but became one who was a great encouragement to the Gentile mission</a:t>
            </a:r>
          </a:p>
          <a:p>
            <a:r>
              <a:rPr lang="en-US" dirty="0" smtClean="0">
                <a:solidFill>
                  <a:schemeClr val="tx1"/>
                </a:solidFill>
              </a:rPr>
              <a:t>Luke often introduces characters who later become important in his narrative</a:t>
            </a:r>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Serious Sin Jeopardizes Unity</a:t>
            </a:r>
            <a:br>
              <a:rPr lang="en-US" dirty="0" smtClean="0"/>
            </a:br>
            <a:endParaRPr lang="en-US" dirty="0"/>
          </a:p>
        </p:txBody>
      </p:sp>
      <p:sp>
        <p:nvSpPr>
          <p:cNvPr id="50" name="Text Placeholder 49"/>
          <p:cNvSpPr>
            <a:spLocks noGrp="1"/>
          </p:cNvSpPr>
          <p:nvPr>
            <p:ph type="body" sz="quarter" idx="10"/>
          </p:nvPr>
        </p:nvSpPr>
        <p:spPr>
          <a:xfrm>
            <a:off x="457200" y="1029711"/>
            <a:ext cx="8229600" cy="3077341"/>
          </a:xfrm>
        </p:spPr>
        <p:txBody>
          <a:bodyPr/>
          <a:lstStyle/>
          <a:p>
            <a:r>
              <a:rPr lang="en-US" dirty="0" smtClean="0"/>
              <a:t>Acts 5:1, 2</a:t>
            </a:r>
            <a:r>
              <a:rPr lang="en-US" b="0" u="none" dirty="0" smtClean="0"/>
              <a:t> (NASB)</a:t>
            </a:r>
          </a:p>
          <a:p>
            <a:pPr marL="292608">
              <a:spcBef>
                <a:spcPts val="600"/>
              </a:spcBef>
            </a:pPr>
            <a:r>
              <a:rPr lang="en-US" b="0" u="none" dirty="0" smtClean="0"/>
              <a:t>But a certain man named Ananias, with his wife </a:t>
            </a:r>
            <a:r>
              <a:rPr lang="en-US" b="0" u="none" dirty="0" err="1" smtClean="0"/>
              <a:t>Sapphira</a:t>
            </a:r>
            <a:r>
              <a:rPr lang="en-US" b="0" u="none" dirty="0" smtClean="0"/>
              <a:t>, sold a piece of property, and </a:t>
            </a:r>
            <a:r>
              <a:rPr lang="en-US" b="0" u="none" dirty="0" smtClean="0">
                <a:solidFill>
                  <a:srgbClr val="0000FF"/>
                </a:solidFill>
              </a:rPr>
              <a:t>kept back some of the price for himself</a:t>
            </a:r>
            <a:r>
              <a:rPr lang="en-US" b="0" u="none" dirty="0" smtClean="0"/>
              <a:t>, with his wife's full knowledge, and bringing a portion of it, he laid it at the apostles' feet.</a:t>
            </a:r>
          </a:p>
          <a:p>
            <a:pPr marL="292608">
              <a:spcBef>
                <a:spcPts val="600"/>
              </a:spcBef>
            </a:pPr>
            <a:r>
              <a:rPr lang="en-US" b="0" u="none" dirty="0" smtClean="0"/>
              <a:t>  </a:t>
            </a:r>
            <a:endParaRPr lang="en-US" b="0" u="none" dirty="0"/>
          </a:p>
        </p:txBody>
      </p:sp>
      <p:sp>
        <p:nvSpPr>
          <p:cNvPr id="51" name="Text Placeholder 50"/>
          <p:cNvSpPr>
            <a:spLocks noGrp="1"/>
          </p:cNvSpPr>
          <p:nvPr>
            <p:ph type="body" sz="quarter" idx="11"/>
          </p:nvPr>
        </p:nvSpPr>
        <p:spPr>
          <a:xfrm>
            <a:off x="457200" y="3859079"/>
            <a:ext cx="8229600" cy="2355742"/>
          </a:xfrm>
        </p:spPr>
        <p:txBody>
          <a:bodyPr/>
          <a:lstStyle/>
          <a:p>
            <a:r>
              <a:rPr lang="en-US" dirty="0" smtClean="0">
                <a:solidFill>
                  <a:schemeClr val="tx1">
                    <a:lumMod val="85000"/>
                    <a:lumOff val="15000"/>
                  </a:schemeClr>
                </a:solidFill>
              </a:rPr>
              <a:t>Ananias wanted to be seen as pious under false pretenses</a:t>
            </a:r>
          </a:p>
          <a:p>
            <a:r>
              <a:rPr lang="en-US" dirty="0" smtClean="0">
                <a:solidFill>
                  <a:schemeClr val="tx1">
                    <a:lumMod val="85000"/>
                    <a:lumOff val="15000"/>
                  </a:schemeClr>
                </a:solidFill>
              </a:rPr>
              <a:t>It is foolish to seek to look spiritual in the eyes of others when we know God sees all things</a:t>
            </a:r>
          </a:p>
          <a:p>
            <a:r>
              <a:rPr lang="en-US" dirty="0" smtClean="0">
                <a:solidFill>
                  <a:schemeClr val="tx1">
                    <a:lumMod val="85000"/>
                    <a:lumOff val="15000"/>
                  </a:schemeClr>
                </a:solidFill>
              </a:rPr>
              <a:t>The term “embezzled” is used as it is in Josh. 7:1</a:t>
            </a:r>
          </a:p>
          <a:p>
            <a:endParaRPr lang="en-US" dirty="0" smtClean="0">
              <a:solidFill>
                <a:schemeClr val="tx1"/>
              </a:solidFill>
            </a:endParaRPr>
          </a:p>
          <a:p>
            <a:pPr>
              <a:buNone/>
            </a:pPr>
            <a:endParaRPr lang="en-US" dirty="0" smtClean="0">
              <a:solidFill>
                <a:schemeClr val="tx1"/>
              </a:solidFill>
            </a:endParaRPr>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Ananias Lies to the Holy Spirit</a:t>
            </a:r>
            <a:br>
              <a:rPr lang="en-US" dirty="0" smtClean="0"/>
            </a:br>
            <a:endParaRPr lang="en-US" dirty="0"/>
          </a:p>
        </p:txBody>
      </p:sp>
      <p:sp>
        <p:nvSpPr>
          <p:cNvPr id="50" name="Text Placeholder 49"/>
          <p:cNvSpPr>
            <a:spLocks noGrp="1"/>
          </p:cNvSpPr>
          <p:nvPr>
            <p:ph type="body" sz="quarter" idx="10"/>
          </p:nvPr>
        </p:nvSpPr>
        <p:spPr>
          <a:xfrm>
            <a:off x="457200" y="1113582"/>
            <a:ext cx="8229600" cy="3509933"/>
          </a:xfrm>
        </p:spPr>
        <p:txBody>
          <a:bodyPr/>
          <a:lstStyle/>
          <a:p>
            <a:r>
              <a:rPr lang="en-US" dirty="0" smtClean="0"/>
              <a:t>Acts 5:3, 4</a:t>
            </a:r>
            <a:r>
              <a:rPr lang="en-US" u="none" dirty="0" smtClean="0"/>
              <a:t> </a:t>
            </a:r>
            <a:r>
              <a:rPr lang="en-US" b="0" u="none" dirty="0" smtClean="0"/>
              <a:t>(NASB)</a:t>
            </a:r>
            <a:endParaRPr lang="en-US" dirty="0" smtClean="0"/>
          </a:p>
          <a:p>
            <a:pPr lvl="1"/>
            <a:r>
              <a:rPr lang="en-US" dirty="0" smtClean="0"/>
              <a:t>But Peter said, “Ananias, why has </a:t>
            </a:r>
            <a:r>
              <a:rPr lang="en-US" dirty="0" smtClean="0">
                <a:solidFill>
                  <a:srgbClr val="00B050"/>
                </a:solidFill>
              </a:rPr>
              <a:t>Satan filled your heart </a:t>
            </a:r>
            <a:r>
              <a:rPr lang="en-US" dirty="0" smtClean="0"/>
              <a:t>to </a:t>
            </a:r>
            <a:r>
              <a:rPr lang="en-US" dirty="0" smtClean="0">
                <a:solidFill>
                  <a:srgbClr val="C00000"/>
                </a:solidFill>
              </a:rPr>
              <a:t>lie to the Holy Spirit</a:t>
            </a:r>
            <a:r>
              <a:rPr lang="en-US" dirty="0" smtClean="0"/>
              <a:t>, and to keep back some of the price of the land? While it remained unsold, </a:t>
            </a:r>
            <a:r>
              <a:rPr lang="en-US" dirty="0" smtClean="0">
                <a:solidFill>
                  <a:srgbClr val="0000FF"/>
                </a:solidFill>
              </a:rPr>
              <a:t>did it not remain your own?</a:t>
            </a:r>
            <a:r>
              <a:rPr lang="en-US" dirty="0" smtClean="0"/>
              <a:t> And after it was sold, was it not under your control? Why is it that </a:t>
            </a:r>
            <a:r>
              <a:rPr lang="en-US" dirty="0" smtClean="0">
                <a:solidFill>
                  <a:srgbClr val="7030A0"/>
                </a:solidFill>
              </a:rPr>
              <a:t>you have conceived this deed in your heart? </a:t>
            </a:r>
            <a:r>
              <a:rPr lang="en-US" dirty="0" smtClean="0"/>
              <a:t>You have not lied to men, </a:t>
            </a:r>
            <a:r>
              <a:rPr lang="en-US" dirty="0" smtClean="0">
                <a:solidFill>
                  <a:srgbClr val="C00000"/>
                </a:solidFill>
              </a:rPr>
              <a:t>but to God.</a:t>
            </a:r>
            <a:r>
              <a:rPr lang="en-US" dirty="0" smtClean="0"/>
              <a:t>”</a:t>
            </a:r>
          </a:p>
          <a:p>
            <a:pPr lvl="1"/>
            <a:r>
              <a:rPr lang="en-US" dirty="0" smtClean="0"/>
              <a:t> </a:t>
            </a:r>
          </a:p>
          <a:p>
            <a:pPr lvl="1"/>
            <a:endParaRPr lang="en-US" dirty="0"/>
          </a:p>
        </p:txBody>
      </p:sp>
      <p:sp>
        <p:nvSpPr>
          <p:cNvPr id="51" name="Text Placeholder 50"/>
          <p:cNvSpPr>
            <a:spLocks noGrp="1"/>
          </p:cNvSpPr>
          <p:nvPr>
            <p:ph type="body" sz="quarter" idx="11"/>
          </p:nvPr>
        </p:nvSpPr>
        <p:spPr>
          <a:xfrm>
            <a:off x="457200" y="4664989"/>
            <a:ext cx="8229600" cy="1456840"/>
          </a:xfrm>
        </p:spPr>
        <p:txBody>
          <a:bodyPr/>
          <a:lstStyle/>
          <a:p>
            <a:r>
              <a:rPr lang="en-US" dirty="0" smtClean="0">
                <a:solidFill>
                  <a:schemeClr val="tx1">
                    <a:lumMod val="95000"/>
                    <a:lumOff val="5000"/>
                  </a:schemeClr>
                </a:solidFill>
              </a:rPr>
              <a:t>Peter has prophetic insight</a:t>
            </a:r>
          </a:p>
          <a:p>
            <a:r>
              <a:rPr lang="en-US" dirty="0" smtClean="0">
                <a:solidFill>
                  <a:schemeClr val="tx1">
                    <a:lumMod val="95000"/>
                    <a:lumOff val="5000"/>
                  </a:schemeClr>
                </a:solidFill>
              </a:rPr>
              <a:t>The sharing of goods was voluntary</a:t>
            </a:r>
          </a:p>
          <a:p>
            <a:r>
              <a:rPr lang="en-US" dirty="0" smtClean="0">
                <a:solidFill>
                  <a:schemeClr val="tx1">
                    <a:lumMod val="95000"/>
                    <a:lumOff val="5000"/>
                  </a:schemeClr>
                </a:solidFill>
              </a:rPr>
              <a:t>His deceit was inspired by Satan</a:t>
            </a:r>
          </a:p>
          <a:p>
            <a:endParaRPr lang="en-US" dirty="0" smtClean="0"/>
          </a:p>
          <a:p>
            <a:endParaRPr lang="en-US" i="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Immediate, Exemplary Judgment</a:t>
            </a:r>
            <a:br>
              <a:rPr lang="en-US" dirty="0" smtClean="0"/>
            </a:br>
            <a:endParaRPr lang="en-US" dirty="0"/>
          </a:p>
        </p:txBody>
      </p:sp>
      <p:sp>
        <p:nvSpPr>
          <p:cNvPr id="50" name="Text Placeholder 49"/>
          <p:cNvSpPr>
            <a:spLocks noGrp="1"/>
          </p:cNvSpPr>
          <p:nvPr>
            <p:ph type="body" sz="quarter" idx="10"/>
          </p:nvPr>
        </p:nvSpPr>
        <p:spPr>
          <a:xfrm>
            <a:off x="457200" y="1113582"/>
            <a:ext cx="8229600" cy="3086459"/>
          </a:xfrm>
        </p:spPr>
        <p:txBody>
          <a:bodyPr/>
          <a:lstStyle/>
          <a:p>
            <a:r>
              <a:rPr lang="en-US" dirty="0" smtClean="0"/>
              <a:t>Acts 5:5, 6</a:t>
            </a:r>
            <a:r>
              <a:rPr lang="en-US" u="none" dirty="0" smtClean="0"/>
              <a:t> </a:t>
            </a:r>
            <a:r>
              <a:rPr lang="en-US" b="0" u="none" dirty="0" smtClean="0"/>
              <a:t>(NASB)</a:t>
            </a:r>
          </a:p>
          <a:p>
            <a:pPr>
              <a:lnSpc>
                <a:spcPct val="100000"/>
              </a:lnSpc>
              <a:spcAft>
                <a:spcPts val="0"/>
              </a:spcAft>
            </a:pPr>
            <a:endParaRPr lang="en-US" sz="1200" dirty="0" smtClean="0"/>
          </a:p>
          <a:p>
            <a:pPr lvl="1"/>
            <a:r>
              <a:rPr lang="en-US" dirty="0" smtClean="0"/>
              <a:t> And as he heard these words, Ananias fell down and breathed his last; and </a:t>
            </a:r>
            <a:r>
              <a:rPr lang="en-US" dirty="0" smtClean="0">
                <a:solidFill>
                  <a:srgbClr val="C00000"/>
                </a:solidFill>
              </a:rPr>
              <a:t>great fear came upon all who heard of it</a:t>
            </a:r>
            <a:r>
              <a:rPr lang="en-US" dirty="0" smtClean="0"/>
              <a:t>. And the young men arose and covered him up, and after carrying him out, they buried him.</a:t>
            </a:r>
          </a:p>
          <a:p>
            <a:pPr lvl="1"/>
            <a:endParaRPr lang="en-US" dirty="0" smtClean="0"/>
          </a:p>
          <a:p>
            <a:pPr lvl="1"/>
            <a:endParaRPr lang="en-US" dirty="0"/>
          </a:p>
        </p:txBody>
      </p:sp>
      <p:sp>
        <p:nvSpPr>
          <p:cNvPr id="51" name="Text Placeholder 50"/>
          <p:cNvSpPr>
            <a:spLocks noGrp="1"/>
          </p:cNvSpPr>
          <p:nvPr>
            <p:ph type="body" sz="quarter" idx="11"/>
          </p:nvPr>
        </p:nvSpPr>
        <p:spPr>
          <a:xfrm>
            <a:off x="457200" y="4014060"/>
            <a:ext cx="8229600" cy="2061275"/>
          </a:xfrm>
        </p:spPr>
        <p:txBody>
          <a:bodyPr/>
          <a:lstStyle/>
          <a:p>
            <a:r>
              <a:rPr lang="en-US" dirty="0" smtClean="0">
                <a:solidFill>
                  <a:srgbClr val="C00000"/>
                </a:solidFill>
              </a:rPr>
              <a:t>Exemplary judgment </a:t>
            </a:r>
            <a:r>
              <a:rPr lang="en-US" dirty="0" smtClean="0">
                <a:solidFill>
                  <a:schemeClr val="tx1">
                    <a:lumMod val="95000"/>
                    <a:lumOff val="5000"/>
                  </a:schemeClr>
                </a:solidFill>
              </a:rPr>
              <a:t>shows God’s attitude toward sin</a:t>
            </a:r>
          </a:p>
          <a:p>
            <a:r>
              <a:rPr lang="en-US" dirty="0" smtClean="0">
                <a:solidFill>
                  <a:schemeClr val="tx1">
                    <a:lumMod val="95000"/>
                    <a:lumOff val="5000"/>
                  </a:schemeClr>
                </a:solidFill>
              </a:rPr>
              <a:t>This does not imply that every time someone lies in the church they will die on the spot</a:t>
            </a:r>
          </a:p>
          <a:p>
            <a:r>
              <a:rPr lang="en-US" dirty="0" smtClean="0">
                <a:solidFill>
                  <a:schemeClr val="tx1">
                    <a:lumMod val="95000"/>
                    <a:lumOff val="5000"/>
                  </a:schemeClr>
                </a:solidFill>
              </a:rPr>
              <a:t>This also emphasizes Peter’s apostolic authority</a:t>
            </a:r>
          </a:p>
          <a:p>
            <a:endParaRPr lang="en-US" dirty="0" smtClean="0"/>
          </a:p>
          <a:p>
            <a:endParaRPr lang="en-US" i="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Their Conspiracy is Exposed</a:t>
            </a:r>
            <a:br>
              <a:rPr lang="en-US" dirty="0" smtClean="0"/>
            </a:br>
            <a:endParaRPr lang="en-US" dirty="0"/>
          </a:p>
        </p:txBody>
      </p:sp>
      <p:sp>
        <p:nvSpPr>
          <p:cNvPr id="50" name="Text Placeholder 49"/>
          <p:cNvSpPr>
            <a:spLocks noGrp="1"/>
          </p:cNvSpPr>
          <p:nvPr>
            <p:ph type="body" sz="quarter" idx="10"/>
          </p:nvPr>
        </p:nvSpPr>
        <p:spPr>
          <a:xfrm>
            <a:off x="457200" y="1113582"/>
            <a:ext cx="8229600" cy="4295326"/>
          </a:xfrm>
        </p:spPr>
        <p:txBody>
          <a:bodyPr/>
          <a:lstStyle/>
          <a:p>
            <a:r>
              <a:rPr lang="en-US" dirty="0" smtClean="0"/>
              <a:t>Acts 5:7-9</a:t>
            </a:r>
            <a:r>
              <a:rPr lang="en-US" u="none" dirty="0" smtClean="0"/>
              <a:t> </a:t>
            </a:r>
            <a:r>
              <a:rPr lang="en-US" b="0" u="none" dirty="0" smtClean="0"/>
              <a:t>(NASB)</a:t>
            </a:r>
          </a:p>
          <a:p>
            <a:r>
              <a:rPr lang="en-US" sz="2800" b="0" u="none" dirty="0" smtClean="0"/>
              <a:t>Now there elapsed an interval of about three hours, and his wife came in, </a:t>
            </a:r>
            <a:r>
              <a:rPr lang="en-US" sz="2800" b="0" u="none" dirty="0" smtClean="0">
                <a:solidFill>
                  <a:schemeClr val="accent4">
                    <a:lumMod val="75000"/>
                  </a:schemeClr>
                </a:solidFill>
              </a:rPr>
              <a:t>not knowing what had happened. </a:t>
            </a:r>
            <a:r>
              <a:rPr lang="en-US" sz="2800" b="0" u="none" dirty="0" smtClean="0"/>
              <a:t>And Peter responded to her, ‘Tell me whether you sold the land for such and such a price?’ And she said, ‘Yes, that was the price.’ Then Peter said to her, ‘Why is it that you have </a:t>
            </a:r>
            <a:r>
              <a:rPr lang="en-US" sz="2800" b="0" u="none" dirty="0" smtClean="0">
                <a:solidFill>
                  <a:srgbClr val="C00000"/>
                </a:solidFill>
              </a:rPr>
              <a:t>agreed together to put the Spirit of the Lord to the test</a:t>
            </a:r>
            <a:r>
              <a:rPr lang="en-US" sz="2800" b="0" u="none" dirty="0" smtClean="0"/>
              <a:t>? Behold, the feet of those who have buried your husband are at the door, and they shall carry you out as well.’</a:t>
            </a:r>
          </a:p>
          <a:p>
            <a:endParaRPr lang="en-US" b="0" u="none" dirty="0" smtClean="0"/>
          </a:p>
          <a:p>
            <a:pPr>
              <a:lnSpc>
                <a:spcPct val="100000"/>
              </a:lnSpc>
              <a:spcAft>
                <a:spcPts val="0"/>
              </a:spcAft>
            </a:pPr>
            <a:endParaRPr lang="en-US" sz="1200" dirty="0" smtClean="0"/>
          </a:p>
          <a:p>
            <a:pPr lvl="1"/>
            <a:r>
              <a:rPr lang="en-US" dirty="0" smtClean="0"/>
              <a:t> </a:t>
            </a:r>
          </a:p>
          <a:p>
            <a:pPr lvl="1"/>
            <a:endParaRPr lang="en-US" dirty="0" smtClean="0"/>
          </a:p>
          <a:p>
            <a:pPr lvl="1"/>
            <a:endParaRPr lang="en-US" dirty="0"/>
          </a:p>
        </p:txBody>
      </p:sp>
      <p:sp>
        <p:nvSpPr>
          <p:cNvPr id="51" name="Text Placeholder 50"/>
          <p:cNvSpPr>
            <a:spLocks noGrp="1"/>
          </p:cNvSpPr>
          <p:nvPr>
            <p:ph type="body" sz="quarter" idx="11"/>
          </p:nvPr>
        </p:nvSpPr>
        <p:spPr>
          <a:xfrm>
            <a:off x="457200" y="5362414"/>
            <a:ext cx="8229600" cy="929898"/>
          </a:xfrm>
        </p:spPr>
        <p:txBody>
          <a:bodyPr/>
          <a:lstStyle/>
          <a:p>
            <a:r>
              <a:rPr lang="en-US" dirty="0" smtClean="0">
                <a:solidFill>
                  <a:schemeClr val="tx1">
                    <a:lumMod val="95000"/>
                    <a:lumOff val="5000"/>
                  </a:schemeClr>
                </a:solidFill>
              </a:rPr>
              <a:t>Peter speaks authoritatively for God</a:t>
            </a:r>
          </a:p>
          <a:p>
            <a:r>
              <a:rPr lang="en-US" dirty="0" smtClean="0">
                <a:solidFill>
                  <a:schemeClr val="tx1">
                    <a:lumMod val="95000"/>
                    <a:lumOff val="5000"/>
                  </a:schemeClr>
                </a:solidFill>
              </a:rPr>
              <a:t>See Heb. 3:8 for testing God (wilderness wanderers)</a:t>
            </a:r>
          </a:p>
          <a:p>
            <a:endParaRPr lang="en-US" dirty="0" smtClean="0"/>
          </a:p>
          <a:p>
            <a:endParaRPr lang="en-US" i="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Church Has a Strong Fear of God</a:t>
            </a:r>
            <a:endParaRPr lang="en-US" dirty="0"/>
          </a:p>
        </p:txBody>
      </p:sp>
      <p:sp>
        <p:nvSpPr>
          <p:cNvPr id="50" name="Text Placeholder 49"/>
          <p:cNvSpPr>
            <a:spLocks noGrp="1"/>
          </p:cNvSpPr>
          <p:nvPr>
            <p:ph type="body" sz="quarter" idx="10"/>
          </p:nvPr>
        </p:nvSpPr>
        <p:spPr>
          <a:xfrm>
            <a:off x="457200" y="1249252"/>
            <a:ext cx="8229600" cy="3415738"/>
          </a:xfrm>
        </p:spPr>
        <p:txBody>
          <a:bodyPr/>
          <a:lstStyle/>
          <a:p>
            <a:r>
              <a:rPr lang="en-US" dirty="0" smtClean="0"/>
              <a:t>Acts 5:10, 11</a:t>
            </a:r>
            <a:r>
              <a:rPr lang="en-US" u="none" dirty="0" smtClean="0"/>
              <a:t> </a:t>
            </a:r>
            <a:r>
              <a:rPr lang="en-US" b="0" u="none" dirty="0" smtClean="0"/>
              <a:t>(NASB)</a:t>
            </a:r>
          </a:p>
          <a:p>
            <a:pPr>
              <a:lnSpc>
                <a:spcPct val="100000"/>
              </a:lnSpc>
              <a:spcAft>
                <a:spcPts val="0"/>
              </a:spcAft>
            </a:pPr>
            <a:endParaRPr lang="en-US" sz="1200" dirty="0" smtClean="0"/>
          </a:p>
          <a:p>
            <a:pPr lvl="1"/>
            <a:r>
              <a:rPr lang="en-US" dirty="0" smtClean="0"/>
              <a:t>And she fell immediately at his feet, and breathed her last; and the young men came in and found her dead, and they carried her out and buried her beside her husband. And </a:t>
            </a:r>
            <a:r>
              <a:rPr lang="en-US" dirty="0" smtClean="0">
                <a:solidFill>
                  <a:srgbClr val="C00000"/>
                </a:solidFill>
              </a:rPr>
              <a:t>great fear came upon the whole church</a:t>
            </a:r>
            <a:r>
              <a:rPr lang="en-US" dirty="0" smtClean="0"/>
              <a:t>, and upon all who heard of these things.</a:t>
            </a:r>
          </a:p>
          <a:p>
            <a:pPr lvl="1"/>
            <a:r>
              <a:rPr lang="en-US" dirty="0" smtClean="0"/>
              <a:t> </a:t>
            </a:r>
            <a:endParaRPr lang="en-US" dirty="0"/>
          </a:p>
        </p:txBody>
      </p:sp>
      <p:sp>
        <p:nvSpPr>
          <p:cNvPr id="51" name="Text Placeholder 50"/>
          <p:cNvSpPr>
            <a:spLocks noGrp="1"/>
          </p:cNvSpPr>
          <p:nvPr>
            <p:ph type="body" sz="quarter" idx="11"/>
          </p:nvPr>
        </p:nvSpPr>
        <p:spPr>
          <a:xfrm>
            <a:off x="391885" y="4531820"/>
            <a:ext cx="8306790" cy="1884478"/>
          </a:xfrm>
        </p:spPr>
        <p:txBody>
          <a:bodyPr/>
          <a:lstStyle/>
          <a:p>
            <a:r>
              <a:rPr lang="en-US" dirty="0" smtClean="0">
                <a:solidFill>
                  <a:schemeClr val="tx1">
                    <a:lumMod val="95000"/>
                    <a:lumOff val="5000"/>
                  </a:schemeClr>
                </a:solidFill>
              </a:rPr>
              <a:t>This too is exemplary judgment</a:t>
            </a:r>
          </a:p>
          <a:p>
            <a:r>
              <a:rPr lang="en-US" dirty="0" smtClean="0">
                <a:solidFill>
                  <a:schemeClr val="tx1"/>
                </a:solidFill>
              </a:rPr>
              <a:t>God does not change, so we can learn from this incident</a:t>
            </a:r>
          </a:p>
          <a:p>
            <a:r>
              <a:rPr lang="en-US" dirty="0" smtClean="0">
                <a:solidFill>
                  <a:schemeClr val="tx1"/>
                </a:solidFill>
              </a:rPr>
              <a:t>“all who heard” would include outsiders</a:t>
            </a:r>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5172</TotalTime>
  <Words>1578</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Arabic Typesetting</vt:lpstr>
      <vt:lpstr>Arial</vt:lpstr>
      <vt:lpstr>Blackadder ITC</vt:lpstr>
      <vt:lpstr>Calibri</vt:lpstr>
      <vt:lpstr>Verdana</vt:lpstr>
      <vt:lpstr>Office Theme</vt:lpstr>
      <vt:lpstr>Custom Design</vt:lpstr>
      <vt:lpstr>The Church Shares All In Common</vt:lpstr>
      <vt:lpstr>The Unity of the Early Church</vt:lpstr>
      <vt:lpstr>They Sell Capital Assets</vt:lpstr>
      <vt:lpstr>Barnabas is Introduced in Acts </vt:lpstr>
      <vt:lpstr>Serious Sin Jeopardizes Unity </vt:lpstr>
      <vt:lpstr>Ananias Lies to the Holy Spirit </vt:lpstr>
      <vt:lpstr>Immediate, Exemplary Judgment </vt:lpstr>
      <vt:lpstr>Their Conspiracy is Exposed </vt:lpstr>
      <vt:lpstr>The Church Has a Strong Fear of God</vt:lpstr>
      <vt:lpstr>The Danger of Testing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297</cp:revision>
  <dcterms:created xsi:type="dcterms:W3CDTF">2014-11-11T16:23:07Z</dcterms:created>
  <dcterms:modified xsi:type="dcterms:W3CDTF">2015-05-28T16:30:04Z</dcterms:modified>
</cp:coreProperties>
</file>