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1"/>
  </p:notesMasterIdLst>
  <p:handoutMasterIdLst>
    <p:handoutMasterId r:id="rId12"/>
  </p:handoutMasterIdLst>
  <p:sldIdLst>
    <p:sldId id="256" r:id="rId2"/>
    <p:sldId id="688" r:id="rId3"/>
    <p:sldId id="690" r:id="rId4"/>
    <p:sldId id="689" r:id="rId5"/>
    <p:sldId id="686" r:id="rId6"/>
    <p:sldId id="687" r:id="rId7"/>
    <p:sldId id="691" r:id="rId8"/>
    <p:sldId id="692" r:id="rId9"/>
    <p:sldId id="693" r:id="rId10"/>
  </p:sldIdLst>
  <p:sldSz cx="9144000" cy="6858000" type="screen4x3"/>
  <p:notesSz cx="6924675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3300"/>
    <a:srgbClr val="0000CC"/>
    <a:srgbClr val="CC0000"/>
    <a:srgbClr val="FFCC00"/>
    <a:srgbClr val="2E3303"/>
    <a:srgbClr val="000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84" autoAdjust="0"/>
    <p:restoredTop sz="94434" autoAdjust="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280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450090" y="207649"/>
            <a:ext cx="2927084" cy="415295"/>
          </a:xfrm>
          <a:prstGeom prst="rect">
            <a:avLst/>
          </a:prstGeom>
        </p:spPr>
        <p:txBody>
          <a:bodyPr vert="horz" lIns="84203" tIns="42101" rIns="84203" bIns="42101" rtlCol="0"/>
          <a:lstStyle>
            <a:lvl1pPr algn="l" eaLnBrk="0" hangingPunct="0">
              <a:defRPr sz="1100">
                <a:cs typeface="+mn-cs"/>
              </a:defRPr>
            </a:lvl1pPr>
          </a:lstStyle>
          <a:p>
            <a:pPr eaLnBrk="1" hangingPunct="1"/>
            <a:r>
              <a:rPr lang="en-US" b="1" dirty="0">
                <a:cs typeface="Arial" charset="0"/>
              </a:rPr>
              <a:t>God’s Discipline and Sanctification</a:t>
            </a:r>
          </a:p>
          <a:p>
            <a:pPr eaLnBrk="1" hangingPunct="1"/>
            <a:r>
              <a:rPr lang="en-US" i="1" dirty="0">
                <a:cs typeface="Arial" charset="0"/>
              </a:rPr>
              <a:t>Gleanings from Hebrews and Peter</a:t>
            </a:r>
          </a:p>
          <a:p>
            <a:pPr>
              <a:defRPr/>
            </a:pPr>
            <a:endParaRPr lang="en-US" b="1" dirty="0">
              <a:latin typeface="+mn-lt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508281" y="207649"/>
            <a:ext cx="2927084" cy="415295"/>
          </a:xfrm>
          <a:prstGeom prst="rect">
            <a:avLst/>
          </a:prstGeom>
        </p:spPr>
        <p:txBody>
          <a:bodyPr vert="horz" lIns="84203" tIns="42101" rIns="84203" bIns="42101" rtlCol="0"/>
          <a:lstStyle>
            <a:lvl1pPr algn="r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r>
              <a:rPr lang="en-US" sz="1200" dirty="0">
                <a:latin typeface="+mn-lt"/>
              </a:rPr>
              <a:t>06/15/14</a:t>
            </a:r>
            <a:endParaRPr lang="en-US" sz="1200" dirty="0">
              <a:latin typeface="+mn-lt"/>
            </a:endParaRPr>
          </a:p>
          <a:p>
            <a:pPr>
              <a:defRPr/>
            </a:pPr>
            <a:r>
              <a:rPr lang="en-US" sz="1200" dirty="0">
                <a:latin typeface="+mn-lt"/>
              </a:rPr>
              <a:t>by Bob DeWaay</a:t>
            </a:r>
          </a:p>
        </p:txBody>
      </p:sp>
      <p:pic>
        <p:nvPicPr>
          <p:cNvPr id="8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78" y="8440929"/>
            <a:ext cx="1981597" cy="507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102310" y="8449928"/>
            <a:ext cx="3407380" cy="374150"/>
          </a:xfrm>
          <a:prstGeom prst="rect">
            <a:avLst/>
          </a:prstGeom>
        </p:spPr>
        <p:txBody>
          <a:bodyPr vert="horz" lIns="79219" tIns="39610" rIns="79219" bIns="39610" rtlCol="0" anchor="b"/>
          <a:lstStyle>
            <a:lvl1pPr algn="l" eaLnBrk="1" hangingPunct="1">
              <a:tabLst>
                <a:tab pos="2970739" algn="r"/>
              </a:tabLst>
              <a:defRPr sz="1000" dirty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tabLst>
                <a:tab pos="3089756" algn="r"/>
              </a:tabLst>
              <a:defRPr/>
            </a:pPr>
            <a:r>
              <a:rPr lang="en-US" sz="1100" dirty="0"/>
              <a:t>www.gospelofgracefellowship.org 	</a:t>
            </a:r>
            <a:fld id="{E89342BA-E50C-438E-9E7B-D6D13FF4C461}" type="slidenum">
              <a:rPr lang="en-US" sz="1100"/>
              <a:pPr>
                <a:tabLst>
                  <a:tab pos="3089756" algn="r"/>
                </a:tabLst>
                <a:defRPr/>
              </a:pPr>
              <a:t>‹#›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92204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899" cy="46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2229" y="0"/>
            <a:ext cx="3000899" cy="46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0563"/>
            <a:ext cx="4606925" cy="345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07" y="4376036"/>
            <a:ext cx="5537262" cy="414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784"/>
            <a:ext cx="3000899" cy="46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229" y="8747784"/>
            <a:ext cx="3000899" cy="46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E895F528-BA87-46C6-9828-3DD8F2CCA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88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68315-B1C2-4214-AFCC-F09796C01E87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7283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509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919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sz="1100" dirty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40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650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96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64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28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80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96DD5C5-7F70-42B5-B503-C96E77A73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9FFDF-9155-48FD-AD11-70E6BF380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6BCD-5AEE-43C5-8D1A-A1827CEF4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153400" y="6408738"/>
            <a:ext cx="708025" cy="365125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EB1617-2F16-4DF5-8F2E-407D63B7F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0DCE7A-CE34-4E1F-A41D-CF35854A9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4097E1-C9FE-4D76-85B0-76FAE65D9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247553-6D57-4C41-9FF1-15C7B88C2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29FD4-9483-4D99-830D-1CB03D67D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E1BF1D-02CB-4CBE-AE90-BCFC903E2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EDA4841-164A-467C-B227-C90C89339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133381CB-3379-4DF5-91A3-47905839D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57200"/>
            <a:ext cx="8610600" cy="1371600"/>
          </a:xfrm>
        </p:spPr>
        <p:txBody>
          <a:bodyPr/>
          <a:lstStyle/>
          <a:p>
            <a:pPr marR="0" algn="ctr" eaLnBrk="1" hangingPunct="1"/>
            <a:r>
              <a:rPr lang="en-US" sz="3600" b="1" dirty="0">
                <a:solidFill>
                  <a:srgbClr val="0070C0"/>
                </a:solidFill>
                <a:latin typeface="Arial" charset="0"/>
                <a:cs typeface="Arial" charset="0"/>
              </a:rPr>
              <a:t>God’s Discipline and Sanctification</a:t>
            </a:r>
          </a:p>
          <a:p>
            <a:pPr marR="0" algn="ctr" eaLnBrk="1" hangingPunct="1"/>
            <a:r>
              <a:rPr lang="en-US" sz="3600" i="1" dirty="0">
                <a:solidFill>
                  <a:srgbClr val="0070C0"/>
                </a:solidFill>
                <a:latin typeface="Arial" charset="0"/>
                <a:cs typeface="Arial" charset="0"/>
              </a:rPr>
              <a:t>Gleanings from Hebrews and Peter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095500" y="2209800"/>
            <a:ext cx="4953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/>
              <a:t>Presented by Bob DeWaay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June 15, 2014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Acceptable Priestly Service Offered to God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12:28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Therefore, since we receive a kingdom </a:t>
            </a:r>
            <a:r>
              <a:rPr lang="en-US" sz="2800" dirty="0" smtClean="0">
                <a:solidFill>
                  <a:srgbClr val="008000"/>
                </a:solidFill>
              </a:rPr>
              <a:t>which cannot be shaken</a:t>
            </a:r>
            <a:r>
              <a:rPr lang="en-US" sz="2800" dirty="0" smtClean="0"/>
              <a:t>, let us show gratitude, by which we may offer to God an </a:t>
            </a:r>
            <a:r>
              <a:rPr lang="en-US" sz="2800" dirty="0" smtClean="0">
                <a:solidFill>
                  <a:srgbClr val="C00000"/>
                </a:solidFill>
              </a:rPr>
              <a:t>acceptable service </a:t>
            </a:r>
            <a:r>
              <a:rPr lang="en-US" sz="2800" dirty="0" smtClean="0"/>
              <a:t>with reverence and awe;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Acceptable Worship Offered to God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13:15, 16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Through Him then, let us continually </a:t>
            </a:r>
            <a:r>
              <a:rPr lang="en-US" sz="2800" dirty="0" smtClean="0">
                <a:solidFill>
                  <a:srgbClr val="C00000"/>
                </a:solidFill>
              </a:rPr>
              <a:t>offer up a sacrifice of praise to God</a:t>
            </a:r>
            <a:r>
              <a:rPr lang="en-US" sz="2800" dirty="0" smtClean="0"/>
              <a:t>, that is, the fruit of lips that give thanks to His name. </a:t>
            </a:r>
            <a:r>
              <a:rPr lang="en-US" sz="2800" dirty="0" smtClean="0">
                <a:solidFill>
                  <a:srgbClr val="008000"/>
                </a:solidFill>
              </a:rPr>
              <a:t>And do not neglect doing good and sharing, for with such sacrifices God is pleased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Acceptable Worship Offered to God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1Peter 2:4, 5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And coming to Him as to a living stone which has been rejected by men, but is choice and precious in the sight of God, you also, as living stones, are being built up as a spiritual house for </a:t>
            </a:r>
            <a:r>
              <a:rPr lang="en-US" sz="2800" dirty="0" smtClean="0">
                <a:solidFill>
                  <a:srgbClr val="008000"/>
                </a:solidFill>
              </a:rPr>
              <a:t>a holy priesthood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00000"/>
                </a:solidFill>
              </a:rPr>
              <a:t>to offer up spiritual sacrifices acceptable to God </a:t>
            </a:r>
            <a:r>
              <a:rPr lang="en-US" sz="2800" dirty="0" smtClean="0"/>
              <a:t>through Jesus Christ.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Remember God’s Authoritative Word </a:t>
            </a:r>
            <a:r>
              <a:rPr lang="en-US" sz="3400" dirty="0" smtClean="0">
                <a:solidFill>
                  <a:srgbClr val="3333CC"/>
                </a:solidFill>
              </a:rPr>
              <a:t>Which </a:t>
            </a:r>
            <a:r>
              <a:rPr lang="en-US" sz="3400" dirty="0" smtClean="0">
                <a:solidFill>
                  <a:srgbClr val="3333CC"/>
                </a:solidFill>
              </a:rPr>
              <a:t>Describes His Mighty Deeds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1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2Peter 3:1, 2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This is now, beloved, the second letter I am writing to you in which I am stirring up your sincere mind by way of </a:t>
            </a:r>
            <a:r>
              <a:rPr lang="en-US" sz="2800" dirty="0" smtClean="0">
                <a:solidFill>
                  <a:srgbClr val="0000CC"/>
                </a:solidFill>
              </a:rPr>
              <a:t>reminder</a:t>
            </a:r>
            <a:r>
              <a:rPr lang="en-US" sz="2800" dirty="0" smtClean="0"/>
              <a:t>, that you should </a:t>
            </a:r>
            <a:r>
              <a:rPr lang="en-US" sz="2800" dirty="0" smtClean="0">
                <a:solidFill>
                  <a:srgbClr val="008000"/>
                </a:solidFill>
              </a:rPr>
              <a:t>remember</a:t>
            </a:r>
            <a:r>
              <a:rPr lang="en-US" sz="2800" dirty="0" smtClean="0"/>
              <a:t> the words spoken beforehand by </a:t>
            </a:r>
            <a:r>
              <a:rPr lang="en-US" sz="2800" dirty="0" smtClean="0">
                <a:solidFill>
                  <a:srgbClr val="FF0000"/>
                </a:solidFill>
              </a:rPr>
              <a:t>the holy prophets and the commandment of the Lord and Savior spoken by your apostles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God’s Patience </a:t>
            </a:r>
            <a:r>
              <a:rPr lang="en-US" sz="3400" dirty="0" smtClean="0">
                <a:solidFill>
                  <a:srgbClr val="3333CC"/>
                </a:solidFill>
              </a:rPr>
              <a:t>Is </a:t>
            </a:r>
            <a:r>
              <a:rPr lang="en-US" sz="3400" dirty="0" smtClean="0">
                <a:solidFill>
                  <a:srgbClr val="3333CC"/>
                </a:solidFill>
              </a:rPr>
              <a:t>Revealed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8610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2Peter 3:8 - 9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But do not let this one fact escape your notice, beloved, that with the Lord one day is like a thousand years, and a thousand years like one day. The Lord is not slow about His promise, as some count slowness, but </a:t>
            </a:r>
            <a:r>
              <a:rPr lang="en-US" sz="2800" dirty="0" smtClean="0">
                <a:solidFill>
                  <a:srgbClr val="C00000"/>
                </a:solidFill>
              </a:rPr>
              <a:t>is patient toward you, </a:t>
            </a:r>
            <a:r>
              <a:rPr lang="en-US" sz="2800" dirty="0" smtClean="0">
                <a:solidFill>
                  <a:srgbClr val="0000FF"/>
                </a:solidFill>
              </a:rPr>
              <a:t>not wishing </a:t>
            </a:r>
            <a:r>
              <a:rPr lang="en-US" sz="2800" dirty="0" smtClean="0">
                <a:solidFill>
                  <a:srgbClr val="C00000"/>
                </a:solidFill>
              </a:rPr>
              <a:t>for any to perish but for all to come to repentance.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Discipline and Sanctification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066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12:9-11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Furthermore, we had earthly fathers to discipline us, and we respected them; shall we not much rather be subject to the Father of spirits, and live?  For they disciplined us for a short time as seemed best to them, but </a:t>
            </a:r>
            <a:r>
              <a:rPr lang="en-US" sz="2800" dirty="0" smtClean="0">
                <a:solidFill>
                  <a:srgbClr val="C00000"/>
                </a:solidFill>
              </a:rPr>
              <a:t>He disciplines us for our good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00000"/>
                </a:solidFill>
              </a:rPr>
              <a:t>so that we may share His holiness</a:t>
            </a:r>
            <a:r>
              <a:rPr lang="en-US" sz="2800" dirty="0" smtClean="0"/>
              <a:t>. All discipline for the moment seems not to be joyful, but sorrowful; yet to those who have been trained by it, afterwards it yields the peaceful fruit of righteousness.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We Must Pursue Sanctification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219200"/>
            <a:ext cx="8610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12:14-15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C00000"/>
                </a:solidFill>
              </a:rPr>
              <a:t>Pursue</a:t>
            </a:r>
            <a:r>
              <a:rPr lang="en-US" sz="2800" dirty="0" smtClean="0"/>
              <a:t> peace with all men, and the </a:t>
            </a:r>
            <a:r>
              <a:rPr lang="en-US" sz="2800" dirty="0" smtClean="0">
                <a:solidFill>
                  <a:srgbClr val="C00000"/>
                </a:solidFill>
              </a:rPr>
              <a:t>sanctification</a:t>
            </a:r>
            <a:r>
              <a:rPr lang="en-US" sz="2800" dirty="0" smtClean="0"/>
              <a:t> without which no one will see the Lord. See to it that </a:t>
            </a:r>
            <a:r>
              <a:rPr lang="en-US" sz="2800" dirty="0" smtClean="0">
                <a:solidFill>
                  <a:srgbClr val="008000"/>
                </a:solidFill>
              </a:rPr>
              <a:t>no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one comes short of the grace of God</a:t>
            </a:r>
            <a:r>
              <a:rPr lang="en-US" sz="2800" dirty="0" smtClean="0"/>
              <a:t>; that no root of bitterness springing up causes trouble, and by it many be defiled;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Do Not </a:t>
            </a:r>
            <a:r>
              <a:rPr lang="en-US" sz="3400" dirty="0" smtClean="0">
                <a:solidFill>
                  <a:srgbClr val="3333CC"/>
                </a:solidFill>
              </a:rPr>
              <a:t>Be </a:t>
            </a:r>
            <a:r>
              <a:rPr lang="en-US" sz="3400" dirty="0" smtClean="0">
                <a:solidFill>
                  <a:srgbClr val="3333CC"/>
                </a:solidFill>
              </a:rPr>
              <a:t>Like Esau!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219200"/>
            <a:ext cx="8610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Hebrews 12:14-15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that there be no immoral or godless person like Esau, who sold his own birthright for a single meal.  For you know that even afterwards</a:t>
            </a:r>
            <a:r>
              <a:rPr lang="en-US" sz="2800" dirty="0" smtClean="0">
                <a:solidFill>
                  <a:srgbClr val="C00000"/>
                </a:solidFill>
              </a:rPr>
              <a:t>, when he desired to inherit the blessing, he was rejected</a:t>
            </a:r>
            <a:r>
              <a:rPr lang="en-US" sz="2800" dirty="0" smtClean="0"/>
              <a:t>, for he found no place for repentance, though he sought for it with tears.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txDef>
      <a:spPr bwMode="auto">
        <a:noFill/>
        <a:ln w="38100">
          <a:solidFill>
            <a:schemeClr val="tx1"/>
          </a:solidFill>
          <a:miter lim="800000"/>
          <a:headEnd/>
          <a:tailEnd/>
        </a:ln>
      </a:spPr>
      <a:bodyPr/>
      <a:lstStyle>
        <a:defPPr marL="365125" indent="-255588">
          <a:buClr>
            <a:schemeClr val="accent1"/>
          </a:buClr>
          <a:buSzPct val="68000"/>
          <a:defRPr sz="2800" b="1" u="sng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36365</TotalTime>
  <Words>132</Words>
  <Application>Microsoft Office PowerPoint</Application>
  <PresentationFormat>On-screen Show (4:3)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Baptism</dc:title>
  <dc:creator>DeWaay</dc:creator>
  <cp:lastModifiedBy>Christy</cp:lastModifiedBy>
  <cp:revision>2183</cp:revision>
  <cp:lastPrinted>2014-06-12T20:39:42Z</cp:lastPrinted>
  <dcterms:created xsi:type="dcterms:W3CDTF">2004-04-07T22:52:17Z</dcterms:created>
  <dcterms:modified xsi:type="dcterms:W3CDTF">2014-06-12T20:40:02Z</dcterms:modified>
</cp:coreProperties>
</file>