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3"/>
  </p:notesMasterIdLst>
  <p:handoutMasterIdLst>
    <p:handoutMasterId r:id="rId24"/>
  </p:handoutMasterIdLst>
  <p:sldIdLst>
    <p:sldId id="302" r:id="rId2"/>
    <p:sldId id="303" r:id="rId3"/>
    <p:sldId id="304" r:id="rId4"/>
    <p:sldId id="305" r:id="rId5"/>
    <p:sldId id="306" r:id="rId6"/>
    <p:sldId id="307" r:id="rId7"/>
    <p:sldId id="308" r:id="rId8"/>
    <p:sldId id="347" r:id="rId9"/>
    <p:sldId id="311" r:id="rId10"/>
    <p:sldId id="312" r:id="rId11"/>
    <p:sldId id="346" r:id="rId12"/>
    <p:sldId id="344" r:id="rId13"/>
    <p:sldId id="345" r:id="rId14"/>
    <p:sldId id="348" r:id="rId15"/>
    <p:sldId id="320" r:id="rId16"/>
    <p:sldId id="321" r:id="rId17"/>
    <p:sldId id="351" r:id="rId18"/>
    <p:sldId id="328" r:id="rId19"/>
    <p:sldId id="329" r:id="rId20"/>
    <p:sldId id="332" r:id="rId21"/>
    <p:sldId id="352"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86B70"/>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662" autoAdjust="0"/>
    <p:restoredTop sz="94434" autoAdjust="0"/>
  </p:normalViewPr>
  <p:slideViewPr>
    <p:cSldViewPr>
      <p:cViewPr varScale="1">
        <p:scale>
          <a:sx n="71" d="100"/>
          <a:sy n="71" d="100"/>
        </p:scale>
        <p:origin x="1794" y="54"/>
      </p:cViewPr>
      <p:guideLst>
        <p:guide orient="horz" pos="52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howGuides="1">
      <p:cViewPr>
        <p:scale>
          <a:sx n="96" d="100"/>
          <a:sy n="96" d="100"/>
        </p:scale>
        <p:origin x="1878"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3657601" y="8851571"/>
            <a:ext cx="3169585" cy="481549"/>
          </a:xfrm>
          <a:prstGeom prst="rect">
            <a:avLst/>
          </a:prstGeom>
        </p:spPr>
        <p:txBody>
          <a:bodyPr vert="horz" lIns="95854" tIns="47928" rIns="95854" bIns="47928" rtlCol="0" anchor="ctr" anchorCtr="0"/>
          <a:lstStyle>
            <a:lvl1pPr algn="r">
              <a:defRPr sz="1300"/>
            </a:lvl1pPr>
          </a:lstStyle>
          <a:p>
            <a:r>
              <a:rPr lang="en-US" dirty="0" smtClean="0"/>
              <a:t>Page </a:t>
            </a:r>
            <a:fld id="{EDB2B2A1-32A7-43D3-85C6-9E5B68A11F74}" type="slidenum">
              <a:rPr lang="en-US" smtClean="0"/>
              <a:pPr/>
              <a:t>‹#›</a:t>
            </a:fld>
            <a:endParaRPr lang="en-US" dirty="0"/>
          </a:p>
        </p:txBody>
      </p:sp>
      <p:sp>
        <p:nvSpPr>
          <p:cNvPr id="3" name="TextBox 2"/>
          <p:cNvSpPr txBox="1"/>
          <p:nvPr/>
        </p:nvSpPr>
        <p:spPr>
          <a:xfrm>
            <a:off x="3094119" y="8919383"/>
            <a:ext cx="2817409" cy="296847"/>
          </a:xfrm>
          <a:prstGeom prst="rect">
            <a:avLst/>
          </a:prstGeom>
          <a:noFill/>
        </p:spPr>
        <p:txBody>
          <a:bodyPr wrap="square" lIns="95854" tIns="47928" rIns="95854" bIns="47928" rtlCol="0">
            <a:spAutoFit/>
          </a:bodyPr>
          <a:lstStyle/>
          <a:p>
            <a:r>
              <a:rPr lang="en-US" sz="1300" dirty="0"/>
              <a:t>www.gospelofgracefellowship.org</a:t>
            </a:r>
          </a:p>
        </p:txBody>
      </p:sp>
      <p:sp>
        <p:nvSpPr>
          <p:cNvPr id="4" name="TextBox 3"/>
          <p:cNvSpPr txBox="1"/>
          <p:nvPr/>
        </p:nvSpPr>
        <p:spPr>
          <a:xfrm>
            <a:off x="476186" y="288309"/>
            <a:ext cx="2704332" cy="558457"/>
          </a:xfrm>
          <a:prstGeom prst="rect">
            <a:avLst/>
          </a:prstGeom>
          <a:noFill/>
        </p:spPr>
        <p:txBody>
          <a:bodyPr wrap="none" lIns="95854" tIns="47928" rIns="95854" bIns="47928" rtlCol="0">
            <a:spAutoFit/>
          </a:bodyPr>
          <a:lstStyle/>
          <a:p>
            <a:r>
              <a:rPr lang="en-US" sz="1500" dirty="0"/>
              <a:t>Faith in Action</a:t>
            </a:r>
            <a:endParaRPr lang="en-US" sz="1500" dirty="0"/>
          </a:p>
          <a:p>
            <a:r>
              <a:rPr lang="en-US" sz="1500" i="1" dirty="0"/>
              <a:t>Truths From the Epistle of James</a:t>
            </a:r>
          </a:p>
        </p:txBody>
      </p:sp>
      <p:sp>
        <p:nvSpPr>
          <p:cNvPr id="5" name="TextBox 4"/>
          <p:cNvSpPr txBox="1"/>
          <p:nvPr/>
        </p:nvSpPr>
        <p:spPr>
          <a:xfrm>
            <a:off x="5678869" y="332616"/>
            <a:ext cx="1118129" cy="496902"/>
          </a:xfrm>
          <a:prstGeom prst="rect">
            <a:avLst/>
          </a:prstGeom>
          <a:noFill/>
        </p:spPr>
        <p:txBody>
          <a:bodyPr wrap="none" lIns="95854" tIns="47928" rIns="95854" bIns="47928" rtlCol="0">
            <a:spAutoFit/>
          </a:bodyPr>
          <a:lstStyle/>
          <a:p>
            <a:pPr algn="r"/>
            <a:r>
              <a:rPr lang="en-US" sz="1300" dirty="0"/>
              <a:t>05/21/14</a:t>
            </a:r>
          </a:p>
          <a:p>
            <a:pPr algn="r"/>
            <a:r>
              <a:rPr lang="en-US" sz="1300" dirty="0"/>
              <a:t>M</a:t>
            </a:r>
            <a:r>
              <a:rPr lang="en-US" sz="1300" dirty="0"/>
              <a:t>ark Montag</a:t>
            </a:r>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extLst mod="1">
    <p:ext uri="{56416CCD-93CA-4268-BC5B-53C4BB910035}">
      <p15:sldGuideLst xmlns:p15="http://schemas.microsoft.com/office/powerpoint/2012/main">
        <p15:guide id="1" orient="horz" pos="446" userDrawn="1">
          <p15:clr>
            <a:srgbClr val="F26B43"/>
          </p15:clr>
        </p15:guide>
        <p15:guide id="2" pos="2275"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1" cy="480060"/>
          </a:xfrm>
          <a:prstGeom prst="rect">
            <a:avLst/>
          </a:prstGeom>
        </p:spPr>
        <p:txBody>
          <a:bodyPr vert="horz" lIns="96650" tIns="48325" rIns="96650" bIns="48325" rtlCol="0"/>
          <a:lstStyle>
            <a:lvl1pPr algn="l">
              <a:defRPr sz="1300"/>
            </a:lvl1pPr>
          </a:lstStyle>
          <a:p>
            <a:endParaRPr lang="en-US"/>
          </a:p>
        </p:txBody>
      </p:sp>
      <p:sp>
        <p:nvSpPr>
          <p:cNvPr id="3" name="Date Placeholder 2"/>
          <p:cNvSpPr>
            <a:spLocks noGrp="1"/>
          </p:cNvSpPr>
          <p:nvPr>
            <p:ph type="dt" idx="1"/>
          </p:nvPr>
        </p:nvSpPr>
        <p:spPr>
          <a:xfrm>
            <a:off x="4143588" y="0"/>
            <a:ext cx="3169921" cy="480060"/>
          </a:xfrm>
          <a:prstGeom prst="rect">
            <a:avLst/>
          </a:prstGeom>
        </p:spPr>
        <p:txBody>
          <a:bodyPr vert="horz" lIns="96650" tIns="48325" rIns="96650" bIns="48325" rtlCol="0"/>
          <a:lstStyle>
            <a:lvl1pPr algn="r">
              <a:defRPr sz="1300"/>
            </a:lvl1pPr>
          </a:lstStyle>
          <a:p>
            <a:fld id="{33CF0762-2550-4DDF-AD3A-0610BA36CAF8}" type="datetimeFigureOut">
              <a:rPr lang="en-US" smtClean="0"/>
              <a:pPr/>
              <a:t>5/22/2014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50" tIns="48325" rIns="96650" bIns="48325"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0" tIns="48325" rIns="96650" bIns="483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1" cy="480060"/>
          </a:xfrm>
          <a:prstGeom prst="rect">
            <a:avLst/>
          </a:prstGeom>
        </p:spPr>
        <p:txBody>
          <a:bodyPr vert="horz" lIns="96650" tIns="48325" rIns="96650"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8" y="9119474"/>
            <a:ext cx="3169921" cy="480060"/>
          </a:xfrm>
          <a:prstGeom prst="rect">
            <a:avLst/>
          </a:prstGeom>
        </p:spPr>
        <p:txBody>
          <a:bodyPr vert="horz" lIns="96650" tIns="48325" rIns="96650" bIns="48325" rtlCol="0" anchor="b"/>
          <a:lstStyle>
            <a:lvl1pPr algn="r">
              <a:defRPr sz="1300"/>
            </a:lvl1pPr>
          </a:lstStyle>
          <a:p>
            <a:endParaRPr lang="en-US" dirty="0"/>
          </a:p>
        </p:txBody>
      </p:sp>
      <p:sp>
        <p:nvSpPr>
          <p:cNvPr id="8" name="Rectangle 7"/>
          <p:cNvSpPr/>
          <p:nvPr/>
        </p:nvSpPr>
        <p:spPr>
          <a:xfrm>
            <a:off x="1431235" y="3915244"/>
            <a:ext cx="4532244" cy="393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4850" tIns="47424" rIns="94850" bIns="47424" rtlCol="0" anchor="ctr"/>
          <a:lstStyle/>
          <a:p>
            <a:pPr algn="ctr"/>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biblia.com/bible/nasb95/James%202.24" TargetMode="External"/><Relationship Id="rId3" Type="http://schemas.openxmlformats.org/officeDocument/2006/relationships/hyperlink" Target="http://biblia.com/bible/nasb95/Rom.%203.20" TargetMode="External"/><Relationship Id="rId7" Type="http://schemas.openxmlformats.org/officeDocument/2006/relationships/hyperlink" Target="http://biblia.com/bible/nasb95/Rom.%204.5"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biblia.com/bible/nasb95/Rom.%205.1" TargetMode="External"/><Relationship Id="rId5" Type="http://schemas.openxmlformats.org/officeDocument/2006/relationships/hyperlink" Target="http://biblia.com/bible/nasb95/Rom.%204.3" TargetMode="External"/><Relationship Id="rId4" Type="http://schemas.openxmlformats.org/officeDocument/2006/relationships/hyperlink" Target="http://biblia.com/bible/nasb95/Rom.%203.28" TargetMode="External"/><Relationship Id="rId9" Type="http://schemas.openxmlformats.org/officeDocument/2006/relationships/hyperlink" Target="http://biblia.com/bible/nasb95/James%202.26"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smtClean="0"/>
              <a:t>Introduction Welcome to an Overview of the book of James</a:t>
            </a:r>
            <a:endParaRPr lang="en-US" dirty="0"/>
          </a:p>
          <a:p>
            <a:pPr lvl="1"/>
            <a:r>
              <a:rPr lang="en-US" dirty="0"/>
              <a:t>Teaching overview</a:t>
            </a:r>
          </a:p>
          <a:p>
            <a:pPr marL="1185619" lvl="2" indent="-237124">
              <a:buFont typeface="+mj-lt"/>
              <a:buAutoNum type="arabicPeriod"/>
            </a:pPr>
            <a:r>
              <a:rPr lang="en-US" dirty="0"/>
              <a:t>Hit the major points of this book– will not be a word by word exposition of James.  It is certainly only scratching the surface of the wisdom and light that is in this book (Every time through the bible I see passages differently as the Holy spirit leads and teaches me things as I need to know </a:t>
            </a:r>
            <a:r>
              <a:rPr lang="en-US" dirty="0" smtClean="0"/>
              <a:t>them)</a:t>
            </a:r>
          </a:p>
          <a:p>
            <a:pPr marL="1185619" lvl="2" indent="-237124">
              <a:buFont typeface="+mj-lt"/>
              <a:buAutoNum type="arabicPeriod"/>
            </a:pPr>
            <a:r>
              <a:rPr lang="en-US" dirty="0" smtClean="0"/>
              <a:t> </a:t>
            </a:r>
            <a:r>
              <a:rPr lang="en-US" dirty="0"/>
              <a:t>Not a professional teacher – we can get through this together – ask questions as they occur to you  - if you are like me you will forget the question if we wait until the end.  I may not know the answer but we have a lot of knowledge here in the </a:t>
            </a:r>
            <a:r>
              <a:rPr lang="en-US" dirty="0" smtClean="0"/>
              <a:t>room</a:t>
            </a:r>
          </a:p>
          <a:p>
            <a:pPr marL="1185619" lvl="2" indent="-237124">
              <a:buFont typeface="+mj-lt"/>
              <a:buAutoNum type="arabicPeriod"/>
            </a:pPr>
            <a:r>
              <a:rPr lang="en-US" dirty="0" smtClean="0"/>
              <a:t>Rely </a:t>
            </a:r>
            <a:r>
              <a:rPr lang="en-US" dirty="0"/>
              <a:t>on a reading of the book with some commentaries, articles, different versions of the book of James, materials from other classes that I have taken, it would probably take half of our time just to properly acknowledge all of the sources that I have used in this class </a:t>
            </a:r>
            <a:endParaRPr lang="en-US" dirty="0" smtClean="0"/>
          </a:p>
          <a:p>
            <a:pPr marL="1185619" lvl="2" indent="-237124">
              <a:buFont typeface="+mj-lt"/>
              <a:buAutoNum type="arabicPeriod"/>
            </a:pPr>
            <a:r>
              <a:rPr lang="en-US" dirty="0" smtClean="0"/>
              <a:t>This </a:t>
            </a:r>
            <a:r>
              <a:rPr lang="en-US" dirty="0"/>
              <a:t>has been a great learning experience for me in preparing for this class. </a:t>
            </a:r>
            <a:r>
              <a:rPr lang="en-US" dirty="0" smtClean="0"/>
              <a:t>I </a:t>
            </a:r>
            <a:r>
              <a:rPr lang="en-US" dirty="0"/>
              <a:t>think that it true for many reasons but to get the main points of this book  out in a way that it not overly complicated is my goal tonight.</a:t>
            </a:r>
          </a:p>
          <a:p>
            <a:pPr marL="1185619" lvl="2" indent="-237124">
              <a:buFont typeface="+mj-lt"/>
              <a:buAutoNum type="arabicPeriod"/>
            </a:pPr>
            <a:r>
              <a:rPr lang="en-US" dirty="0" smtClean="0"/>
              <a:t>Contend </a:t>
            </a:r>
            <a:r>
              <a:rPr lang="en-US" dirty="0"/>
              <a:t>– what is happening in the world vs. how we should live according to Gods word – (James has some things to say about this</a:t>
            </a:r>
            <a:r>
              <a:rPr lang="en-US" dirty="0" smtClean="0"/>
              <a:t>)</a:t>
            </a:r>
          </a:p>
          <a:p>
            <a:pPr marL="1185619" lvl="2" indent="-237124">
              <a:buFont typeface="+mj-lt"/>
              <a:buAutoNum type="arabicPeriod"/>
            </a:pPr>
            <a:r>
              <a:rPr lang="en-US" dirty="0" smtClean="0"/>
              <a:t>As this is a bible study and Eric once assigned homework – we will be employing a teaching technique tonight – testing.  There will be a test – but you won’t need a #2 pencil or a computer answer sheet. </a:t>
            </a:r>
          </a:p>
          <a:p>
            <a:pPr marL="1185619" lvl="2" indent="-237124">
              <a:buFont typeface="+mj-lt"/>
              <a:buAutoNum type="arabicPeriod"/>
            </a:pPr>
            <a:r>
              <a:rPr lang="en-US" dirty="0" smtClean="0"/>
              <a:t>Background on the book and what we hope to accomplish</a:t>
            </a:r>
            <a:endParaRPr lang="en-US" dirty="0"/>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1</a:t>
            </a:fld>
            <a:endParaRPr lang="en-US" dirty="0"/>
          </a:p>
        </p:txBody>
      </p:sp>
    </p:spTree>
    <p:extLst>
      <p:ext uri="{BB962C8B-B14F-4D97-AF65-F5344CB8AC3E}">
        <p14:creationId xmlns:p14="http://schemas.microsoft.com/office/powerpoint/2010/main" val="1347576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Born again – dead to self alive in Christ, </a:t>
            </a:r>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10</a:t>
            </a:fld>
            <a:endParaRPr lang="en-US"/>
          </a:p>
        </p:txBody>
      </p:sp>
    </p:spTree>
    <p:extLst>
      <p:ext uri="{BB962C8B-B14F-4D97-AF65-F5344CB8AC3E}">
        <p14:creationId xmlns:p14="http://schemas.microsoft.com/office/powerpoint/2010/main" val="1104157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James insists that an inactive faith is useless (2:14-17). The </a:t>
            </a:r>
          </a:p>
          <a:p>
            <a:r>
              <a:rPr lang="en-US" dirty="0"/>
              <a:t>rendering, "Can faith save him?" (</a:t>
            </a:r>
            <a:r>
              <a:rPr lang="en-US" dirty="0" smtClean="0"/>
              <a:t>AV </a:t>
            </a:r>
            <a:r>
              <a:rPr lang="en-US" dirty="0" err="1" smtClean="0"/>
              <a:t>barkley</a:t>
            </a:r>
            <a:r>
              <a:rPr lang="en-US" dirty="0" smtClean="0"/>
              <a:t>) </a:t>
            </a:r>
            <a:r>
              <a:rPr lang="en-US" dirty="0"/>
              <a:t>confuses the point of this </a:t>
            </a:r>
          </a:p>
          <a:p>
            <a:r>
              <a:rPr lang="en-US" dirty="0"/>
              <a:t>test. The question is literally, "Can that faith save him" (i.e., a </a:t>
            </a:r>
          </a:p>
          <a:p>
            <a:r>
              <a:rPr lang="en-US" dirty="0"/>
              <a:t>faith without works), and the question implies a strong no answer. </a:t>
            </a:r>
          </a:p>
          <a:p>
            <a:r>
              <a:rPr lang="en-US" dirty="0" smtClean="0"/>
              <a:t>Faith is not disparaged by James, </a:t>
            </a:r>
            <a:r>
              <a:rPr lang="en-US" dirty="0"/>
              <a:t>but an inoperative faith, is disparaged. Verses 15-16 </a:t>
            </a:r>
          </a:p>
          <a:p>
            <a:r>
              <a:rPr lang="en-US" dirty="0"/>
              <a:t>vividly illustrate such a faith, and verse 17 states the categorical </a:t>
            </a:r>
          </a:p>
          <a:p>
            <a:r>
              <a:rPr lang="en-US" dirty="0"/>
              <a:t>conclusion. </a:t>
            </a:r>
          </a:p>
          <a:p>
            <a:r>
              <a:rPr lang="en-US" dirty="0"/>
              <a:t>James further insists that even an orthodox creed apart from </a:t>
            </a:r>
          </a:p>
          <a:p>
            <a:r>
              <a:rPr lang="en-US" dirty="0"/>
              <a:t>works is barren (2:18-20).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11</a:t>
            </a:fld>
            <a:endParaRPr lang="en-US"/>
          </a:p>
        </p:txBody>
      </p:sp>
    </p:spTree>
    <p:extLst>
      <p:ext uri="{BB962C8B-B14F-4D97-AF65-F5344CB8AC3E}">
        <p14:creationId xmlns:p14="http://schemas.microsoft.com/office/powerpoint/2010/main" val="3910138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imes New Roman" pitchFamily="18" charset="0"/>
                <a:cs typeface="Times New Roman" pitchFamily="18" charset="0"/>
              </a:rPr>
              <a:t>Apply the Word honestly to yourself , or in/with love to others, in order to view our true spiritual condition before God.</a:t>
            </a:r>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12</a:t>
            </a:fld>
            <a:endParaRPr lang="en-US"/>
          </a:p>
        </p:txBody>
      </p:sp>
    </p:spTree>
    <p:extLst>
      <p:ext uri="{BB962C8B-B14F-4D97-AF65-F5344CB8AC3E}">
        <p14:creationId xmlns:p14="http://schemas.microsoft.com/office/powerpoint/2010/main" val="324368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Therefore lay aside all filthiness and overflow of wickedness, and receive with meekness the implanted word, which is able to save your souls. [Jas 1:21 NKJV</a:t>
            </a:r>
            <a:r>
              <a:rPr lang="en-US" dirty="0" smtClean="0"/>
              <a:t>]</a:t>
            </a:r>
          </a:p>
          <a:p>
            <a:r>
              <a:rPr lang="en-US" dirty="0"/>
              <a:t>But be doers of the word, and not hearers only, deceiving yourselves. [Jas 1:22 NKJV]</a:t>
            </a:r>
          </a:p>
          <a:p>
            <a:r>
              <a:rPr lang="en-US" dirty="0"/>
              <a:t>For if anyone is a hearer of the word and not a doer, he is like a man observing his natural face in a mirror; [Jas 1:23 NKJV]</a:t>
            </a:r>
          </a:p>
          <a:p>
            <a:r>
              <a:rPr lang="en-US" dirty="0"/>
              <a:t>for he observes himself, goes away, and immediately forgets what kind of man he was. [Jas 1:24 NKJV]</a:t>
            </a:r>
          </a:p>
          <a:p>
            <a:r>
              <a:rPr lang="en-US" dirty="0"/>
              <a:t>But he who looks into the perfect law of liberty and continues [in it], and is not a forgetful hearer but a doer of the work, this one will be blessed in what he does. [Jas 1:25 NKJV</a:t>
            </a:r>
            <a:r>
              <a:rPr lang="en-US" dirty="0" smtClean="0"/>
              <a:t>] Isn’t this going to church on Sunday and living “in the world” the rest of the week?</a:t>
            </a:r>
            <a:endParaRPr lang="en-US" dirty="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13</a:t>
            </a:fld>
            <a:endParaRPr lang="en-US"/>
          </a:p>
        </p:txBody>
      </p:sp>
    </p:spTree>
    <p:extLst>
      <p:ext uri="{BB962C8B-B14F-4D97-AF65-F5344CB8AC3E}">
        <p14:creationId xmlns:p14="http://schemas.microsoft.com/office/powerpoint/2010/main" val="4056567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My brethren, count it all joy when you fall into various trials, [Jas 1:2 NKJV]</a:t>
            </a:r>
          </a:p>
          <a:p>
            <a:r>
              <a:rPr lang="en-US" dirty="0"/>
              <a:t>knowing that the testing of your faith produces patience. [Jas 1:3 NKJV</a:t>
            </a:r>
            <a:r>
              <a:rPr lang="en-US" dirty="0" smtClean="0"/>
              <a:t>]</a:t>
            </a:r>
          </a:p>
          <a:p>
            <a:endParaRPr lang="en-US" dirty="0"/>
          </a:p>
          <a:p>
            <a:r>
              <a:rPr lang="en-US" dirty="0" smtClean="0"/>
              <a:t>Living the </a:t>
            </a:r>
            <a:r>
              <a:rPr lang="en-US" dirty="0" err="1" smtClean="0"/>
              <a:t>christian</a:t>
            </a:r>
            <a:r>
              <a:rPr lang="en-US" dirty="0" smtClean="0"/>
              <a:t> life is not fun and games – it includes many of the same trials experienced in the “</a:t>
            </a:r>
            <a:r>
              <a:rPr lang="en-US" dirty="0" err="1" smtClean="0"/>
              <a:t>pre-christian</a:t>
            </a:r>
            <a:r>
              <a:rPr lang="en-US" dirty="0" smtClean="0"/>
              <a:t>” days – difficult people, challenges at work, goofy drivers cutting you off, sickness ….</a:t>
            </a:r>
          </a:p>
          <a:p>
            <a:r>
              <a:rPr lang="en-US" dirty="0" smtClean="0"/>
              <a:t>As a </a:t>
            </a:r>
            <a:r>
              <a:rPr lang="en-US" dirty="0" err="1" smtClean="0"/>
              <a:t>christians</a:t>
            </a:r>
            <a:r>
              <a:rPr lang="en-US" dirty="0" smtClean="0"/>
              <a:t> you will experience those trials – many are experiencing trials right now (no I’m not talking about this class)</a:t>
            </a:r>
          </a:p>
          <a:p>
            <a:endParaRPr lang="en-US" dirty="0"/>
          </a:p>
          <a:p>
            <a:r>
              <a:rPr lang="en-US" dirty="0" smtClean="0"/>
              <a:t>As </a:t>
            </a:r>
            <a:r>
              <a:rPr lang="en-US" dirty="0" err="1" smtClean="0"/>
              <a:t>christians</a:t>
            </a:r>
            <a:r>
              <a:rPr lang="en-US" dirty="0" smtClean="0"/>
              <a:t> these trials or tests we have dependence upon the power of Jesus – power of prayer – he is our </a:t>
            </a:r>
            <a:r>
              <a:rPr lang="en-US" dirty="0" err="1" smtClean="0"/>
              <a:t>intermediator</a:t>
            </a:r>
            <a:r>
              <a:rPr lang="en-US" dirty="0" smtClean="0"/>
              <a:t> to the throne of grace </a:t>
            </a:r>
          </a:p>
          <a:p>
            <a:endParaRPr lang="en-US" dirty="0"/>
          </a:p>
          <a:p>
            <a:r>
              <a:rPr lang="en-US" dirty="0" smtClean="0"/>
              <a:t>Who are your trusting now?  Man, government, political parties, your money, your wit or personality</a:t>
            </a:r>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965076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9 verses of chapter 2 discuss an example of partiality shown in the church between rich and poor men – one is given special treatment and the other is ignored. </a:t>
            </a:r>
          </a:p>
          <a:p>
            <a:endParaRPr lang="en-US" dirty="0"/>
          </a:p>
          <a:p>
            <a:r>
              <a:rPr lang="en-US" dirty="0" smtClean="0"/>
              <a:t>James makes it clear that partiality is a sin – judged by the law of liberty</a:t>
            </a:r>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15</a:t>
            </a:fld>
            <a:endParaRPr lang="en-US"/>
          </a:p>
        </p:txBody>
      </p:sp>
    </p:spTree>
    <p:extLst>
      <p:ext uri="{BB962C8B-B14F-4D97-AF65-F5344CB8AC3E}">
        <p14:creationId xmlns:p14="http://schemas.microsoft.com/office/powerpoint/2010/main" val="2819356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other scriptures that deal with control of the tongue including</a:t>
            </a:r>
          </a:p>
          <a:p>
            <a:endParaRPr lang="en-US" dirty="0"/>
          </a:p>
          <a:p>
            <a:endParaRPr lang="en-US" dirty="0" smtClean="0"/>
          </a:p>
          <a:p>
            <a:r>
              <a:rPr lang="en-US" dirty="0" smtClean="0"/>
              <a:t>Messages is that a Christian exhibits control of the tongue or the deceitful tongue</a:t>
            </a:r>
          </a:p>
          <a:p>
            <a:r>
              <a:rPr lang="en-US" dirty="0"/>
              <a:t>. </a:t>
            </a:r>
            <a:r>
              <a:rPr lang="en-US" dirty="0" smtClean="0"/>
              <a:t>Proverbs 6:17, 6:24, 10:31, 12:19, 26:8, 28:3</a:t>
            </a:r>
          </a:p>
          <a:p>
            <a:r>
              <a:rPr lang="en-US" dirty="0" smtClean="0"/>
              <a:t>Job 6:24</a:t>
            </a:r>
          </a:p>
          <a:p>
            <a:r>
              <a:rPr lang="en-US" dirty="0" smtClean="0"/>
              <a:t>Psalms 10:7; 12:2, 12:4, 15:3,34:13,39:1,50:19, 52:4, 109:2</a:t>
            </a:r>
          </a:p>
          <a:p>
            <a:endParaRPr lang="en-US" dirty="0"/>
          </a:p>
          <a:p>
            <a:r>
              <a:rPr lang="en-US" dirty="0" smtClean="0"/>
              <a:t>James - </a:t>
            </a:r>
            <a:endParaRPr lang="en-US" dirty="0"/>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16</a:t>
            </a:fld>
            <a:endParaRPr lang="en-US"/>
          </a:p>
        </p:txBody>
      </p:sp>
    </p:spTree>
    <p:extLst>
      <p:ext uri="{BB962C8B-B14F-4D97-AF65-F5344CB8AC3E}">
        <p14:creationId xmlns:p14="http://schemas.microsoft.com/office/powerpoint/2010/main" val="3683055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are either in the world or in Christ – one or the other not both</a:t>
            </a:r>
          </a:p>
          <a:p>
            <a:r>
              <a:rPr lang="en-US" dirty="0" smtClean="0"/>
              <a:t>4.1</a:t>
            </a:r>
          </a:p>
          <a:p>
            <a:r>
              <a:rPr lang="en-US" dirty="0" smtClean="0"/>
              <a:t>Come </a:t>
            </a:r>
            <a:r>
              <a:rPr lang="en-US" dirty="0"/>
              <a:t>now, you who say, "Today or tomorrow we will go to such and such a city, spend a year there, buy and sell, and make a profit"; [Jas 4:13 NKJV]</a:t>
            </a:r>
            <a:endParaRPr lang="en-US" dirty="0" smtClean="0"/>
          </a:p>
          <a:p>
            <a:endParaRPr lang="en-US" dirty="0"/>
          </a:p>
          <a:p>
            <a:endParaRPr lang="en-US" dirty="0" smtClean="0"/>
          </a:p>
          <a:p>
            <a:endParaRPr lang="en-US" dirty="0"/>
          </a:p>
          <a:p>
            <a:r>
              <a:rPr lang="en-US" dirty="0" smtClean="0"/>
              <a:t>Self serving oaths – </a:t>
            </a:r>
            <a:r>
              <a:rPr lang="en-US" dirty="0" err="1" smtClean="0"/>
              <a:t>jewish</a:t>
            </a:r>
            <a:r>
              <a:rPr lang="en-US" dirty="0" smtClean="0"/>
              <a:t> tradition of making an oath to make a point  -  </a:t>
            </a:r>
          </a:p>
          <a:p>
            <a:r>
              <a:rPr lang="en-US" dirty="0" smtClean="0"/>
              <a:t>Having  </a:t>
            </a:r>
            <a:r>
              <a:rPr lang="en-US" dirty="0"/>
              <a:t>censured three different manifestations of worldliness (4:1-5:11), this exhortation deals with the spirit of worldliness in one of its most reprehensible forms. The Jews had learned the fine art of concealing the truth under an oath with their hair-splitting distinctions between binding and nonbinding oaths (Matt. 5:33-37; 23:16-22). Such self-serving oaths, used to hide the truth by appearing to appeal to God to establish the truth, were totally inconsistent with Christian honesty. The truthfulness of their word </a:t>
            </a:r>
            <a:r>
              <a:rPr lang="en-US" dirty="0" smtClean="0"/>
              <a:t>must </a:t>
            </a:r>
            <a:r>
              <a:rPr lang="en-US" dirty="0"/>
              <a:t>stand open and unquestioned.</a:t>
            </a:r>
          </a:p>
          <a:p>
            <a:r>
              <a:rPr lang="en-US" dirty="0"/>
              <a:t>But above all, my brethren, do not swear, either by heaven or by earth or with any other oath. But let your "Yes" be "Yes," and [your] "No," "No," lest you fall into judgment. [Jas 5:12 NKJV]</a:t>
            </a:r>
          </a:p>
          <a:p>
            <a:endParaRPr lang="en-US" dirty="0" smtClean="0"/>
          </a:p>
          <a:p>
            <a:endParaRPr lang="en-US" dirty="0"/>
          </a:p>
          <a:p>
            <a:r>
              <a:rPr lang="en-US" dirty="0"/>
              <a:t>3:17 Come now, you who say, "Today or tomorrow we will go to such and such a city, spend a year there, buy and sell, and make a profit"; [Jas 4:13 NKJV]</a:t>
            </a:r>
          </a:p>
          <a:p>
            <a:endParaRPr lang="en-US" dirty="0" smtClean="0"/>
          </a:p>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788883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403CFD-09F3-4E46-B469-0D772A6C60BC}" type="slidenum">
              <a:rPr lang="en-US" smtClean="0"/>
              <a:pPr/>
              <a:t>18</a:t>
            </a:fld>
            <a:endParaRPr lang="en-US"/>
          </a:p>
        </p:txBody>
      </p:sp>
    </p:spTree>
    <p:extLst>
      <p:ext uri="{BB962C8B-B14F-4D97-AF65-F5344CB8AC3E}">
        <p14:creationId xmlns:p14="http://schemas.microsoft.com/office/powerpoint/2010/main" val="4079745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James describes a Faith that rests on God’s abilities, not their own…a confident faith  that </a:t>
            </a:r>
            <a:r>
              <a:rPr lang="en-US" dirty="0" smtClean="0"/>
              <a:t>runs </a:t>
            </a:r>
            <a:r>
              <a:rPr lang="en-US" dirty="0"/>
              <a:t>directly to God for His power, His wisdom, His ability to lead, His faithfulness.  When God answers these faithful prayers, it becomes great edification to our faith, to other believers and a great witness to unbelievers. James brings his tests of a living faith to a logical conclusion by insisting that Christian faith finds its center and power in a vital </a:t>
            </a:r>
          </a:p>
          <a:p>
            <a:r>
              <a:rPr lang="en-US" dirty="0"/>
              <a:t>relationship with God in prayer in all the experiences of life (5:13</a:t>
            </a:r>
            <a:r>
              <a:rPr lang="en-US" dirty="0" smtClean="0"/>
              <a:t>).</a:t>
            </a:r>
          </a:p>
          <a:p>
            <a:endParaRPr lang="en-US" dirty="0"/>
          </a:p>
          <a:p>
            <a:r>
              <a:rPr lang="en-US" dirty="0" smtClean="0"/>
              <a:t> </a:t>
            </a:r>
            <a:r>
              <a:rPr lang="en-US" dirty="0"/>
              <a:t>The only power to live the Christian life is with God, not us. When Christians come under trials and suffering, it is God’s comfort, through prayer, that brings them through</a:t>
            </a:r>
          </a:p>
          <a:p>
            <a:endParaRPr lang="en-US" dirty="0" smtClean="0"/>
          </a:p>
          <a:p>
            <a:r>
              <a:rPr lang="en-US" dirty="0" smtClean="0"/>
              <a:t>Is </a:t>
            </a:r>
            <a:r>
              <a:rPr lang="en-US" dirty="0"/>
              <a:t>anyone among you suffering? Let him pray. Is anyone cheerful? Let him sing psalms. [Jas 5:13 NKJV]</a:t>
            </a:r>
            <a:endParaRPr lang="en-US" dirty="0" smtClean="0"/>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19</a:t>
            </a:fld>
            <a:endParaRPr lang="en-US"/>
          </a:p>
        </p:txBody>
      </p:sp>
    </p:spTree>
    <p:extLst>
      <p:ext uri="{BB962C8B-B14F-4D97-AF65-F5344CB8AC3E}">
        <p14:creationId xmlns:p14="http://schemas.microsoft.com/office/powerpoint/2010/main" val="4145002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Purpose of the class tonight is to answer some basic questions that are discussed in this book –  these are weighty questions that are addressed in the book and elsewhere in scriptures.  We will give a high level answer but will leave the investigative work to you.  This is really a teaser class </a:t>
            </a:r>
            <a:r>
              <a:rPr lang="en-US" dirty="0"/>
              <a:t> </a:t>
            </a:r>
            <a:r>
              <a:rPr lang="en-US" dirty="0" smtClean="0"/>
              <a:t>-  to encourage you to get into the detail – it will be rewarding and informative.</a:t>
            </a:r>
          </a:p>
          <a:p>
            <a:endParaRPr lang="en-US" dirty="0"/>
          </a:p>
          <a:p>
            <a:endParaRPr lang="en-US" dirty="0" smtClean="0"/>
          </a:p>
          <a:p>
            <a:r>
              <a:rPr lang="en-US" dirty="0" smtClean="0"/>
              <a:t>Among other things this book is about faith – was it is and what does it look like</a:t>
            </a:r>
          </a:p>
          <a:p>
            <a:endParaRPr lang="en-US" dirty="0" smtClean="0"/>
          </a:p>
          <a:p>
            <a:r>
              <a:rPr lang="en-US" dirty="0" smtClean="0"/>
              <a:t>Can we test faith – or how is our faith tested or revealed to others</a:t>
            </a:r>
          </a:p>
          <a:p>
            <a:endParaRPr lang="en-US" dirty="0"/>
          </a:p>
          <a:p>
            <a:r>
              <a:rPr lang="en-US" dirty="0" smtClean="0"/>
              <a:t>Relationship between faith and works – do James and Paul disagree how saving faith and works?</a:t>
            </a:r>
          </a:p>
          <a:p>
            <a:endParaRPr lang="en-US" dirty="0"/>
          </a:p>
          <a:p>
            <a:r>
              <a:rPr lang="en-US" dirty="0" smtClean="0"/>
              <a:t>How does our faith grow – what causes an increase in faith?</a:t>
            </a:r>
          </a:p>
          <a:p>
            <a:endParaRPr lang="en-US" dirty="0"/>
          </a:p>
          <a:p>
            <a:r>
              <a:rPr lang="en-US" dirty="0" smtClean="0"/>
              <a:t>What is the relationship between Godly faith and wisdom</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2</a:t>
            </a:fld>
            <a:endParaRPr lang="en-US" dirty="0"/>
          </a:p>
        </p:txBody>
      </p:sp>
    </p:spTree>
    <p:extLst>
      <p:ext uri="{BB962C8B-B14F-4D97-AF65-F5344CB8AC3E}">
        <p14:creationId xmlns:p14="http://schemas.microsoft.com/office/powerpoint/2010/main" val="27198106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403CFD-09F3-4E46-B469-0D772A6C60BC}" type="slidenum">
              <a:rPr lang="en-US" smtClean="0"/>
              <a:pPr/>
              <a:t>20</a:t>
            </a:fld>
            <a:endParaRPr lang="en-US"/>
          </a:p>
        </p:txBody>
      </p:sp>
    </p:spTree>
    <p:extLst>
      <p:ext uri="{BB962C8B-B14F-4D97-AF65-F5344CB8AC3E}">
        <p14:creationId xmlns:p14="http://schemas.microsoft.com/office/powerpoint/2010/main" val="3574485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James 3:17 –  “But the wisdom that is from above is first pure, then peaceable, gentle, and willing to yield, full of mercy and good fruits, without partiality and without hypocrisy. </a:t>
            </a:r>
          </a:p>
          <a:p>
            <a:endParaRPr lang="en-US" dirty="0"/>
          </a:p>
          <a:p>
            <a:endParaRPr lang="en-US" dirty="0"/>
          </a:p>
          <a:p>
            <a:r>
              <a:rPr lang="en-US" dirty="0"/>
              <a:t>James talks about 2 kinds of wisdom – that of God and that of the world. </a:t>
            </a:r>
          </a:p>
          <a:p>
            <a:endParaRPr lang="en-US" dirty="0"/>
          </a:p>
          <a:p>
            <a:endParaRPr lang="en-US" dirty="0"/>
          </a:p>
          <a:p>
            <a:r>
              <a:rPr lang="en-US" dirty="0"/>
              <a:t>Those in Christ are motivated by the wisdom and purity of God’s will which is outlined for us in His Word. True, living Faith gives believers that ability to choose the wisdom of God. </a:t>
            </a:r>
          </a:p>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423359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t>Book of James Background</a:t>
            </a:r>
          </a:p>
          <a:p>
            <a:pPr lvl="2"/>
            <a:r>
              <a:rPr lang="en-US" dirty="0"/>
              <a:t>Who </a:t>
            </a:r>
            <a:r>
              <a:rPr lang="en-US" dirty="0" smtClean="0"/>
              <a:t>is the author answered in the first verse – </a:t>
            </a:r>
            <a:r>
              <a:rPr lang="en-US" dirty="0"/>
              <a:t>1:1 James predominate view is that it was James the Just – a disciple and “brother” of </a:t>
            </a:r>
            <a:r>
              <a:rPr lang="en-US" dirty="0" smtClean="0"/>
              <a:t>Jesus (some say cousin) – was not a believer in Jesus until after the resurrection when Jesus appeared to him</a:t>
            </a:r>
            <a:endParaRPr lang="en-US" dirty="0"/>
          </a:p>
          <a:p>
            <a:pPr lvl="3"/>
            <a:r>
              <a:rPr lang="en-US" dirty="0"/>
              <a:t>– a pillar of the church in Jerusalem according to Paul in gal 2:9</a:t>
            </a:r>
          </a:p>
          <a:p>
            <a:pPr lvl="3"/>
            <a:r>
              <a:rPr lang="en-US" dirty="0"/>
              <a:t>Righteous man – </a:t>
            </a:r>
            <a:r>
              <a:rPr lang="en-US" dirty="0" smtClean="0"/>
              <a:t>(James the Just)</a:t>
            </a:r>
            <a:endParaRPr lang="en-US" dirty="0"/>
          </a:p>
          <a:p>
            <a:pPr lvl="3"/>
            <a:r>
              <a:rPr lang="en-US" dirty="0"/>
              <a:t>Murdered </a:t>
            </a:r>
            <a:r>
              <a:rPr lang="en-US" dirty="0" smtClean="0"/>
              <a:t>in between 62 and 69AD  He was taken to the pinnacle of the </a:t>
            </a:r>
            <a:r>
              <a:rPr lang="en-US" dirty="0"/>
              <a:t>Temple </a:t>
            </a:r>
            <a:r>
              <a:rPr lang="en-US" dirty="0" smtClean="0"/>
              <a:t>and told to and </a:t>
            </a:r>
            <a:r>
              <a:rPr lang="en-US" dirty="0"/>
              <a:t>then beaten because he refused the high priest demand the he renounce </a:t>
            </a:r>
            <a:r>
              <a:rPr lang="en-US" dirty="0" smtClean="0"/>
              <a:t>Jesus </a:t>
            </a:r>
            <a:r>
              <a:rPr lang="en-US" dirty="0"/>
              <a:t>during Passover </a:t>
            </a:r>
            <a:r>
              <a:rPr lang="en-US" dirty="0" smtClean="0"/>
              <a:t>– </a:t>
            </a:r>
            <a:r>
              <a:rPr lang="en-US" dirty="0"/>
              <a:t>walked the walk </a:t>
            </a:r>
          </a:p>
          <a:p>
            <a:pPr lvl="2"/>
            <a:r>
              <a:rPr lang="en-US" dirty="0"/>
              <a:t>When – generally attributed as the first book of the new testament – 45AD to – 60 AD </a:t>
            </a:r>
          </a:p>
          <a:p>
            <a:pPr lvl="2"/>
            <a:r>
              <a:rPr lang="en-US" dirty="0"/>
              <a:t>Written to the Jews in Dispersion – Jews that were believers and living away from Israel due to the earlier diaspora (Babylonian captivity) and due to more recent persecution under Herod Agrippa (Acts 12 c.44AD)</a:t>
            </a:r>
          </a:p>
          <a:p>
            <a:pPr lvl="2">
              <a:tabLst>
                <a:tab pos="769007" algn="l"/>
              </a:tabLst>
            </a:pPr>
            <a:r>
              <a:rPr lang="en-US" dirty="0" smtClean="0"/>
              <a:t>General epistle – not written to specific person or to a specific church like </a:t>
            </a:r>
            <a:r>
              <a:rPr lang="en-US" dirty="0" err="1" smtClean="0"/>
              <a:t>pauls</a:t>
            </a:r>
            <a:r>
              <a:rPr lang="en-US" dirty="0" smtClean="0"/>
              <a:t> epistles</a:t>
            </a:r>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3</a:t>
            </a:fld>
            <a:endParaRPr lang="en-US"/>
          </a:p>
        </p:txBody>
      </p:sp>
    </p:spTree>
    <p:extLst>
      <p:ext uri="{BB962C8B-B14F-4D97-AF65-F5344CB8AC3E}">
        <p14:creationId xmlns:p14="http://schemas.microsoft.com/office/powerpoint/2010/main" val="557308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smtClean="0"/>
          </a:p>
          <a:p>
            <a:pPr marL="0" lvl="2"/>
            <a:r>
              <a:rPr lang="en-US" dirty="0"/>
              <a:t>Why – Suffering of new Christians that were of Jewish heritage.  Practical standards for living the Christian life -  what does having faith in Jesus Christ look like in everyday life – if you are saved you should be showing it by how you talk (tongue) how you interact with fellow Christians  with different economic conditions (no partiality)</a:t>
            </a:r>
          </a:p>
          <a:p>
            <a:pPr marL="0" lvl="2"/>
            <a:r>
              <a:rPr lang="en-US" dirty="0"/>
              <a:t>Practical advice on what a person with faith will look like – godly behavior </a:t>
            </a:r>
          </a:p>
          <a:p>
            <a:pPr marL="0" lvl="2"/>
            <a:r>
              <a:rPr lang="en-US" dirty="0"/>
              <a:t>Parallels with Sermon on the Mount 20 allusions </a:t>
            </a:r>
          </a:p>
          <a:p>
            <a:pPr marL="0" lvl="2"/>
            <a:r>
              <a:rPr lang="en-US" dirty="0"/>
              <a:t>OT – 40 allusions – confirming the Jewish background of author and the Jewish audience</a:t>
            </a:r>
          </a:p>
          <a:p>
            <a:pPr marL="0" lvl="2"/>
            <a:r>
              <a:rPr lang="en-US" dirty="0"/>
              <a:t>Style – somewhat like </a:t>
            </a:r>
            <a:r>
              <a:rPr lang="en-US" dirty="0" smtClean="0"/>
              <a:t>proverbs– </a:t>
            </a:r>
            <a:r>
              <a:rPr lang="en-US" dirty="0"/>
              <a:t>little snippets of wisdom </a:t>
            </a:r>
          </a:p>
          <a:p>
            <a:pPr marL="0" lvl="2"/>
            <a:r>
              <a:rPr lang="en-US" dirty="0"/>
              <a:t>does not explicitly mention Jesus Christ by name often – x2 times but it is about the applications of His from his many sermons as documented in the gospels. Direct style – chides brothers that act in ways that are contrary to faith in Jesus (MacArthur calls it a pungent style – I would say that it is a direct style) </a:t>
            </a:r>
          </a:p>
          <a:p>
            <a:pPr marL="0" lvl="2"/>
            <a:r>
              <a:rPr lang="en-US" dirty="0"/>
              <a:t>Objectives of the class – test of faith</a:t>
            </a:r>
          </a:p>
          <a:p>
            <a:endParaRPr lang="en-US" dirty="0"/>
          </a:p>
          <a:p>
            <a:r>
              <a:rPr lang="en-US" dirty="0" smtClean="0"/>
              <a:t>Audience  - Jews of the dispersion – knew suffering and was a time of trial for them</a:t>
            </a:r>
          </a:p>
          <a:p>
            <a:r>
              <a:rPr lang="en-US" dirty="0" smtClean="0"/>
              <a:t>Recently converted from the Jewish religion – persecuted,  not in there homeland – away from friends and family with none of the support mechanisms that they had in Israel.</a:t>
            </a:r>
            <a:endParaRPr lang="en-US" dirty="0"/>
          </a:p>
          <a:p>
            <a:endParaRPr lang="en-US" dirty="0" smtClean="0"/>
          </a:p>
          <a:p>
            <a:r>
              <a:rPr lang="en-US" dirty="0" smtClean="0"/>
              <a:t>General letter  - not written to specific person or church like Paul’s letters</a:t>
            </a:r>
          </a:p>
          <a:p>
            <a:r>
              <a:rPr lang="en-US" dirty="0" smtClean="0"/>
              <a:t>Not much in the way of doctrine  or the theological content of faith– more concerned about the practical living  of   faith</a:t>
            </a:r>
          </a:p>
          <a:p>
            <a:endParaRPr lang="en-US" dirty="0"/>
          </a:p>
          <a:p>
            <a:r>
              <a:rPr lang="en-US" dirty="0" smtClean="0"/>
              <a:t>  </a:t>
            </a:r>
            <a:r>
              <a:rPr lang="en-US" dirty="0"/>
              <a:t>The error which </a:t>
            </a:r>
            <a:r>
              <a:rPr lang="en-US" dirty="0" smtClean="0"/>
              <a:t>James teaches </a:t>
            </a:r>
            <a:r>
              <a:rPr lang="en-US" dirty="0"/>
              <a:t>was the Jewish notion that their possession and knowledge of the law of God would justify them, even though they disobeyed it (compare </a:t>
            </a:r>
            <a:r>
              <a:rPr lang="en-US" u="sng" dirty="0"/>
              <a:t>Jam_1:22</a:t>
            </a:r>
            <a:r>
              <a:rPr lang="en-US" dirty="0"/>
              <a:t> with </a:t>
            </a:r>
            <a:r>
              <a:rPr lang="en-US" u="sng" dirty="0"/>
              <a:t>Rom_2:17-25</a:t>
            </a:r>
            <a:r>
              <a:rPr lang="en-US" dirty="0"/>
              <a:t>). </a:t>
            </a:r>
            <a:r>
              <a:rPr lang="en-US" u="sng" dirty="0"/>
              <a:t>Jam_1:3</a:t>
            </a:r>
            <a:r>
              <a:rPr lang="en-US" dirty="0"/>
              <a:t>; </a:t>
            </a:r>
            <a:r>
              <a:rPr lang="en-US" u="sng" dirty="0"/>
              <a:t>Jam_4:1</a:t>
            </a:r>
            <a:r>
              <a:rPr lang="en-US" dirty="0"/>
              <a:t>, </a:t>
            </a:r>
            <a:r>
              <a:rPr lang="en-US" u="sng" dirty="0"/>
              <a:t>Jam_4:12</a:t>
            </a:r>
            <a:r>
              <a:rPr lang="en-US" dirty="0"/>
              <a:t> seem plainly to allude to </a:t>
            </a:r>
            <a:r>
              <a:rPr lang="en-US" u="sng" dirty="0"/>
              <a:t>Rom_5:3</a:t>
            </a:r>
            <a:r>
              <a:rPr lang="en-US" dirty="0"/>
              <a:t>; </a:t>
            </a:r>
            <a:r>
              <a:rPr lang="en-US" u="sng" dirty="0"/>
              <a:t>Rom_6:13</a:t>
            </a:r>
            <a:r>
              <a:rPr lang="en-US" dirty="0"/>
              <a:t>; </a:t>
            </a:r>
            <a:r>
              <a:rPr lang="en-US" u="sng" dirty="0"/>
              <a:t>Rom_7:23</a:t>
            </a:r>
            <a:r>
              <a:rPr lang="en-US" dirty="0"/>
              <a:t>; </a:t>
            </a:r>
            <a:r>
              <a:rPr lang="en-US" u="sng" dirty="0" smtClean="0"/>
              <a:t>Rom_14:4</a:t>
            </a:r>
          </a:p>
          <a:p>
            <a:endParaRPr lang="en-US" u="sng" dirty="0"/>
          </a:p>
          <a:p>
            <a:r>
              <a:rPr lang="en-US" u="sng" dirty="0" smtClean="0"/>
              <a:t>“reprove Christians for their great degeneracy in both faith and manners and to prevent the spreading of libertine doctrines which threatened the destruction of all practical goodness….awaken the nation to a sense of the greatness and nearness of  those judgments that were coming upon them (70 AD and the destruction of the temple and Jerusalem)  Matthew Henry</a:t>
            </a:r>
          </a:p>
          <a:p>
            <a:endParaRPr lang="en-US" u="sng" dirty="0"/>
          </a:p>
          <a:p>
            <a:r>
              <a:rPr lang="en-US" dirty="0" smtClean="0"/>
              <a:t>James - Focus on the teachings of Christ during his life – sermon on the mount – Paul concentrated on the death resurrection of Christ</a:t>
            </a:r>
          </a:p>
          <a:p>
            <a:endParaRPr lang="en-US" dirty="0"/>
          </a:p>
          <a:p>
            <a:r>
              <a:rPr lang="en-US" dirty="0" smtClean="0"/>
              <a:t>James – saving faith is a living faith (James 2:20 faith without works is dead)</a:t>
            </a:r>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4</a:t>
            </a:fld>
            <a:endParaRPr lang="en-US"/>
          </a:p>
        </p:txBody>
      </p:sp>
    </p:spTree>
    <p:extLst>
      <p:ext uri="{BB962C8B-B14F-4D97-AF65-F5344CB8AC3E}">
        <p14:creationId xmlns:p14="http://schemas.microsoft.com/office/powerpoint/2010/main" val="101680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1" y="4560572"/>
            <a:ext cx="5852160" cy="4096248"/>
          </a:xfrm>
        </p:spPr>
        <p:txBody>
          <a:bodyPr>
            <a:normAutofit/>
          </a:bodyPr>
          <a:lstStyle/>
          <a:p>
            <a:r>
              <a:rPr lang="en-US" dirty="0" smtClean="0"/>
              <a:t>James  is a further exhortation to the Christian life based on what </a:t>
            </a:r>
            <a:r>
              <a:rPr lang="en-US" dirty="0"/>
              <a:t>Jesus </a:t>
            </a:r>
            <a:r>
              <a:rPr lang="en-US" dirty="0" smtClean="0"/>
              <a:t>taught and how He lived.</a:t>
            </a:r>
          </a:p>
          <a:p>
            <a:endParaRPr lang="en-US" dirty="0"/>
          </a:p>
          <a:p>
            <a:r>
              <a:rPr lang="en-US" dirty="0" smtClean="0"/>
              <a:t>Mentioned earlier that James parallels many of the concepts that Jesus taught in the Sermon on the Mount </a:t>
            </a:r>
          </a:p>
          <a:p>
            <a:endParaRPr lang="en-US" dirty="0"/>
          </a:p>
          <a:p>
            <a:r>
              <a:rPr lang="en-US" dirty="0" smtClean="0"/>
              <a:t>James </a:t>
            </a:r>
            <a:r>
              <a:rPr lang="en-US" dirty="0"/>
              <a:t>5:12 – Matt 5:33-37 – let your yes be yes and your no be no</a:t>
            </a:r>
          </a:p>
          <a:p>
            <a:endParaRPr lang="en-US" dirty="0"/>
          </a:p>
          <a:p>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5</a:t>
            </a:fld>
            <a:endParaRPr lang="en-US"/>
          </a:p>
        </p:txBody>
      </p:sp>
    </p:spTree>
    <p:extLst>
      <p:ext uri="{BB962C8B-B14F-4D97-AF65-F5344CB8AC3E}">
        <p14:creationId xmlns:p14="http://schemas.microsoft.com/office/powerpoint/2010/main" val="1909253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John tests of Christian faith 1 john 3:17</a:t>
            </a:r>
          </a:p>
          <a:p>
            <a:endParaRPr lang="en-US" dirty="0"/>
          </a:p>
          <a:p>
            <a:r>
              <a:rPr lang="en-US" dirty="0" smtClean="0"/>
              <a:t>Romans 6:12-23 Chapter 12 Romans 2:13  tongue Romans 3:13-14 </a:t>
            </a:r>
          </a:p>
          <a:p>
            <a:endParaRPr lang="en-US" dirty="0"/>
          </a:p>
          <a:p>
            <a:r>
              <a:rPr lang="en-US" dirty="0" smtClean="0"/>
              <a:t>Psalms – </a:t>
            </a:r>
          </a:p>
          <a:p>
            <a:endParaRPr lang="en-US" dirty="0"/>
          </a:p>
          <a:p>
            <a:r>
              <a:rPr lang="en-US" dirty="0" smtClean="0"/>
              <a:t>Proverbs – tongue</a:t>
            </a:r>
          </a:p>
          <a:p>
            <a:endParaRPr lang="en-US" dirty="0"/>
          </a:p>
          <a:p>
            <a:r>
              <a:rPr lang="en-US" dirty="0" smtClean="0"/>
              <a:t>Ephesians – last have of chapter 4 all of 5 and part of 6 - </a:t>
            </a:r>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6</a:t>
            </a:fld>
            <a:endParaRPr lang="en-US"/>
          </a:p>
        </p:txBody>
      </p:sp>
    </p:spTree>
    <p:extLst>
      <p:ext uri="{BB962C8B-B14F-4D97-AF65-F5344CB8AC3E}">
        <p14:creationId xmlns:p14="http://schemas.microsoft.com/office/powerpoint/2010/main" val="501886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2403CFD-09F3-4E46-B469-0D772A6C60BC}" type="slidenum">
              <a:rPr lang="en-US" smtClean="0"/>
              <a:pPr/>
              <a:t>7</a:t>
            </a:fld>
            <a:endParaRPr lang="en-US"/>
          </a:p>
        </p:txBody>
      </p:sp>
      <p:sp>
        <p:nvSpPr>
          <p:cNvPr id="8" name="Notes Placeholder 7"/>
          <p:cNvSpPr txBox="1">
            <a:spLocks noGrp="1"/>
          </p:cNvSpPr>
          <p:nvPr>
            <p:ph type="body" idx="1"/>
          </p:nvPr>
        </p:nvSpPr>
        <p:spPr>
          <a:xfrm>
            <a:off x="2" y="5666282"/>
            <a:ext cx="7315200" cy="1759587"/>
          </a:xfrm>
          <a:prstGeom prst="rect">
            <a:avLst/>
          </a:prstGeom>
          <a:noFill/>
        </p:spPr>
        <p:txBody>
          <a:bodyPr wrap="square" rtlCol="0">
            <a:spAutoFit/>
          </a:bodyPr>
          <a:lstStyle/>
          <a:p>
            <a:r>
              <a:rPr lang="en-US" dirty="0"/>
              <a:t>But  </a:t>
            </a:r>
            <a:r>
              <a:rPr lang="en-US" b="1" dirty="0"/>
              <a:t>James</a:t>
            </a:r>
            <a:r>
              <a:rPr lang="en-US" dirty="0"/>
              <a:t> generally places the emphasis on practical aspects of the Christian understand that in doing so it advocates divine good (works performed by the Spirit of God in a person’s life) and not human good (works performed by one’s self-effort outside of the control of the Holy Spirit). It is only when an individual understands and adheres to the perfect </a:t>
            </a:r>
            <a:r>
              <a:rPr lang="en-US" i="1" dirty="0"/>
              <a:t>Law of Liberty</a:t>
            </a:r>
            <a:r>
              <a:rPr lang="en-US" dirty="0"/>
              <a:t>, the Spirit of God working within, that any divine good may be accomplished. This walk of liberty, tapped through a </a:t>
            </a:r>
            <a:r>
              <a:rPr lang="en-US" i="1" dirty="0"/>
              <a:t>living faith</a:t>
            </a:r>
            <a:r>
              <a:rPr lang="en-US" dirty="0"/>
              <a:t> (</a:t>
            </a:r>
            <a:r>
              <a:rPr lang="en-US" b="1" dirty="0"/>
              <a:t>Galatians 2:20; Ephesians 3:17</a:t>
            </a:r>
            <a:r>
              <a:rPr lang="en-US" dirty="0"/>
              <a:t>), is called by various terms and phrases within God’s Word, as are underlined in the following passages.</a:t>
            </a:r>
          </a:p>
          <a:p>
            <a:endParaRPr lang="en-US" dirty="0"/>
          </a:p>
          <a:p>
            <a:endParaRPr lang="en-US" dirty="0"/>
          </a:p>
          <a:p>
            <a:endParaRPr lang="en-US" dirty="0"/>
          </a:p>
        </p:txBody>
      </p:sp>
      <p:sp>
        <p:nvSpPr>
          <p:cNvPr id="9" name="Rectangle 8"/>
          <p:cNvSpPr/>
          <p:nvPr/>
        </p:nvSpPr>
        <p:spPr>
          <a:xfrm>
            <a:off x="2" y="4485809"/>
            <a:ext cx="7315200" cy="1388424"/>
          </a:xfrm>
          <a:prstGeom prst="rect">
            <a:avLst/>
          </a:prstGeom>
        </p:spPr>
        <p:txBody>
          <a:bodyPr wrap="square" lIns="94839" tIns="47418" rIns="94839" bIns="47418">
            <a:spAutoFit/>
          </a:bodyPr>
          <a:lstStyle/>
          <a:p>
            <a:r>
              <a:rPr lang="en-US" sz="1200" dirty="0"/>
              <a:t>Luther – called the book of </a:t>
            </a:r>
            <a:r>
              <a:rPr lang="en-US" sz="1200" dirty="0" err="1"/>
              <a:t>james</a:t>
            </a:r>
            <a:r>
              <a:rPr lang="en-US" sz="1200" dirty="0"/>
              <a:t> an epistle of straw  in a preface to the book  perhaps in reference to the apparent contradiction to the faith alone teaching of Paul – but Luther also said “ I praise it and hold it a good book”</a:t>
            </a:r>
          </a:p>
          <a:p>
            <a:r>
              <a:rPr lang="en-US" sz="1200" dirty="0"/>
              <a:t>The book of </a:t>
            </a:r>
            <a:r>
              <a:rPr lang="en-US" sz="1200" b="1" dirty="0"/>
              <a:t>James</a:t>
            </a:r>
            <a:r>
              <a:rPr lang="en-US" sz="1200" dirty="0"/>
              <a:t> speaks of “justification before man,” not  man’s justification before God. Justification before God comes to a person in that instant when he makes the conscious and genuine choice of </a:t>
            </a:r>
            <a:r>
              <a:rPr lang="en-US" sz="1200" b="1" dirty="0"/>
              <a:t>faith alone in Christ alone</a:t>
            </a:r>
            <a:r>
              <a:rPr lang="en-US" sz="1200" dirty="0"/>
              <a:t>. But man who cannot see into the heart may only know of this choice and its resulting transformation by the change in the person’s life in the production of divine good, i.e., works and/or deeds. It is often repeated, and it is true, a Christian may be the only Bible the lost will read.</a:t>
            </a:r>
          </a:p>
        </p:txBody>
      </p:sp>
    </p:spTree>
    <p:extLst>
      <p:ext uri="{BB962C8B-B14F-4D97-AF65-F5344CB8AC3E}">
        <p14:creationId xmlns:p14="http://schemas.microsoft.com/office/powerpoint/2010/main" val="44972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1" y="4559574"/>
            <a:ext cx="5852160" cy="4490738"/>
          </a:xfrm>
        </p:spPr>
        <p:txBody>
          <a:bodyPr>
            <a:normAutofit fontScale="77500" lnSpcReduction="20000"/>
          </a:bodyPr>
          <a:lstStyle/>
          <a:p>
            <a:r>
              <a:rPr lang="en-US" dirty="0"/>
              <a:t>In Romans it says,</a:t>
            </a:r>
          </a:p>
          <a:p>
            <a:r>
              <a:rPr lang="en-US" dirty="0"/>
              <a:t>"because by the works of the Law no flesh will be justified in His sight . . . " (</a:t>
            </a:r>
            <a:r>
              <a:rPr lang="en-US" dirty="0">
                <a:hlinkClick r:id="rId3"/>
              </a:rPr>
              <a:t>Rom. 3:20</a:t>
            </a:r>
            <a:r>
              <a:rPr lang="en-US" dirty="0"/>
              <a:t>)</a:t>
            </a:r>
          </a:p>
          <a:p>
            <a:r>
              <a:rPr lang="en-US" dirty="0"/>
              <a:t>"for we maintain that a man is justified by faith apart from works of the Law." (</a:t>
            </a:r>
            <a:r>
              <a:rPr lang="en-US" dirty="0">
                <a:hlinkClick r:id="rId4"/>
              </a:rPr>
              <a:t>Rom. 3:28</a:t>
            </a:r>
            <a:r>
              <a:rPr lang="en-US" dirty="0"/>
              <a:t>)</a:t>
            </a:r>
          </a:p>
          <a:p>
            <a:r>
              <a:rPr lang="en-US" dirty="0"/>
              <a:t>"For what does the Scripture say? ‘And Abraham believed God, and it was reckoned to him as righteousness.'" (</a:t>
            </a:r>
            <a:r>
              <a:rPr lang="en-US" dirty="0">
                <a:hlinkClick r:id="rId5"/>
              </a:rPr>
              <a:t>Rom. 4:3</a:t>
            </a:r>
            <a:r>
              <a:rPr lang="en-US" dirty="0"/>
              <a:t>)</a:t>
            </a:r>
          </a:p>
          <a:p>
            <a:r>
              <a:rPr lang="en-US" dirty="0"/>
              <a:t>"Therefore, having been justified by faith . . . " (</a:t>
            </a:r>
            <a:r>
              <a:rPr lang="en-US" dirty="0">
                <a:hlinkClick r:id="rId6"/>
              </a:rPr>
              <a:t>Rom. 5:1</a:t>
            </a:r>
            <a:r>
              <a:rPr lang="en-US" dirty="0"/>
              <a:t>)</a:t>
            </a:r>
          </a:p>
          <a:p>
            <a:r>
              <a:rPr lang="en-US" dirty="0"/>
              <a:t>"But to the one who does not work, but believes in Him who justifies the ungodly, his faith is reckoned as righteousness." (</a:t>
            </a:r>
            <a:r>
              <a:rPr lang="en-US" dirty="0">
                <a:hlinkClick r:id="rId7"/>
              </a:rPr>
              <a:t>Rom. 4:5</a:t>
            </a:r>
            <a:r>
              <a:rPr lang="en-US" dirty="0"/>
              <a:t>).</a:t>
            </a:r>
          </a:p>
          <a:p>
            <a:r>
              <a:rPr lang="en-US" dirty="0"/>
              <a:t>In James it says,</a:t>
            </a:r>
          </a:p>
          <a:p>
            <a:r>
              <a:rPr lang="en-US" dirty="0"/>
              <a:t>"You see that a man is justified by works and not by faith alone." (</a:t>
            </a:r>
            <a:r>
              <a:rPr lang="en-US" dirty="0">
                <a:hlinkClick r:id="rId8"/>
              </a:rPr>
              <a:t>James 2:24</a:t>
            </a:r>
            <a:r>
              <a:rPr lang="en-US" dirty="0"/>
              <a:t>)</a:t>
            </a:r>
          </a:p>
          <a:p>
            <a:r>
              <a:rPr lang="en-US" dirty="0"/>
              <a:t>" . . . so also faith without works is dead." (</a:t>
            </a:r>
            <a:r>
              <a:rPr lang="en-US" dirty="0">
                <a:hlinkClick r:id="rId9"/>
              </a:rPr>
              <a:t>James 2:26</a:t>
            </a:r>
            <a:r>
              <a:rPr lang="en-US" dirty="0"/>
              <a:t>).</a:t>
            </a:r>
          </a:p>
          <a:p>
            <a:r>
              <a:rPr lang="en-US" dirty="0"/>
              <a:t>Which is it? Are we justified by faith or by works?</a:t>
            </a:r>
          </a:p>
          <a:p>
            <a:r>
              <a:rPr lang="en-US" dirty="0"/>
              <a:t>Romans 4:3/James 2:23…quote the same verse</a:t>
            </a:r>
          </a:p>
          <a:p>
            <a:endParaRPr lang="en-US" dirty="0" smtClean="0"/>
          </a:p>
          <a:p>
            <a:r>
              <a:rPr lang="en-US" dirty="0" smtClean="0"/>
              <a:t>Paul is describing how man is saved before God – faith – not a work of the law</a:t>
            </a:r>
          </a:p>
          <a:p>
            <a:r>
              <a:rPr lang="en-US" dirty="0"/>
              <a:t>Therefore we conclude that a man is justified by faith without the deeds of the law. [Rom 3:28 KJV</a:t>
            </a:r>
            <a:r>
              <a:rPr lang="en-US" dirty="0" smtClean="0"/>
              <a:t>]</a:t>
            </a:r>
          </a:p>
          <a:p>
            <a:endParaRPr lang="en-US" dirty="0"/>
          </a:p>
          <a:p>
            <a:r>
              <a:rPr lang="en-US" dirty="0"/>
              <a:t>What [does it] profit, my brethren, if someone says he has faith but does not have works? Can faith save him? [Jas 2:14 NKJV</a:t>
            </a:r>
            <a:r>
              <a:rPr lang="en-US" dirty="0" smtClean="0"/>
              <a:t>] or “can that faith save him”- talking about a profession with no “works”  - business meaning  - any product or anything that one undertakes to do.</a:t>
            </a:r>
          </a:p>
          <a:p>
            <a:endParaRPr lang="en-US" dirty="0"/>
          </a:p>
          <a:p>
            <a:r>
              <a:rPr lang="en-US" dirty="0" smtClean="0"/>
              <a:t>Two examples of faith in works (faith in action or faith in life) Genesis 12  “Get thee out of thy county, and from thy kindred, and from thy father’s house and unto a land I will show thee”</a:t>
            </a:r>
          </a:p>
          <a:p>
            <a:r>
              <a:rPr lang="en-US" dirty="0" smtClean="0"/>
              <a:t>Abraham – one of the key people in Jewish history – and a an example of great faith</a:t>
            </a:r>
          </a:p>
          <a:p>
            <a:r>
              <a:rPr lang="en-US" dirty="0" smtClean="0"/>
              <a:t>What great faith it took to leave your home, family and to new land – not knowing where it was or what you might encounter</a:t>
            </a:r>
          </a:p>
          <a:p>
            <a:r>
              <a:rPr lang="en-US" dirty="0" smtClean="0"/>
              <a:t>To be a father of a nation at an advance age, (75 years old) – it was not just a verbal commitment by </a:t>
            </a:r>
            <a:r>
              <a:rPr lang="en-US" dirty="0" err="1" smtClean="0"/>
              <a:t>abram</a:t>
            </a:r>
            <a:r>
              <a:rPr lang="en-US" dirty="0" smtClean="0"/>
              <a:t> – but faith in action – then when he finally has a son – God tells him to sacrifice the son – the only heir – now </a:t>
            </a:r>
            <a:r>
              <a:rPr lang="en-US" dirty="0" err="1" smtClean="0"/>
              <a:t>abram</a:t>
            </a:r>
            <a:r>
              <a:rPr lang="en-US" dirty="0" smtClean="0"/>
              <a:t> is over 100 years old – but he takes Isaac to Mt Moriah to sacrifice him  - what enormous faith it would take to believe that God would still fulfill his promise  - so we have belief (faith), obedience by actions (works)</a:t>
            </a:r>
            <a:endParaRPr lang="en-US" dirty="0"/>
          </a:p>
          <a:p>
            <a:endParaRPr lang="en-US" dirty="0" smtClean="0"/>
          </a:p>
          <a:p>
            <a:r>
              <a:rPr lang="en-US" dirty="0" err="1" smtClean="0"/>
              <a:t>Rahab</a:t>
            </a:r>
            <a:r>
              <a:rPr lang="en-US" dirty="0" smtClean="0"/>
              <a:t> – Joshua 2:johshua sends out two spies to Jericho - a prostitute or at least the proprietor of a “public house”  - low on the status of the community  - but believed that God was with the nation of Israel  - and believed and feared God – so much that she betrayed her city (hid the spies) and put her faith in God. </a:t>
            </a:r>
          </a:p>
          <a:p>
            <a:endParaRPr lang="en-US" dirty="0"/>
          </a:p>
          <a:p>
            <a:r>
              <a:rPr lang="en-US" dirty="0" smtClean="0"/>
              <a:t>Two examples of great faith that resulted in life changing actions – by the great and not so great – not just a profession of faith but faith lived through actions – as a sign of that faith</a:t>
            </a:r>
          </a:p>
          <a:p>
            <a:endParaRPr lang="en-US" dirty="0"/>
          </a:p>
          <a:p>
            <a:r>
              <a:rPr lang="en-US" dirty="0"/>
              <a:t>For as the body without the spirit is dead, so faith without works is dead also. [Jas 2:26 NKJV</a:t>
            </a:r>
            <a:r>
              <a:rPr lang="en-US" dirty="0" smtClean="0"/>
              <a:t>]</a:t>
            </a:r>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979300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love me keep my commandments  John 14:15</a:t>
            </a:r>
          </a:p>
          <a:p>
            <a:endParaRPr lang="en-US" dirty="0"/>
          </a:p>
          <a:p>
            <a:r>
              <a:rPr lang="en-US" dirty="0" smtClean="0"/>
              <a:t>Obedience to Christ </a:t>
            </a:r>
            <a:endParaRPr lang="en-US" dirty="0"/>
          </a:p>
        </p:txBody>
      </p:sp>
      <p:sp>
        <p:nvSpPr>
          <p:cNvPr id="4" name="Slide Number Placeholder 3"/>
          <p:cNvSpPr>
            <a:spLocks noGrp="1"/>
          </p:cNvSpPr>
          <p:nvPr>
            <p:ph type="sldNum" sz="quarter" idx="10"/>
          </p:nvPr>
        </p:nvSpPr>
        <p:spPr/>
        <p:txBody>
          <a:bodyPr/>
          <a:lstStyle/>
          <a:p>
            <a:fld id="{62403CFD-09F3-4E46-B469-0D772A6C60BC}" type="slidenum">
              <a:rPr lang="en-US" smtClean="0"/>
              <a:pPr/>
              <a:t>9</a:t>
            </a:fld>
            <a:endParaRPr lang="en-US"/>
          </a:p>
        </p:txBody>
      </p:sp>
    </p:spTree>
    <p:extLst>
      <p:ext uri="{BB962C8B-B14F-4D97-AF65-F5344CB8AC3E}">
        <p14:creationId xmlns:p14="http://schemas.microsoft.com/office/powerpoint/2010/main" val="402096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smtClean="0"/>
              <a:t>Click to edit Master title style</a:t>
            </a:r>
            <a:endParaRPr kumimoji="0" lang="en-US" dirty="0"/>
          </a:p>
        </p:txBody>
      </p:sp>
      <p:sp>
        <p:nvSpPr>
          <p:cNvPr id="17" name="Subtitle 16"/>
          <p:cNvSpPr>
            <a:spLocks noGrp="1"/>
          </p:cNvSpPr>
          <p:nvPr>
            <p:ph type="subTitle" idx="1"/>
          </p:nvPr>
        </p:nvSpPr>
        <p:spPr>
          <a:xfrm>
            <a:off x="685800" y="38100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extLst>
      <p:ext uri="{BB962C8B-B14F-4D97-AF65-F5344CB8AC3E}">
        <p14:creationId xmlns:p14="http://schemas.microsoft.com/office/powerpoint/2010/main" val="2210125688"/>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Calibri" panose="020F0502020204030204" pitchFamily="34" charset="0"/>
                <a:cs typeface="Arial" pitchFamily="34" charset="0"/>
              </a:defRPr>
            </a:lvl1pPr>
          </a:lstStyle>
          <a:p>
            <a:r>
              <a:rPr kumimoji="0" lang="en-US" dirty="0" smtClean="0"/>
              <a:t>Click to edit Master title style</a:t>
            </a:r>
            <a:endParaRPr kumimoji="0" lang="en-US" dirty="0"/>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4F845FF1-0A4F-4F8F-AC26-F7030B43FFFB}" type="slidenum">
              <a:rPr lang="en-US" smtClean="0"/>
              <a:pPr/>
              <a:t>‹#›</a:t>
            </a:fld>
            <a:endParaRPr lang="en-US"/>
          </a:p>
        </p:txBody>
      </p:sp>
      <p:sp>
        <p:nvSpPr>
          <p:cNvPr id="8" name="Content Placeholder 1"/>
          <p:cNvSpPr>
            <a:spLocks noGrp="1"/>
          </p:cNvSpPr>
          <p:nvPr userDrawn="1">
            <p:ph idx="1"/>
          </p:nvPr>
        </p:nvSpPr>
        <p:spPr>
          <a:xfrm>
            <a:off x="469900" y="1493838"/>
            <a:ext cx="8229600" cy="4525963"/>
          </a:xfrm>
        </p:spPr>
        <p:txBody>
          <a:bodyPr/>
          <a:lstStyle/>
          <a:p>
            <a:r>
              <a:rPr lang="en-US" dirty="0" smtClean="0"/>
              <a:t>Bullet</a:t>
            </a:r>
          </a:p>
          <a:p>
            <a:r>
              <a:rPr lang="en-US" dirty="0" smtClean="0"/>
              <a:t>Bullet</a:t>
            </a:r>
          </a:p>
        </p:txBody>
      </p:sp>
    </p:spTree>
    <p:extLst>
      <p:ext uri="{BB962C8B-B14F-4D97-AF65-F5344CB8AC3E}">
        <p14:creationId xmlns:p14="http://schemas.microsoft.com/office/powerpoint/2010/main" val="278972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569913" indent="-277813">
              <a:buClrTx/>
              <a:buFont typeface="Verdana" panose="020B060403050404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lvl="2" eaLnBrk="1" latinLnBrk="0" hangingPunct="1"/>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2275360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p:nvSpPr>
        <p:spPr>
          <a:xfrm>
            <a:off x="469900" y="6523038"/>
            <a:ext cx="8229600" cy="334961"/>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56563" algn="r"/>
              </a:tabLst>
              <a:defRPr/>
            </a:pPr>
            <a:r>
              <a:rPr lang="en-US" sz="1800" i="1" dirty="0" smtClean="0">
                <a:solidFill>
                  <a:schemeClr val="bg1"/>
                </a:solidFill>
                <a:latin typeface="Calibri" panose="020F0502020204030204" pitchFamily="34" charset="0"/>
              </a:rPr>
              <a:t>Faith in Action: T</a:t>
            </a:r>
            <a:r>
              <a:rPr lang="en-US" sz="1800" i="1" dirty="0" smtClean="0">
                <a:solidFill>
                  <a:schemeClr val="bg1"/>
                </a:solidFill>
                <a:effectLst/>
                <a:latin typeface="Calibri" panose="020F0502020204030204" pitchFamily="34" charset="0"/>
              </a:rPr>
              <a:t>ruths </a:t>
            </a:r>
            <a:r>
              <a:rPr lang="en-US" sz="1800" i="1" dirty="0" smtClean="0">
                <a:solidFill>
                  <a:schemeClr val="bg1"/>
                </a:solidFill>
                <a:latin typeface="Calibri" panose="020F0502020204030204" pitchFamily="34" charset="0"/>
              </a:rPr>
              <a:t>F</a:t>
            </a:r>
            <a:r>
              <a:rPr lang="en-US" sz="1800" i="1" dirty="0" smtClean="0">
                <a:solidFill>
                  <a:schemeClr val="bg1"/>
                </a:solidFill>
                <a:effectLst/>
                <a:latin typeface="Calibri" panose="020F0502020204030204" pitchFamily="34" charset="0"/>
              </a:rPr>
              <a:t>rom the Epistle of </a:t>
            </a:r>
            <a:r>
              <a:rPr lang="en-US" sz="1800" i="1" dirty="0" smtClean="0">
                <a:solidFill>
                  <a:schemeClr val="bg1"/>
                </a:solidFill>
                <a:latin typeface="Calibri" panose="020F0502020204030204" pitchFamily="34" charset="0"/>
              </a:rPr>
              <a:t>J</a:t>
            </a:r>
            <a:r>
              <a:rPr lang="en-US" sz="1800" i="1" dirty="0" smtClean="0">
                <a:solidFill>
                  <a:schemeClr val="bg1"/>
                </a:solidFill>
                <a:effectLst/>
                <a:latin typeface="Calibri" panose="020F0502020204030204" pitchFamily="34" charset="0"/>
              </a:rPr>
              <a:t>ames</a:t>
            </a:r>
            <a:r>
              <a:rPr lang="en-US" sz="1800" baseline="0" dirty="0" smtClean="0">
                <a:solidFill>
                  <a:schemeClr val="bg1"/>
                </a:solidFill>
                <a:latin typeface="Calibri" panose="020F0502020204030204" pitchFamily="34" charset="0"/>
              </a:rPr>
              <a:t>	</a:t>
            </a:r>
            <a:fld id="{0BF85DEA-7AA2-4B43-81AE-CC18A0126B03}" type="slidenum">
              <a:rPr lang="en-US" sz="1800" baseline="0" smtClean="0">
                <a:solidFill>
                  <a:schemeClr val="bg1"/>
                </a:solidFill>
                <a:latin typeface="Calibri" panose="020F0502020204030204" pitchFamily="34" charset="0"/>
              </a:rPr>
              <a:t>‹#›</a:t>
            </a:fld>
            <a:r>
              <a:rPr lang="en-US" sz="1800" baseline="0" dirty="0" smtClean="0">
                <a:solidFill>
                  <a:schemeClr val="bg1"/>
                </a:solidFill>
                <a:latin typeface="Calibri" panose="020F0502020204030204" pitchFamily="34" charset="0"/>
              </a:rPr>
              <a:t> </a:t>
            </a:r>
            <a:r>
              <a:rPr lang="en-US" sz="1800" dirty="0" smtClean="0">
                <a:solidFill>
                  <a:schemeClr val="bg1"/>
                </a:solidFill>
                <a:latin typeface="Calibri" panose="020F0502020204030204" pitchFamily="34" charset="0"/>
              </a:rPr>
              <a:t> </a:t>
            </a:r>
          </a:p>
        </p:txBody>
      </p:sp>
    </p:spTree>
    <p:extLst>
      <p:ext uri="{BB962C8B-B14F-4D97-AF65-F5344CB8AC3E}">
        <p14:creationId xmlns:p14="http://schemas.microsoft.com/office/powerpoint/2010/main" val="1926857498"/>
      </p:ext>
    </p:extLst>
  </p:cSld>
  <p:clrMap bg1="lt1" tx1="dk1" bg2="lt2" tx2="dk2" accent1="accent1" accent2="accent2" accent3="accent3" accent4="accent4" accent5="accent5" accent6="accent6" hlink="hlink" folHlink="folHlink"/>
  <p:sldLayoutIdLst>
    <p:sldLayoutId id="2147483667" r:id="rId1"/>
    <p:sldLayoutId id="2147483669" r:id="rId2"/>
    <p:sldLayoutId id="2147483668" r:id="rId3"/>
    <p:sldLayoutId id="2147483665" r:id="rId4"/>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3500" y="4267200"/>
            <a:ext cx="6477000" cy="990600"/>
          </a:xfrm>
          <a:ln w="76200">
            <a:noFill/>
          </a:ln>
          <a:effectLst>
            <a:glow rad="228600">
              <a:srgbClr val="FFC000">
                <a:alpha val="40000"/>
              </a:srgbClr>
            </a:glow>
          </a:effectLst>
        </p:spPr>
        <p:txBody>
          <a:bodyPr>
            <a:normAutofit/>
          </a:bodyPr>
          <a:lstStyle/>
          <a:p>
            <a:pPr algn="ctr"/>
            <a:r>
              <a:rPr lang="en-US" sz="4000" b="1" dirty="0" smtClean="0">
                <a:effectLst>
                  <a:outerShdw blurRad="50800" dist="38100" dir="2700000" algn="tl" rotWithShape="0">
                    <a:prstClr val="black">
                      <a:alpha val="40000"/>
                    </a:prstClr>
                  </a:outerShdw>
                </a:effectLst>
              </a:rPr>
              <a:t>Faith In Action</a:t>
            </a:r>
            <a:endParaRPr lang="en-US" sz="4000" b="1" dirty="0">
              <a:effectLst>
                <a:outerShdw blurRad="50800" dist="38100" dir="2700000" algn="tl" rotWithShape="0">
                  <a:prstClr val="black">
                    <a:alpha val="40000"/>
                  </a:prstClr>
                </a:outerShdw>
              </a:effectLst>
            </a:endParaRPr>
          </a:p>
        </p:txBody>
      </p:sp>
      <p:pic>
        <p:nvPicPr>
          <p:cNvPr id="41986" name="Picture 2" descr="https://encrypted-tbn0.gstatic.com/images?q=tbn:ANd9GcRtfbFVEdBBYRyfPkwXgY4kHaAIR008CfXB39ZeICBdAKCHKUGTnw"/>
          <p:cNvPicPr>
            <a:picLocks noChangeAspect="1" noChangeArrowheads="1"/>
          </p:cNvPicPr>
          <p:nvPr/>
        </p:nvPicPr>
        <p:blipFill>
          <a:blip r:embed="rId3" cstate="print"/>
          <a:srcRect/>
          <a:stretch>
            <a:fillRect/>
          </a:stretch>
        </p:blipFill>
        <p:spPr bwMode="auto">
          <a:xfrm>
            <a:off x="1845128" y="381000"/>
            <a:ext cx="5453743" cy="3054096"/>
          </a:xfrm>
          <a:prstGeom prst="rect">
            <a:avLst/>
          </a:prstGeom>
          <a:noFill/>
        </p:spPr>
      </p:pic>
      <p:sp>
        <p:nvSpPr>
          <p:cNvPr id="4" name="TextBox 3"/>
          <p:cNvSpPr txBox="1"/>
          <p:nvPr/>
        </p:nvSpPr>
        <p:spPr>
          <a:xfrm>
            <a:off x="800100" y="5562600"/>
            <a:ext cx="7543800" cy="769441"/>
          </a:xfrm>
          <a:prstGeom prst="rect">
            <a:avLst/>
          </a:prstGeom>
          <a:noFill/>
        </p:spPr>
        <p:txBody>
          <a:bodyPr wrap="square" rtlCol="0" anchor="t">
            <a:spAutoFit/>
          </a:bodyPr>
          <a:lstStyle/>
          <a:p>
            <a:pPr algn="ctr"/>
            <a:r>
              <a:rPr lang="en-US" sz="4400" i="1" dirty="0" smtClean="0">
                <a:solidFill>
                  <a:schemeClr val="bg2"/>
                </a:solidFill>
                <a:latin typeface="Calibri" panose="020F0502020204030204" pitchFamily="34" charset="0"/>
              </a:rPr>
              <a:t>T</a:t>
            </a:r>
            <a:r>
              <a:rPr lang="en-US" sz="4400" i="1" dirty="0" smtClean="0">
                <a:solidFill>
                  <a:schemeClr val="bg2"/>
                </a:solidFill>
                <a:effectLst/>
                <a:latin typeface="Calibri" panose="020F0502020204030204" pitchFamily="34" charset="0"/>
              </a:rPr>
              <a:t>ruths </a:t>
            </a:r>
            <a:r>
              <a:rPr lang="en-US" sz="4400" i="1" dirty="0">
                <a:solidFill>
                  <a:schemeClr val="bg2"/>
                </a:solidFill>
                <a:latin typeface="Calibri" panose="020F0502020204030204" pitchFamily="34" charset="0"/>
              </a:rPr>
              <a:t>F</a:t>
            </a:r>
            <a:r>
              <a:rPr lang="en-US" sz="4400" i="1" dirty="0" smtClean="0">
                <a:solidFill>
                  <a:schemeClr val="bg2"/>
                </a:solidFill>
                <a:effectLst/>
                <a:latin typeface="Calibri" panose="020F0502020204030204" pitchFamily="34" charset="0"/>
              </a:rPr>
              <a:t>rom the Epistle of </a:t>
            </a:r>
            <a:r>
              <a:rPr lang="en-US" sz="4400" i="1" dirty="0">
                <a:solidFill>
                  <a:schemeClr val="bg2"/>
                </a:solidFill>
                <a:latin typeface="Calibri" panose="020F0502020204030204" pitchFamily="34" charset="0"/>
              </a:rPr>
              <a:t>J</a:t>
            </a:r>
            <a:r>
              <a:rPr lang="en-US" sz="4400" i="1" dirty="0" smtClean="0">
                <a:solidFill>
                  <a:schemeClr val="bg2"/>
                </a:solidFill>
                <a:effectLst/>
                <a:latin typeface="Calibri" panose="020F0502020204030204" pitchFamily="34" charset="0"/>
              </a:rPr>
              <a:t>ames</a:t>
            </a:r>
            <a:endParaRPr lang="en-US" sz="4400" i="1" dirty="0">
              <a:solidFill>
                <a:schemeClr val="bg2"/>
              </a:solidFill>
              <a:effectLst/>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5300" y="1219200"/>
            <a:ext cx="8153400" cy="4893647"/>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sz="2600" i="1" dirty="0">
                <a:latin typeface="Times New Roman" panose="02020603050405020304" pitchFamily="18" charset="0"/>
                <a:cs typeface="Times New Roman" panose="02020603050405020304" pitchFamily="18" charset="0"/>
              </a:rPr>
              <a:t>“…prove yourselves to be doers of the Word, not just hearers who delude themselves…” (1:22) </a:t>
            </a:r>
          </a:p>
          <a:p>
            <a:endParaRPr lang="en-US" sz="2800" dirty="0" smtClean="0"/>
          </a:p>
          <a:p>
            <a:pPr>
              <a:spcAft>
                <a:spcPts val="1200"/>
              </a:spcAft>
            </a:pPr>
            <a:endParaRPr lang="en-US" dirty="0" smtClean="0"/>
          </a:p>
          <a:p>
            <a:endParaRPr lang="en-US" dirty="0"/>
          </a:p>
          <a:p>
            <a:endParaRPr lang="en-US" dirty="0" smtClean="0"/>
          </a:p>
          <a:p>
            <a:endParaRPr lang="en-US" dirty="0"/>
          </a:p>
          <a:p>
            <a:endParaRPr lang="en-US" dirty="0"/>
          </a:p>
          <a:p>
            <a:endParaRPr lang="en-US" dirty="0" smtClean="0"/>
          </a:p>
          <a:p>
            <a:r>
              <a:rPr lang="en-US" sz="2600" i="1" dirty="0" smtClean="0">
                <a:latin typeface="Times New Roman" panose="02020603050405020304" pitchFamily="18" charset="0"/>
                <a:cs typeface="Times New Roman" panose="02020603050405020304" pitchFamily="18" charset="0"/>
              </a:rPr>
              <a:t>“Therefore if any man be in Christ, he is a new creation, old things are passed away, behold all things are </a:t>
            </a:r>
            <a:br>
              <a:rPr lang="en-US" sz="2600" i="1" dirty="0" smtClean="0">
                <a:latin typeface="Times New Roman" panose="02020603050405020304" pitchFamily="18" charset="0"/>
                <a:cs typeface="Times New Roman" panose="02020603050405020304" pitchFamily="18" charset="0"/>
              </a:rPr>
            </a:br>
            <a:r>
              <a:rPr lang="en-US" sz="2600" i="1" dirty="0" smtClean="0">
                <a:latin typeface="Times New Roman" panose="02020603050405020304" pitchFamily="18" charset="0"/>
                <a:cs typeface="Times New Roman" panose="02020603050405020304" pitchFamily="18" charset="0"/>
              </a:rPr>
              <a:t>become new!”   (2 </a:t>
            </a:r>
            <a:r>
              <a:rPr lang="en-US" sz="2600" i="1" dirty="0" err="1" smtClean="0">
                <a:latin typeface="Times New Roman" panose="02020603050405020304" pitchFamily="18" charset="0"/>
                <a:cs typeface="Times New Roman" panose="02020603050405020304" pitchFamily="18" charset="0"/>
              </a:rPr>
              <a:t>Cor</a:t>
            </a:r>
            <a:r>
              <a:rPr lang="en-US" sz="2600" i="1" dirty="0" smtClean="0">
                <a:latin typeface="Times New Roman" panose="02020603050405020304" pitchFamily="18" charset="0"/>
                <a:cs typeface="Times New Roman" panose="02020603050405020304" pitchFamily="18" charset="0"/>
              </a:rPr>
              <a:t> 5:17) </a:t>
            </a:r>
            <a:endParaRPr lang="en-US" sz="26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9900" y="2362199"/>
            <a:ext cx="8229600" cy="2133601"/>
          </a:xfrm>
        </p:spPr>
        <p:txBody>
          <a:bodyPr/>
          <a:lstStyle/>
          <a:p>
            <a:pPr>
              <a:spcBef>
                <a:spcPts val="0"/>
              </a:spcBef>
              <a:spcAft>
                <a:spcPts val="1200"/>
              </a:spcAft>
            </a:pPr>
            <a:r>
              <a:rPr lang="en-US" dirty="0" smtClean="0"/>
              <a:t>We are called to live what we claim to believe. </a:t>
            </a:r>
          </a:p>
          <a:p>
            <a:r>
              <a:rPr lang="en-US" dirty="0" smtClean="0"/>
              <a:t>The genuineness of a person’s profession in Jesus Christ as Savior and Lord is evidenced more by what a person </a:t>
            </a:r>
            <a:r>
              <a:rPr lang="en-US" i="1" u="sng" dirty="0"/>
              <a:t>does</a:t>
            </a:r>
            <a:r>
              <a:rPr lang="en-US" dirty="0" smtClean="0"/>
              <a:t> than by what he </a:t>
            </a:r>
            <a:r>
              <a:rPr lang="en-US" i="1" u="sng" dirty="0"/>
              <a:t>claims</a:t>
            </a:r>
            <a:r>
              <a:rPr lang="en-US" dirty="0" smtClean="0"/>
              <a:t>. </a:t>
            </a:r>
            <a:endParaRPr lang="en-US" dirty="0"/>
          </a:p>
        </p:txBody>
      </p:sp>
      <p:sp>
        <p:nvSpPr>
          <p:cNvPr id="2" name="Title 1"/>
          <p:cNvSpPr>
            <a:spLocks noGrp="1"/>
          </p:cNvSpPr>
          <p:nvPr>
            <p:ph type="title"/>
          </p:nvPr>
        </p:nvSpPr>
        <p:spPr/>
        <p:txBody>
          <a:bodyPr/>
          <a:lstStyle/>
          <a:p>
            <a:r>
              <a:rPr lang="en-US" dirty="0" smtClean="0"/>
              <a:t>Nature of Saving Faith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Faith That Does Not Save</a:t>
            </a:r>
            <a:endParaRPr lang="en-US" dirty="0"/>
          </a:p>
        </p:txBody>
      </p:sp>
      <p:sp>
        <p:nvSpPr>
          <p:cNvPr id="3" name="Content Placeholder 2"/>
          <p:cNvSpPr>
            <a:spLocks noGrp="1"/>
          </p:cNvSpPr>
          <p:nvPr>
            <p:ph idx="1"/>
          </p:nvPr>
        </p:nvSpPr>
        <p:spPr>
          <a:xfrm>
            <a:off x="469900" y="1143000"/>
            <a:ext cx="8229600" cy="4800601"/>
          </a:xfrm>
        </p:spPr>
        <p:txBody>
          <a:bodyPr>
            <a:noAutofit/>
          </a:bodyPr>
          <a:lstStyle/>
          <a:p>
            <a:pPr marL="109728" indent="0">
              <a:buNone/>
            </a:pPr>
            <a:r>
              <a:rPr lang="en-US" sz="2400" dirty="0" smtClean="0"/>
              <a:t>James indicates clearly that there is a kind of professing faith that is dead and does not save. </a:t>
            </a:r>
          </a:p>
          <a:p>
            <a:r>
              <a:rPr lang="en-US" sz="2200" dirty="0" smtClean="0"/>
              <a:t>True justification before a Holy God produces spiritual fruit: </a:t>
            </a:r>
          </a:p>
          <a:p>
            <a:pPr marL="109728" indent="0" algn="ctr">
              <a:buNone/>
            </a:pPr>
            <a:r>
              <a:rPr lang="en-US" sz="2400" b="1" i="1" dirty="0">
                <a:solidFill>
                  <a:srgbClr val="0070C0"/>
                </a:solidFill>
                <a:latin typeface="Times New Roman" panose="02020603050405020304" pitchFamily="18" charset="0"/>
                <a:cs typeface="Times New Roman" panose="02020603050405020304" pitchFamily="18" charset="0"/>
              </a:rPr>
              <a:t>“But the fruit of the spirit is love, joy, peace, longsuffering, gentleness, goodness, faith, meekness, temperance; against such there is no law.” (Gal 5:22-24) </a:t>
            </a:r>
            <a:endParaRPr lang="en-US" sz="2400" b="1" i="1" dirty="0" smtClean="0">
              <a:latin typeface="Times New Roman" panose="02020603050405020304" pitchFamily="18" charset="0"/>
              <a:cs typeface="Times New Roman" panose="02020603050405020304" pitchFamily="18" charset="0"/>
            </a:endParaRPr>
          </a:p>
          <a:p>
            <a:pPr>
              <a:spcBef>
                <a:spcPts val="1800"/>
              </a:spcBef>
            </a:pPr>
            <a:r>
              <a:rPr lang="en-US" sz="2200" dirty="0" smtClean="0"/>
              <a:t>Is believing enough? </a:t>
            </a:r>
          </a:p>
          <a:p>
            <a:pPr marL="109728" indent="0" algn="ctr">
              <a:buNone/>
            </a:pPr>
            <a:r>
              <a:rPr lang="en-US" sz="2400" b="1" i="1" dirty="0">
                <a:solidFill>
                  <a:srgbClr val="0070C0"/>
                </a:solidFill>
                <a:latin typeface="Times New Roman" panose="02020603050405020304" pitchFamily="18" charset="0"/>
                <a:cs typeface="Times New Roman" panose="02020603050405020304" pitchFamily="18" charset="0"/>
              </a:rPr>
              <a:t>“You believe that God is one. You do well; the demons also believe, and shudder.” (2:19)</a:t>
            </a:r>
          </a:p>
          <a:p>
            <a:pPr>
              <a:spcBef>
                <a:spcPts val="1800"/>
              </a:spcBef>
            </a:pPr>
            <a:r>
              <a:rPr lang="en-US" sz="2200" dirty="0" smtClean="0"/>
              <a:t>The faith of the demons stirs their feelings but does not change their </a:t>
            </a:r>
            <a:r>
              <a:rPr lang="en-US" sz="2200" i="1" u="sng" dirty="0" smtClean="0"/>
              <a:t>conduct</a:t>
            </a:r>
            <a:r>
              <a:rPr lang="en-US" sz="2200" dirty="0" smtClean="0"/>
              <a:t>. James challenges his reader to recognize that a faith which does not produce works is </a:t>
            </a:r>
            <a:r>
              <a:rPr lang="en-US" sz="2400" b="1" i="1" dirty="0">
                <a:solidFill>
                  <a:srgbClr val="0070C0"/>
                </a:solidFill>
                <a:latin typeface="Times New Roman" panose="02020603050405020304" pitchFamily="18" charset="0"/>
                <a:cs typeface="Times New Roman" panose="02020603050405020304" pitchFamily="18" charset="0"/>
              </a:rPr>
              <a:t>"useless, barren like a field that produces no crop” (2:20).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p:txBody>
          <a:bodyPr/>
          <a:lstStyle/>
          <a:p>
            <a:pPr marL="0" indent="0">
              <a:buNone/>
            </a:pPr>
            <a:r>
              <a:rPr lang="en-US" dirty="0" smtClean="0"/>
              <a:t>James is concerned with the effectiveness and maturity of our faith. The book of James, like 1 John, can be viewed as a set of ‘tests’:</a:t>
            </a:r>
          </a:p>
          <a:p>
            <a:endParaRPr lang="en-US" dirty="0" smtClean="0"/>
          </a:p>
          <a:p>
            <a:pPr marL="0" indent="0" algn="ctr">
              <a:buNone/>
            </a:pPr>
            <a:r>
              <a:rPr lang="en-US" sz="2600" b="1" i="1" dirty="0">
                <a:solidFill>
                  <a:srgbClr val="0070C0"/>
                </a:solidFill>
                <a:latin typeface="Times New Roman" panose="02020603050405020304" pitchFamily="18" charset="0"/>
                <a:cs typeface="Times New Roman" panose="02020603050405020304" pitchFamily="18" charset="0"/>
              </a:rPr>
              <a:t>“Test yourself to see if you are in the faith -  examine yourselves! Or do you not recognize this about yourselves, that Jesus Christ is in you…unless indeed you fail the test.”  </a:t>
            </a:r>
            <a:r>
              <a:rPr lang="en-US" sz="2600" b="1" i="1" dirty="0" smtClean="0">
                <a:solidFill>
                  <a:srgbClr val="0070C0"/>
                </a:solidFill>
                <a:latin typeface="Times New Roman" panose="02020603050405020304" pitchFamily="18" charset="0"/>
                <a:cs typeface="Times New Roman" panose="02020603050405020304" pitchFamily="18" charset="0"/>
              </a:rPr>
              <a:t>(</a:t>
            </a:r>
            <a:r>
              <a:rPr lang="en-US" sz="2600" b="1" i="1" dirty="0">
                <a:solidFill>
                  <a:srgbClr val="0070C0"/>
                </a:solidFill>
                <a:latin typeface="Times New Roman" panose="02020603050405020304" pitchFamily="18" charset="0"/>
                <a:cs typeface="Times New Roman" panose="02020603050405020304" pitchFamily="18" charset="0"/>
              </a:rPr>
              <a:t>2 </a:t>
            </a:r>
            <a:r>
              <a:rPr lang="en-US" sz="2600" b="1" i="1" dirty="0" err="1">
                <a:solidFill>
                  <a:srgbClr val="0070C0"/>
                </a:solidFill>
                <a:latin typeface="Times New Roman" panose="02020603050405020304" pitchFamily="18" charset="0"/>
                <a:cs typeface="Times New Roman" panose="02020603050405020304" pitchFamily="18" charset="0"/>
              </a:rPr>
              <a:t>Cor</a:t>
            </a:r>
            <a:r>
              <a:rPr lang="en-US" sz="2600" b="1" i="1" dirty="0">
                <a:solidFill>
                  <a:srgbClr val="0070C0"/>
                </a:solidFill>
                <a:latin typeface="Times New Roman" panose="02020603050405020304" pitchFamily="18" charset="0"/>
                <a:cs typeface="Times New Roman" panose="02020603050405020304" pitchFamily="18" charset="0"/>
              </a:rPr>
              <a:t> 13:5)</a:t>
            </a:r>
          </a:p>
        </p:txBody>
      </p:sp>
      <p:sp>
        <p:nvSpPr>
          <p:cNvPr id="2" name="Title 1"/>
          <p:cNvSpPr>
            <a:spLocks noGrp="1"/>
          </p:cNvSpPr>
          <p:nvPr>
            <p:ph type="title"/>
          </p:nvPr>
        </p:nvSpPr>
        <p:spPr/>
        <p:txBody>
          <a:bodyPr/>
          <a:lstStyle/>
          <a:p>
            <a:r>
              <a:rPr lang="en-US" dirty="0" smtClean="0"/>
              <a:t>The Tests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Test of Obedience to God’s Word</a:t>
            </a:r>
            <a:endParaRPr lang="en-US" dirty="0"/>
          </a:p>
        </p:txBody>
      </p:sp>
      <p:sp>
        <p:nvSpPr>
          <p:cNvPr id="2" name="Content Placeholder 1"/>
          <p:cNvSpPr>
            <a:spLocks noGrp="1"/>
          </p:cNvSpPr>
          <p:nvPr>
            <p:ph idx="1"/>
          </p:nvPr>
        </p:nvSpPr>
        <p:spPr>
          <a:xfrm>
            <a:off x="469900" y="2179637"/>
            <a:ext cx="8229600" cy="4144963"/>
          </a:xfrm>
        </p:spPr>
        <p:txBody>
          <a:bodyPr>
            <a:normAutofit/>
          </a:bodyPr>
          <a:lstStyle/>
          <a:p>
            <a:pPr>
              <a:spcBef>
                <a:spcPts val="0"/>
              </a:spcBef>
              <a:spcAft>
                <a:spcPts val="600"/>
              </a:spcAft>
            </a:pPr>
            <a:r>
              <a:rPr lang="en-US" sz="2400" dirty="0" smtClean="0"/>
              <a:t>God chose His Word as the means of spiritual regeneration – our response to it is appropriately presented as the first test of a living faith. </a:t>
            </a:r>
          </a:p>
          <a:p>
            <a:pPr>
              <a:spcBef>
                <a:spcPts val="0"/>
              </a:spcBef>
              <a:spcAft>
                <a:spcPts val="600"/>
              </a:spcAft>
            </a:pPr>
            <a:r>
              <a:rPr lang="en-US" sz="2400" dirty="0" smtClean="0"/>
              <a:t>A believer accepts initial regeneration through the Word and ongoing submission to the Word for spiritual maturity.</a:t>
            </a:r>
          </a:p>
          <a:p>
            <a:pPr lvl="1">
              <a:spcBef>
                <a:spcPts val="0"/>
              </a:spcBef>
              <a:spcAft>
                <a:spcPts val="600"/>
              </a:spcAft>
            </a:pPr>
            <a:r>
              <a:rPr lang="en-US" dirty="0" smtClean="0"/>
              <a:t>Obedience requires a receptive heart (1:21)</a:t>
            </a:r>
          </a:p>
          <a:p>
            <a:pPr lvl="1">
              <a:spcBef>
                <a:spcPts val="0"/>
              </a:spcBef>
              <a:spcAft>
                <a:spcPts val="600"/>
              </a:spcAft>
            </a:pPr>
            <a:r>
              <a:rPr lang="en-US" dirty="0" smtClean="0"/>
              <a:t>Obedience requires practical implementation of the Truths of God's Word (1:22)</a:t>
            </a:r>
          </a:p>
          <a:p>
            <a:pPr lvl="1">
              <a:spcBef>
                <a:spcPts val="0"/>
              </a:spcBef>
              <a:spcAft>
                <a:spcPts val="600"/>
              </a:spcAft>
            </a:pPr>
            <a:r>
              <a:rPr lang="en-US" dirty="0" smtClean="0"/>
              <a:t>Contrast between a forgetful hearer (1:23-24) and an effectual doer (1:25) </a:t>
            </a:r>
            <a:endParaRPr lang="en-US" dirty="0"/>
          </a:p>
        </p:txBody>
      </p:sp>
      <p:sp>
        <p:nvSpPr>
          <p:cNvPr id="7" name="TextBox 6"/>
          <p:cNvSpPr txBox="1"/>
          <p:nvPr/>
        </p:nvSpPr>
        <p:spPr>
          <a:xfrm>
            <a:off x="285750" y="1143000"/>
            <a:ext cx="8597900" cy="830997"/>
          </a:xfrm>
          <a:prstGeom prst="rect">
            <a:avLst/>
          </a:prstGeom>
          <a:noFill/>
        </p:spPr>
        <p:txBody>
          <a:bodyPr wrap="square" rtlCol="0">
            <a:spAutoFit/>
          </a:bodyPr>
          <a:lstStyle/>
          <a:p>
            <a:pPr algn="ctr"/>
            <a:r>
              <a:rPr lang="en-US" sz="2400" b="1" i="1" dirty="0">
                <a:solidFill>
                  <a:srgbClr val="0070C0"/>
                </a:solidFill>
                <a:latin typeface="Times New Roman" panose="02020603050405020304" pitchFamily="18" charset="0"/>
                <a:cs typeface="Times New Roman" panose="02020603050405020304" pitchFamily="18" charset="0"/>
              </a:rPr>
              <a:t>He chose to give us birth through the Word of Truth, that we might be a kind of </a:t>
            </a:r>
            <a:r>
              <a:rPr lang="en-US" sz="2400" b="1" i="1" dirty="0" err="1">
                <a:solidFill>
                  <a:srgbClr val="0070C0"/>
                </a:solidFill>
                <a:latin typeface="Times New Roman" panose="02020603050405020304" pitchFamily="18" charset="0"/>
                <a:cs typeface="Times New Roman" panose="02020603050405020304" pitchFamily="18" charset="0"/>
              </a:rPr>
              <a:t>firstfruits</a:t>
            </a:r>
            <a:r>
              <a:rPr lang="en-US" sz="2400" b="1" i="1" dirty="0">
                <a:solidFill>
                  <a:srgbClr val="0070C0"/>
                </a:solidFill>
                <a:latin typeface="Times New Roman" panose="02020603050405020304" pitchFamily="18" charset="0"/>
                <a:cs typeface="Times New Roman" panose="02020603050405020304" pitchFamily="18" charset="0"/>
              </a:rPr>
              <a:t> of all he created.” (1:18)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 of Perseverance in Suffering</a:t>
            </a:r>
            <a:endParaRPr lang="en-US" dirty="0"/>
          </a:p>
        </p:txBody>
      </p:sp>
      <p:sp>
        <p:nvSpPr>
          <p:cNvPr id="3" name="Content Placeholder 2"/>
          <p:cNvSpPr>
            <a:spLocks noGrp="1"/>
          </p:cNvSpPr>
          <p:nvPr>
            <p:ph idx="1"/>
          </p:nvPr>
        </p:nvSpPr>
        <p:spPr>
          <a:xfrm>
            <a:off x="457200" y="2286000"/>
            <a:ext cx="8229600" cy="4154270"/>
          </a:xfrm>
        </p:spPr>
        <p:txBody>
          <a:bodyPr>
            <a:noAutofit/>
          </a:bodyPr>
          <a:lstStyle/>
          <a:p>
            <a:pPr marL="109728" indent="0">
              <a:spcBef>
                <a:spcPts val="0"/>
              </a:spcBef>
              <a:spcAft>
                <a:spcPts val="600"/>
              </a:spcAft>
              <a:buNone/>
            </a:pPr>
            <a:r>
              <a:rPr lang="en-US" sz="2400" dirty="0" smtClean="0"/>
              <a:t>All true believers will experience trials and testing.  Why? </a:t>
            </a:r>
          </a:p>
          <a:p>
            <a:pPr>
              <a:spcBef>
                <a:spcPts val="0"/>
              </a:spcBef>
              <a:spcAft>
                <a:spcPts val="600"/>
              </a:spcAft>
            </a:pPr>
            <a:r>
              <a:rPr lang="en-US" sz="2400" i="1" dirty="0" smtClean="0"/>
              <a:t>Living faith </a:t>
            </a:r>
            <a:r>
              <a:rPr lang="en-US" sz="2400" dirty="0" smtClean="0"/>
              <a:t>produces Christ-like character </a:t>
            </a:r>
          </a:p>
          <a:p>
            <a:pPr lvl="2">
              <a:spcBef>
                <a:spcPts val="0"/>
              </a:spcBef>
              <a:spcAft>
                <a:spcPts val="600"/>
              </a:spcAft>
              <a:buClrTx/>
              <a:buFont typeface="Verdana" panose="020B0604030504040204" pitchFamily="34" charset="0"/>
              <a:buChar char="-"/>
            </a:pPr>
            <a:r>
              <a:rPr lang="en-US" sz="2200" dirty="0" smtClean="0"/>
              <a:t>Trials force dependence on the power of Jesus Christ in prayer. </a:t>
            </a:r>
          </a:p>
          <a:p>
            <a:pPr lvl="2">
              <a:spcBef>
                <a:spcPts val="0"/>
              </a:spcBef>
              <a:spcAft>
                <a:spcPts val="600"/>
              </a:spcAft>
              <a:buClrTx/>
              <a:buFont typeface="Verdana" panose="020B0604030504040204" pitchFamily="34" charset="0"/>
              <a:buChar char="-"/>
            </a:pPr>
            <a:r>
              <a:rPr lang="en-US" sz="2200" dirty="0" smtClean="0"/>
              <a:t>Trials enable us to draw on God’s faithfulness and provision.</a:t>
            </a:r>
          </a:p>
          <a:p>
            <a:pPr lvl="2">
              <a:spcBef>
                <a:spcPts val="0"/>
              </a:spcBef>
              <a:spcAft>
                <a:spcPts val="600"/>
              </a:spcAft>
              <a:buClrTx/>
              <a:buFont typeface="Verdana" panose="020B0604030504040204" pitchFamily="34" charset="0"/>
              <a:buChar char="-"/>
            </a:pPr>
            <a:r>
              <a:rPr lang="en-US" sz="2200" dirty="0" smtClean="0"/>
              <a:t>Trials require patience as we wait on God</a:t>
            </a:r>
          </a:p>
          <a:p>
            <a:pPr lvl="2">
              <a:spcBef>
                <a:spcPts val="0"/>
              </a:spcBef>
              <a:spcAft>
                <a:spcPts val="600"/>
              </a:spcAft>
              <a:buClrTx/>
              <a:buFont typeface="Verdana" panose="020B0604030504040204" pitchFamily="34" charset="0"/>
              <a:buChar char="-"/>
            </a:pPr>
            <a:r>
              <a:rPr lang="en-US" sz="2200" dirty="0" smtClean="0"/>
              <a:t>Completed trials build faith in God, enabling perseverance through the next trial </a:t>
            </a:r>
          </a:p>
          <a:p>
            <a:pPr marL="109728" indent="0" algn="ctr">
              <a:spcBef>
                <a:spcPts val="600"/>
              </a:spcBef>
              <a:spcAft>
                <a:spcPts val="1200"/>
              </a:spcAft>
              <a:buNone/>
            </a:pPr>
            <a:r>
              <a:rPr lang="en-US" sz="2400" i="1" dirty="0" smtClean="0"/>
              <a:t>The end result for the believer is </a:t>
            </a:r>
            <a:r>
              <a:rPr lang="en-US" sz="2400" i="1" u="sng" dirty="0" smtClean="0"/>
              <a:t>increased spiritual maturity</a:t>
            </a:r>
            <a:r>
              <a:rPr lang="en-US" sz="2400" i="1" dirty="0" smtClean="0"/>
              <a:t>, a </a:t>
            </a:r>
            <a:r>
              <a:rPr lang="en-US" sz="2400" i="1" u="sng" dirty="0" smtClean="0"/>
              <a:t>powerful and effect witness </a:t>
            </a:r>
            <a:r>
              <a:rPr lang="en-US" sz="2400" i="1" dirty="0" smtClean="0"/>
              <a:t>and the </a:t>
            </a:r>
            <a:r>
              <a:rPr lang="en-US" sz="2400" i="1" u="sng" dirty="0" smtClean="0"/>
              <a:t>accumulation of heavenly rewards </a:t>
            </a:r>
            <a:r>
              <a:rPr lang="en-US" sz="2400" i="1" dirty="0" smtClean="0"/>
              <a:t>in his eternal account.</a:t>
            </a:r>
            <a:endParaRPr lang="en-US" sz="2400" i="1" dirty="0"/>
          </a:p>
        </p:txBody>
      </p:sp>
      <p:sp>
        <p:nvSpPr>
          <p:cNvPr id="8" name="TextBox 7"/>
          <p:cNvSpPr txBox="1"/>
          <p:nvPr/>
        </p:nvSpPr>
        <p:spPr>
          <a:xfrm>
            <a:off x="457200" y="1183387"/>
            <a:ext cx="8001000" cy="830997"/>
          </a:xfrm>
          <a:prstGeom prst="rect">
            <a:avLst/>
          </a:prstGeom>
          <a:noFill/>
        </p:spPr>
        <p:txBody>
          <a:bodyPr wrap="square" rtlCol="0">
            <a:spAutoFit/>
          </a:bodyPr>
          <a:lstStyle/>
          <a:p>
            <a:pPr algn="ctr"/>
            <a:r>
              <a:rPr lang="en-US" sz="2400" b="1" i="1" dirty="0" smtClean="0">
                <a:solidFill>
                  <a:srgbClr val="0070C0"/>
                </a:solidFill>
                <a:latin typeface="Times New Roman" panose="02020603050405020304" pitchFamily="18" charset="0"/>
                <a:cs typeface="Times New Roman" panose="02020603050405020304" pitchFamily="18" charset="0"/>
              </a:rPr>
              <a:t>“Count </a:t>
            </a:r>
            <a:r>
              <a:rPr lang="en-US" sz="2400" b="1" i="1" dirty="0">
                <a:solidFill>
                  <a:srgbClr val="0070C0"/>
                </a:solidFill>
                <a:latin typeface="Times New Roman" panose="02020603050405020304" pitchFamily="18" charset="0"/>
                <a:cs typeface="Times New Roman" panose="02020603050405020304" pitchFamily="18" charset="0"/>
              </a:rPr>
              <a:t>it all joy…knowing this, that the trying of your faith works patience.” (1:2,3)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2103437"/>
            <a:ext cx="8229600" cy="4525963"/>
          </a:xfrm>
        </p:spPr>
        <p:txBody>
          <a:bodyPr>
            <a:normAutofit fontScale="92500"/>
          </a:bodyPr>
          <a:lstStyle/>
          <a:p>
            <a:r>
              <a:rPr lang="en-US" dirty="0"/>
              <a:t>Favoritism is inconsistent with biblical faith</a:t>
            </a:r>
          </a:p>
          <a:p>
            <a:pPr lvl="2"/>
            <a:r>
              <a:rPr lang="en-US" dirty="0"/>
              <a:t>Gives preference to one person over others </a:t>
            </a:r>
            <a:r>
              <a:rPr lang="en-US" i="1" u="sng" dirty="0"/>
              <a:t>with equal claims</a:t>
            </a:r>
            <a:r>
              <a:rPr lang="en-US" dirty="0"/>
              <a:t>.</a:t>
            </a:r>
          </a:p>
          <a:p>
            <a:pPr lvl="1">
              <a:spcBef>
                <a:spcPts val="1200"/>
              </a:spcBef>
              <a:buClr>
                <a:srgbClr val="558797"/>
              </a:buClr>
              <a:buSzPct val="80000"/>
              <a:buFont typeface="Wingdings" panose="05000000000000000000" pitchFamily="2" charset="2"/>
              <a:buChar char="§"/>
            </a:pPr>
            <a:r>
              <a:rPr lang="en-US" dirty="0" smtClean="0"/>
              <a:t>James </a:t>
            </a:r>
            <a:r>
              <a:rPr lang="en-US" dirty="0"/>
              <a:t>was addressing partiality to the rich and disregarding the poor</a:t>
            </a:r>
          </a:p>
          <a:p>
            <a:pPr lvl="2"/>
            <a:r>
              <a:rPr lang="en-US" dirty="0"/>
              <a:t> Applies to social class, wealth, clothing, actions, looks, education, etc. - any sort of partiality based on external factors </a:t>
            </a:r>
          </a:p>
          <a:p>
            <a:pPr>
              <a:spcBef>
                <a:spcPts val="1200"/>
              </a:spcBef>
            </a:pPr>
            <a:r>
              <a:rPr lang="en-US" dirty="0"/>
              <a:t>Violates the second great commandment of God’s law, to love your neighbor as </a:t>
            </a:r>
            <a:r>
              <a:rPr lang="en-US" dirty="0" smtClean="0"/>
              <a:t>yourself</a:t>
            </a:r>
            <a:endParaRPr lang="en-US" dirty="0"/>
          </a:p>
          <a:p>
            <a:pPr lvl="2"/>
            <a:r>
              <a:rPr lang="en-US" dirty="0"/>
              <a:t>Faith demands a life in accordance with the law of liberty</a:t>
            </a:r>
          </a:p>
          <a:p>
            <a:pPr lvl="2"/>
            <a:r>
              <a:rPr lang="en-US" dirty="0"/>
              <a:t>Believers will be judged by the law of liberty (2:12</a:t>
            </a:r>
            <a:r>
              <a:rPr lang="en-US" dirty="0" smtClean="0"/>
              <a:t>).</a:t>
            </a:r>
            <a:endParaRPr lang="en-US" dirty="0"/>
          </a:p>
        </p:txBody>
      </p:sp>
      <p:sp>
        <p:nvSpPr>
          <p:cNvPr id="2" name="Title 1"/>
          <p:cNvSpPr>
            <a:spLocks noGrp="1"/>
          </p:cNvSpPr>
          <p:nvPr>
            <p:ph type="title"/>
          </p:nvPr>
        </p:nvSpPr>
        <p:spPr/>
        <p:txBody>
          <a:bodyPr/>
          <a:lstStyle/>
          <a:p>
            <a:r>
              <a:rPr lang="en-US" dirty="0" smtClean="0"/>
              <a:t>Test of Partiality</a:t>
            </a:r>
            <a:endParaRPr lang="en-US" dirty="0"/>
          </a:p>
        </p:txBody>
      </p:sp>
      <p:sp>
        <p:nvSpPr>
          <p:cNvPr id="5" name="TextBox 4"/>
          <p:cNvSpPr txBox="1"/>
          <p:nvPr/>
        </p:nvSpPr>
        <p:spPr>
          <a:xfrm>
            <a:off x="381000" y="1162298"/>
            <a:ext cx="8305800" cy="830997"/>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i="1" dirty="0" smtClean="0">
                <a:latin typeface="Times New Roman" panose="02020603050405020304" pitchFamily="18" charset="0"/>
                <a:cs typeface="Times New Roman" panose="02020603050405020304" pitchFamily="18" charset="0"/>
              </a:rPr>
              <a:t>“But if you show partiality, you are committing sin and convicted by the law as transgressors. “ (2:9)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143000"/>
            <a:ext cx="8229600" cy="5355312"/>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sz="2200" i="1" dirty="0">
                <a:latin typeface="Times New Roman" panose="02020603050405020304" pitchFamily="18" charset="0"/>
                <a:cs typeface="Times New Roman" panose="02020603050405020304" pitchFamily="18" charset="0"/>
              </a:rPr>
              <a:t> “Likewise the tongue is a small part of the body, but it makes great boasts. Consider what a great forest is set on fire by a small spark</a:t>
            </a:r>
            <a:r>
              <a:rPr lang="en-US" sz="2200" i="1" dirty="0" smtClean="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3:5</a:t>
            </a:r>
            <a:r>
              <a:rPr lang="en-US" sz="2200" i="1" dirty="0" smtClean="0">
                <a:latin typeface="Times New Roman" panose="02020603050405020304" pitchFamily="18" charset="0"/>
                <a:cs typeface="Times New Roman" panose="02020603050405020304" pitchFamily="18" charset="0"/>
              </a:rPr>
              <a:t>)</a:t>
            </a:r>
          </a:p>
          <a:p>
            <a:endParaRPr lang="en-US" sz="2100" dirty="0"/>
          </a:p>
          <a:p>
            <a:endParaRPr lang="en-US" sz="2100" dirty="0" smtClean="0"/>
          </a:p>
          <a:p>
            <a:endParaRPr lang="en-US" sz="2100" dirty="0"/>
          </a:p>
          <a:p>
            <a:r>
              <a:rPr lang="en-US" sz="2100" dirty="0" smtClean="0"/>
              <a:t/>
            </a:r>
            <a:br>
              <a:rPr lang="en-US" sz="2100" dirty="0" smtClean="0"/>
            </a:br>
            <a:r>
              <a:rPr lang="en-US" sz="2100" dirty="0" smtClean="0"/>
              <a:t/>
            </a:r>
            <a:br>
              <a:rPr lang="en-US" sz="2100" dirty="0" smtClean="0"/>
            </a:br>
            <a:r>
              <a:rPr lang="en-US" sz="2100" dirty="0" smtClean="0"/>
              <a:t/>
            </a:r>
            <a:br>
              <a:rPr lang="en-US" sz="2100" dirty="0" smtClean="0"/>
            </a:br>
            <a:r>
              <a:rPr lang="en-US" sz="2100" dirty="0" smtClean="0"/>
              <a:t/>
            </a:r>
            <a:br>
              <a:rPr lang="en-US" sz="2100" dirty="0" smtClean="0"/>
            </a:br>
            <a:r>
              <a:rPr lang="en-US" sz="2100" dirty="0" smtClean="0"/>
              <a:t/>
            </a:r>
            <a:br>
              <a:rPr lang="en-US" sz="2100" dirty="0" smtClean="0"/>
            </a:br>
            <a:endParaRPr lang="en-US" sz="2100" dirty="0"/>
          </a:p>
          <a:p>
            <a:endParaRPr lang="en-US" sz="2100" dirty="0"/>
          </a:p>
          <a:p>
            <a:r>
              <a:rPr lang="en-US" sz="2100" dirty="0"/>
              <a:t> </a:t>
            </a:r>
            <a:r>
              <a:rPr lang="en-US" sz="2200" i="1" dirty="0" smtClean="0">
                <a:latin typeface="Times New Roman" panose="02020603050405020304" pitchFamily="18" charset="0"/>
                <a:cs typeface="Times New Roman" panose="02020603050405020304" pitchFamily="18" charset="0"/>
              </a:rPr>
              <a:t>“Let no corrupt communication proceed out of your mouth, but that which is good to the use of edifying, that it may minister grace unto the hearers.” (</a:t>
            </a:r>
            <a:r>
              <a:rPr lang="en-US" sz="2200" i="1" dirty="0" err="1" smtClean="0">
                <a:latin typeface="Times New Roman" panose="02020603050405020304" pitchFamily="18" charset="0"/>
                <a:cs typeface="Times New Roman" panose="02020603050405020304" pitchFamily="18" charset="0"/>
              </a:rPr>
              <a:t>Eph</a:t>
            </a:r>
            <a:r>
              <a:rPr lang="en-US" sz="2200" i="1" dirty="0" smtClean="0">
                <a:latin typeface="Times New Roman" panose="02020603050405020304" pitchFamily="18" charset="0"/>
                <a:cs typeface="Times New Roman" panose="02020603050405020304" pitchFamily="18" charset="0"/>
              </a:rPr>
              <a:t> 4:29)</a:t>
            </a:r>
            <a:endParaRPr lang="en-US" sz="2200" i="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2073166"/>
            <a:ext cx="8229600" cy="2895600"/>
          </a:xfrm>
        </p:spPr>
        <p:txBody>
          <a:bodyPr>
            <a:noAutofit/>
          </a:bodyPr>
          <a:lstStyle/>
          <a:p>
            <a:pPr>
              <a:spcBef>
                <a:spcPts val="600"/>
              </a:spcBef>
            </a:pPr>
            <a:r>
              <a:rPr lang="en-US" sz="2600" dirty="0"/>
              <a:t>Genuineness of a person’s faith will inevitably be demonstrated by his speech. The words that flow from the tongue are a reflection </a:t>
            </a:r>
            <a:r>
              <a:rPr lang="en-US" sz="2600" dirty="0" smtClean="0"/>
              <a:t>of </a:t>
            </a:r>
            <a:r>
              <a:rPr lang="en-US" sz="2600" dirty="0"/>
              <a:t>one’s heart where sin originates. </a:t>
            </a:r>
          </a:p>
          <a:p>
            <a:pPr>
              <a:spcBef>
                <a:spcPts val="600"/>
              </a:spcBef>
            </a:pPr>
            <a:r>
              <a:rPr lang="en-US" sz="2600" dirty="0"/>
              <a:t>Self-control (fruit of the Spirit) is most readily tested by one's use of his tongue. A tongue tamed by God:</a:t>
            </a:r>
          </a:p>
          <a:p>
            <a:pPr lvl="1">
              <a:spcBef>
                <a:spcPts val="0"/>
              </a:spcBef>
            </a:pPr>
            <a:r>
              <a:rPr lang="en-US" dirty="0"/>
              <a:t>praises the LORD Jesus rather than self</a:t>
            </a:r>
          </a:p>
          <a:p>
            <a:pPr lvl="1">
              <a:spcBef>
                <a:spcPts val="0"/>
              </a:spcBef>
            </a:pPr>
            <a:r>
              <a:rPr lang="en-US" dirty="0"/>
              <a:t>builds up others rather than tearing them </a:t>
            </a:r>
            <a:r>
              <a:rPr lang="en-US" dirty="0" smtClean="0"/>
              <a:t>down</a:t>
            </a:r>
            <a:endParaRPr lang="en-US" dirty="0"/>
          </a:p>
        </p:txBody>
      </p:sp>
      <p:sp>
        <p:nvSpPr>
          <p:cNvPr id="2" name="Title 1"/>
          <p:cNvSpPr>
            <a:spLocks noGrp="1"/>
          </p:cNvSpPr>
          <p:nvPr>
            <p:ph type="title"/>
          </p:nvPr>
        </p:nvSpPr>
        <p:spPr/>
        <p:txBody>
          <a:bodyPr/>
          <a:lstStyle/>
          <a:p>
            <a:r>
              <a:rPr lang="en-US" dirty="0" smtClean="0"/>
              <a:t>Test of </a:t>
            </a:r>
            <a:r>
              <a:rPr lang="en-US" dirty="0"/>
              <a:t>t</a:t>
            </a:r>
            <a:r>
              <a:rPr lang="en-US" dirty="0" smtClean="0"/>
              <a:t>he Tongue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3038" y="1143000"/>
            <a:ext cx="8203762" cy="5262979"/>
          </a:xfrm>
          <a:prstGeom prst="rect">
            <a:avLst/>
          </a:prstGeom>
          <a:noFill/>
        </p:spPr>
        <p:txBody>
          <a:bodyPr wrap="square" rtlCol="0">
            <a:spAutoFit/>
          </a:bodyPr>
          <a:lstStyle/>
          <a:p>
            <a:pPr algn="ctr"/>
            <a:r>
              <a:rPr lang="en-US" sz="2400" b="1" i="1" dirty="0">
                <a:solidFill>
                  <a:srgbClr val="0070C0"/>
                </a:solidFill>
                <a:latin typeface="Times New Roman" panose="02020603050405020304" pitchFamily="18" charset="0"/>
                <a:cs typeface="Times New Roman" panose="02020603050405020304" pitchFamily="18" charset="0"/>
              </a:rPr>
              <a:t>“You adulterous people! Do you not know that friendship with the world is enmity with God? Therefore whoever wishes to be a friend of the world makes himself an enemy of God.” (4:4</a:t>
            </a:r>
            <a:r>
              <a:rPr lang="en-US" sz="2400" b="1" i="1" dirty="0" smtClean="0">
                <a:solidFill>
                  <a:srgbClr val="0070C0"/>
                </a:solidFill>
                <a:latin typeface="Times New Roman" panose="02020603050405020304" pitchFamily="18" charset="0"/>
                <a:cs typeface="Times New Roman" panose="02020603050405020304" pitchFamily="18" charset="0"/>
              </a:rPr>
              <a:t>)</a:t>
            </a:r>
          </a:p>
          <a:p>
            <a:pPr algn="ctr"/>
            <a:endParaRPr lang="en-US" sz="2400" b="1" i="1" dirty="0">
              <a:solidFill>
                <a:srgbClr val="0070C0"/>
              </a:solidFill>
              <a:latin typeface="Times New Roman" panose="02020603050405020304" pitchFamily="18" charset="0"/>
              <a:cs typeface="Times New Roman" panose="02020603050405020304" pitchFamily="18" charset="0"/>
            </a:endParaRPr>
          </a:p>
          <a:p>
            <a:pPr algn="ctr"/>
            <a:endParaRPr lang="en-US" sz="2400" b="1" i="1" dirty="0" smtClean="0">
              <a:solidFill>
                <a:srgbClr val="0070C0"/>
              </a:solidFill>
              <a:latin typeface="Times New Roman" panose="02020603050405020304" pitchFamily="18" charset="0"/>
              <a:cs typeface="Times New Roman" panose="02020603050405020304" pitchFamily="18" charset="0"/>
            </a:endParaRPr>
          </a:p>
          <a:p>
            <a:pPr algn="ctr"/>
            <a:endParaRPr lang="en-US" sz="2400" b="1" i="1" dirty="0">
              <a:solidFill>
                <a:srgbClr val="0070C0"/>
              </a:solidFill>
              <a:latin typeface="Times New Roman" panose="02020603050405020304" pitchFamily="18" charset="0"/>
              <a:cs typeface="Times New Roman" panose="02020603050405020304" pitchFamily="18" charset="0"/>
            </a:endParaRPr>
          </a:p>
          <a:p>
            <a:pPr algn="ctr"/>
            <a:endParaRPr lang="en-US" sz="2400" b="1" i="1" dirty="0" smtClean="0">
              <a:solidFill>
                <a:srgbClr val="0070C0"/>
              </a:solidFill>
              <a:latin typeface="Times New Roman" panose="02020603050405020304" pitchFamily="18" charset="0"/>
              <a:cs typeface="Times New Roman" panose="02020603050405020304" pitchFamily="18" charset="0"/>
            </a:endParaRPr>
          </a:p>
          <a:p>
            <a:pPr algn="ctr"/>
            <a:endParaRPr lang="en-US" sz="2400" b="1" i="1" dirty="0">
              <a:solidFill>
                <a:srgbClr val="0070C0"/>
              </a:solidFill>
              <a:latin typeface="Times New Roman" panose="02020603050405020304" pitchFamily="18" charset="0"/>
              <a:cs typeface="Times New Roman" panose="02020603050405020304" pitchFamily="18" charset="0"/>
            </a:endParaRPr>
          </a:p>
          <a:p>
            <a:pPr algn="ctr"/>
            <a:endParaRPr lang="en-US" sz="2400" b="1" i="1" dirty="0" smtClean="0">
              <a:solidFill>
                <a:srgbClr val="0070C0"/>
              </a:solidFill>
              <a:latin typeface="Times New Roman" panose="02020603050405020304" pitchFamily="18" charset="0"/>
              <a:cs typeface="Times New Roman" panose="02020603050405020304" pitchFamily="18" charset="0"/>
            </a:endParaRPr>
          </a:p>
          <a:p>
            <a:pPr algn="ctr"/>
            <a:endParaRPr lang="en-US" sz="2400" b="1" i="1" dirty="0">
              <a:solidFill>
                <a:srgbClr val="0070C0"/>
              </a:solidFill>
              <a:latin typeface="Times New Roman" panose="02020603050405020304" pitchFamily="18" charset="0"/>
              <a:cs typeface="Times New Roman" panose="02020603050405020304" pitchFamily="18" charset="0"/>
            </a:endParaRPr>
          </a:p>
          <a:p>
            <a:pPr algn="ctr"/>
            <a:endParaRPr lang="en-US" sz="2400" b="1" i="1" dirty="0" smtClean="0">
              <a:solidFill>
                <a:srgbClr val="0070C0"/>
              </a:solidFill>
              <a:latin typeface="Times New Roman" panose="02020603050405020304" pitchFamily="18" charset="0"/>
              <a:cs typeface="Times New Roman" panose="02020603050405020304" pitchFamily="18" charset="0"/>
            </a:endParaRPr>
          </a:p>
          <a:p>
            <a:pPr algn="ctr"/>
            <a:endParaRPr lang="en-US" sz="2400" b="1" i="1" dirty="0">
              <a:solidFill>
                <a:srgbClr val="0070C0"/>
              </a:solidFill>
              <a:latin typeface="Times New Roman" panose="02020603050405020304" pitchFamily="18" charset="0"/>
              <a:cs typeface="Times New Roman" panose="02020603050405020304" pitchFamily="18" charset="0"/>
            </a:endParaRPr>
          </a:p>
          <a:p>
            <a:pPr algn="ctr"/>
            <a:r>
              <a:rPr lang="en-US" sz="2400" b="1" i="1" dirty="0">
                <a:solidFill>
                  <a:srgbClr val="0070C0"/>
                </a:solidFill>
                <a:latin typeface="Times New Roman" panose="02020603050405020304" pitchFamily="18" charset="0"/>
                <a:cs typeface="Times New Roman" panose="02020603050405020304" pitchFamily="18" charset="0"/>
              </a:rPr>
              <a:t>“…the foolishness of God is wiser than men and the weakness of God is stronger than men.” (1 </a:t>
            </a:r>
            <a:r>
              <a:rPr lang="en-US" sz="2400" b="1" i="1" dirty="0" smtClean="0">
                <a:solidFill>
                  <a:srgbClr val="0070C0"/>
                </a:solidFill>
                <a:latin typeface="Times New Roman" panose="02020603050405020304" pitchFamily="18" charset="0"/>
                <a:cs typeface="Times New Roman" panose="02020603050405020304" pitchFamily="18" charset="0"/>
              </a:rPr>
              <a:t>Cor. 1:25)</a:t>
            </a:r>
            <a:endParaRPr lang="en-US" sz="2400" b="1" i="1" dirty="0">
              <a:solidFill>
                <a:srgbClr val="0070C0"/>
              </a:solidFill>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p:txBody>
          <a:bodyPr/>
          <a:lstStyle/>
          <a:p>
            <a:r>
              <a:rPr lang="en-US" smtClean="0"/>
              <a:t>Test of Worldliness</a:t>
            </a:r>
            <a:endParaRPr lang="en-US" dirty="0"/>
          </a:p>
        </p:txBody>
      </p:sp>
      <p:sp>
        <p:nvSpPr>
          <p:cNvPr id="3" name="Content Placeholder 2"/>
          <p:cNvSpPr>
            <a:spLocks noGrp="1"/>
          </p:cNvSpPr>
          <p:nvPr>
            <p:ph idx="1"/>
          </p:nvPr>
        </p:nvSpPr>
        <p:spPr>
          <a:xfrm>
            <a:off x="469900" y="2438400"/>
            <a:ext cx="8229600" cy="2971800"/>
          </a:xfrm>
        </p:spPr>
        <p:txBody>
          <a:bodyPr>
            <a:noAutofit/>
          </a:bodyPr>
          <a:lstStyle/>
          <a:p>
            <a:pPr>
              <a:spcBef>
                <a:spcPts val="0"/>
              </a:spcBef>
            </a:pPr>
            <a:r>
              <a:rPr lang="en-US" dirty="0" smtClean="0"/>
              <a:t>Quarrels and factions (4:1)</a:t>
            </a:r>
          </a:p>
          <a:p>
            <a:pPr>
              <a:spcBef>
                <a:spcPts val="0"/>
              </a:spcBef>
            </a:pPr>
            <a:r>
              <a:rPr lang="en-US" dirty="0" smtClean="0"/>
              <a:t>Presumptuous planning  independent of God (4:13)</a:t>
            </a:r>
          </a:p>
          <a:p>
            <a:pPr>
              <a:spcBef>
                <a:spcPts val="0"/>
              </a:spcBef>
            </a:pPr>
            <a:r>
              <a:rPr lang="en-US" dirty="0" smtClean="0"/>
              <a:t>Wrong response to injustice (5:1-11)</a:t>
            </a:r>
          </a:p>
          <a:p>
            <a:pPr>
              <a:spcBef>
                <a:spcPts val="0"/>
              </a:spcBef>
            </a:pPr>
            <a:r>
              <a:rPr lang="en-US" dirty="0" smtClean="0"/>
              <a:t>Self-serving oaths (5:12)</a:t>
            </a:r>
          </a:p>
          <a:p>
            <a:pPr>
              <a:spcBef>
                <a:spcPts val="0"/>
              </a:spcBef>
            </a:pPr>
            <a:r>
              <a:rPr lang="en-US" dirty="0" smtClean="0"/>
              <a:t>Distinguish between worldly culture and heavenly wisdom. Follow the latter producing separation from the world and submission to God (3:17)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69900" y="2057400"/>
            <a:ext cx="8229600" cy="3893404"/>
          </a:xfrm>
        </p:spPr>
        <p:txBody>
          <a:bodyPr>
            <a:noAutofit/>
          </a:bodyPr>
          <a:lstStyle/>
          <a:p>
            <a:pPr>
              <a:spcBef>
                <a:spcPts val="600"/>
              </a:spcBef>
              <a:spcAft>
                <a:spcPts val="600"/>
              </a:spcAft>
            </a:pPr>
            <a:r>
              <a:rPr lang="en-US" sz="2600" dirty="0" smtClean="0"/>
              <a:t>Saints are aware of their sinfulness before a Holy God:</a:t>
            </a:r>
          </a:p>
          <a:p>
            <a:pPr marL="0" indent="0" algn="ctr">
              <a:spcBef>
                <a:spcPts val="600"/>
              </a:spcBef>
              <a:spcAft>
                <a:spcPts val="600"/>
              </a:spcAft>
              <a:buNone/>
            </a:pPr>
            <a:r>
              <a:rPr lang="en-US" sz="2600" b="1" dirty="0" smtClean="0">
                <a:solidFill>
                  <a:srgbClr val="0070C0"/>
                </a:solidFill>
              </a:rPr>
              <a:t>  </a:t>
            </a:r>
            <a:r>
              <a:rPr lang="en-US" sz="2600" b="1" i="1" dirty="0">
                <a:solidFill>
                  <a:srgbClr val="0070C0"/>
                </a:solidFill>
                <a:latin typeface="Times New Roman" panose="02020603050405020304" pitchFamily="18" charset="0"/>
                <a:cs typeface="Times New Roman" panose="02020603050405020304" pitchFamily="18" charset="0"/>
              </a:rPr>
              <a:t>“Let the brother of low degree rejoice in that he is exalted.” (1:9)</a:t>
            </a:r>
          </a:p>
          <a:p>
            <a:pPr>
              <a:spcBef>
                <a:spcPts val="0"/>
              </a:spcBef>
              <a:spcAft>
                <a:spcPts val="600"/>
              </a:spcAft>
            </a:pPr>
            <a:r>
              <a:rPr lang="en-US" sz="2600" dirty="0" smtClean="0"/>
              <a:t>Pride and humility are the two opposing forces of human nature. </a:t>
            </a:r>
          </a:p>
          <a:p>
            <a:pPr lvl="2">
              <a:spcBef>
                <a:spcPts val="0"/>
              </a:spcBef>
              <a:spcAft>
                <a:spcPts val="600"/>
              </a:spcAft>
            </a:pPr>
            <a:r>
              <a:rPr lang="en-US" sz="2600" dirty="0" smtClean="0"/>
              <a:t>The proud man lacks the wisdom of God. </a:t>
            </a:r>
          </a:p>
          <a:p>
            <a:pPr lvl="2">
              <a:spcBef>
                <a:spcPts val="0"/>
              </a:spcBef>
              <a:spcAft>
                <a:spcPts val="600"/>
              </a:spcAft>
            </a:pPr>
            <a:r>
              <a:rPr lang="en-US" sz="2600" dirty="0" smtClean="0"/>
              <a:t>When our pride is submitted to Christ, then true humility occurs.  </a:t>
            </a:r>
          </a:p>
          <a:p>
            <a:pPr lvl="2">
              <a:spcBef>
                <a:spcPts val="0"/>
              </a:spcBef>
              <a:spcAft>
                <a:spcPts val="600"/>
              </a:spcAft>
            </a:pPr>
            <a:r>
              <a:rPr lang="en-US" sz="2600" dirty="0" smtClean="0"/>
              <a:t>Those not in Christ remain in their natural state with a heart ruled by human pride.</a:t>
            </a:r>
            <a:endParaRPr lang="en-US" sz="2600" dirty="0"/>
          </a:p>
        </p:txBody>
      </p:sp>
      <p:sp>
        <p:nvSpPr>
          <p:cNvPr id="4" name="Title 3"/>
          <p:cNvSpPr>
            <a:spLocks noGrp="1"/>
          </p:cNvSpPr>
          <p:nvPr>
            <p:ph type="title"/>
          </p:nvPr>
        </p:nvSpPr>
        <p:spPr/>
        <p:txBody>
          <a:bodyPr/>
          <a:lstStyle/>
          <a:p>
            <a:r>
              <a:rPr lang="en-US" dirty="0" smtClean="0"/>
              <a:t>Test of Humility</a:t>
            </a:r>
            <a:endParaRPr lang="en-US" dirty="0"/>
          </a:p>
        </p:txBody>
      </p:sp>
      <p:sp>
        <p:nvSpPr>
          <p:cNvPr id="3" name="TextBox 2"/>
          <p:cNvSpPr txBox="1"/>
          <p:nvPr/>
        </p:nvSpPr>
        <p:spPr>
          <a:xfrm>
            <a:off x="393700" y="1182414"/>
            <a:ext cx="8382000" cy="892552"/>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sz="2600" i="1" dirty="0">
                <a:latin typeface="Times New Roman" panose="02020603050405020304" pitchFamily="18" charset="0"/>
                <a:cs typeface="Times New Roman" panose="02020603050405020304" pitchFamily="18" charset="0"/>
              </a:rPr>
              <a:t>“Humble yourselves in the sight of the Lord and He will lift you up.” (4:10)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1821596"/>
            <a:ext cx="8229600" cy="3893404"/>
          </a:xfrm>
        </p:spPr>
        <p:txBody>
          <a:bodyPr>
            <a:noAutofit/>
          </a:bodyPr>
          <a:lstStyle/>
          <a:p>
            <a:pPr marL="0" indent="0">
              <a:spcBef>
                <a:spcPts val="0"/>
              </a:spcBef>
              <a:spcAft>
                <a:spcPts val="600"/>
              </a:spcAft>
              <a:buNone/>
            </a:pPr>
            <a:r>
              <a:rPr lang="en-US" sz="2600" dirty="0"/>
              <a:t>Where</a:t>
            </a:r>
            <a:r>
              <a:rPr lang="en-US" sz="2600" dirty="0" smtClean="0"/>
              <a:t> do we turn?</a:t>
            </a:r>
          </a:p>
          <a:p>
            <a:pPr lvl="1">
              <a:spcBef>
                <a:spcPts val="0"/>
              </a:spcBef>
              <a:spcAft>
                <a:spcPts val="600"/>
              </a:spcAft>
              <a:buClr>
                <a:srgbClr val="558797"/>
              </a:buClr>
              <a:buSzPct val="80000"/>
              <a:buFont typeface="Wingdings" panose="05000000000000000000" pitchFamily="2" charset="2"/>
              <a:buChar char="§"/>
            </a:pPr>
            <a:r>
              <a:rPr lang="en-US" sz="2600" dirty="0"/>
              <a:t>The natural response of the redeemed and joyful heart in Jesus Christ is to pray </a:t>
            </a:r>
            <a:r>
              <a:rPr lang="en-US" sz="2600" i="1" u="sng" dirty="0"/>
              <a:t>to the One who was able to save him</a:t>
            </a:r>
            <a:r>
              <a:rPr lang="en-US" sz="2600" dirty="0"/>
              <a:t>.  </a:t>
            </a:r>
          </a:p>
          <a:p>
            <a:pPr lvl="1">
              <a:spcBef>
                <a:spcPts val="0"/>
              </a:spcBef>
              <a:spcAft>
                <a:spcPts val="600"/>
              </a:spcAft>
              <a:buClr>
                <a:srgbClr val="558797"/>
              </a:buClr>
              <a:buSzPct val="80000"/>
              <a:buFont typeface="Wingdings" panose="05000000000000000000" pitchFamily="2" charset="2"/>
              <a:buChar char="§"/>
            </a:pPr>
            <a:r>
              <a:rPr lang="en-US" sz="2600" dirty="0"/>
              <a:t>The response of the natural man is to look to </a:t>
            </a:r>
            <a:r>
              <a:rPr lang="en-US" sz="2600" i="1" u="sng" dirty="0"/>
              <a:t>himself or other men. </a:t>
            </a:r>
          </a:p>
          <a:p>
            <a:pPr marL="0" indent="0">
              <a:spcBef>
                <a:spcPts val="0"/>
              </a:spcBef>
              <a:spcAft>
                <a:spcPts val="600"/>
              </a:spcAft>
              <a:buNone/>
            </a:pPr>
            <a:r>
              <a:rPr lang="en-US" sz="2600" dirty="0" smtClean="0"/>
              <a:t>There </a:t>
            </a:r>
            <a:r>
              <a:rPr lang="en-US" sz="2600" dirty="0"/>
              <a:t>is power in prayer. It is the work of the saint to pray:</a:t>
            </a:r>
          </a:p>
          <a:p>
            <a:pPr lvl="1">
              <a:spcBef>
                <a:spcPts val="0"/>
              </a:spcBef>
              <a:spcAft>
                <a:spcPts val="600"/>
              </a:spcAft>
              <a:buClr>
                <a:srgbClr val="558797"/>
              </a:buClr>
              <a:buSzPct val="80000"/>
              <a:buFont typeface="Wingdings" panose="05000000000000000000" pitchFamily="2" charset="2"/>
              <a:buChar char="§"/>
            </a:pPr>
            <a:r>
              <a:rPr lang="en-US" sz="2600" dirty="0"/>
              <a:t>for grace in their own walk</a:t>
            </a:r>
          </a:p>
          <a:p>
            <a:pPr lvl="1">
              <a:spcBef>
                <a:spcPts val="0"/>
              </a:spcBef>
              <a:spcAft>
                <a:spcPts val="600"/>
              </a:spcAft>
              <a:buClr>
                <a:srgbClr val="558797"/>
              </a:buClr>
              <a:buSzPct val="80000"/>
              <a:buFont typeface="Wingdings" panose="05000000000000000000" pitchFamily="2" charset="2"/>
              <a:buChar char="§"/>
            </a:pPr>
            <a:r>
              <a:rPr lang="en-US" sz="2600" dirty="0"/>
              <a:t>t</a:t>
            </a:r>
            <a:r>
              <a:rPr lang="en-US" sz="2600" dirty="0" smtClean="0"/>
              <a:t>o seek </a:t>
            </a:r>
            <a:r>
              <a:rPr lang="en-US" sz="2600" dirty="0"/>
              <a:t>God for help in the lives of </a:t>
            </a:r>
            <a:r>
              <a:rPr lang="en-US" sz="2600" dirty="0" smtClean="0"/>
              <a:t>others</a:t>
            </a:r>
            <a:br>
              <a:rPr lang="en-US" sz="2600" dirty="0" smtClean="0"/>
            </a:br>
            <a:endParaRPr lang="en-US" sz="800" dirty="0"/>
          </a:p>
          <a:p>
            <a:pPr marL="0" indent="0" algn="ctr">
              <a:spcBef>
                <a:spcPts val="0"/>
              </a:spcBef>
              <a:spcAft>
                <a:spcPts val="600"/>
              </a:spcAft>
              <a:buNone/>
            </a:pPr>
            <a:r>
              <a:rPr lang="en-US" sz="2600" b="1" i="1" dirty="0"/>
              <a:t>Prayer constitutes the very heart of a vital Christian faith. </a:t>
            </a:r>
          </a:p>
        </p:txBody>
      </p:sp>
      <p:sp>
        <p:nvSpPr>
          <p:cNvPr id="2" name="Title 1"/>
          <p:cNvSpPr>
            <a:spLocks noGrp="1"/>
          </p:cNvSpPr>
          <p:nvPr>
            <p:ph type="title"/>
          </p:nvPr>
        </p:nvSpPr>
        <p:spPr/>
        <p:txBody>
          <a:bodyPr/>
          <a:lstStyle/>
          <a:p>
            <a:r>
              <a:rPr lang="en-US" dirty="0" smtClean="0"/>
              <a:t>Test of Prayerfulness</a:t>
            </a:r>
            <a:endParaRPr lang="en-US" dirty="0"/>
          </a:p>
        </p:txBody>
      </p:sp>
      <p:sp>
        <p:nvSpPr>
          <p:cNvPr id="3" name="TextBox 2"/>
          <p:cNvSpPr txBox="1"/>
          <p:nvPr/>
        </p:nvSpPr>
        <p:spPr>
          <a:xfrm>
            <a:off x="454572" y="1143000"/>
            <a:ext cx="8229600" cy="892552"/>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sz="2600" i="1" dirty="0" smtClean="0">
                <a:latin typeface="Times New Roman" panose="02020603050405020304" pitchFamily="18" charset="0"/>
                <a:cs typeface="Times New Roman" panose="02020603050405020304" pitchFamily="18" charset="0"/>
              </a:rPr>
              <a:t>“The prayer of a righteous man is powerful and effective.” (5:16)</a:t>
            </a:r>
            <a:endParaRPr lang="en-US" sz="2600"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Answered </a:t>
            </a:r>
            <a:r>
              <a:rPr lang="en-US" dirty="0"/>
              <a:t>b</a:t>
            </a:r>
            <a:r>
              <a:rPr lang="en-US" dirty="0" smtClean="0"/>
              <a:t>y </a:t>
            </a:r>
            <a:r>
              <a:rPr lang="en-US" dirty="0"/>
              <a:t>t</a:t>
            </a:r>
            <a:r>
              <a:rPr lang="en-US" dirty="0" smtClean="0"/>
              <a:t>his Epistle</a:t>
            </a:r>
            <a:endParaRPr lang="en-US" dirty="0"/>
          </a:p>
        </p:txBody>
      </p:sp>
      <p:sp>
        <p:nvSpPr>
          <p:cNvPr id="5" name="Content Placeholder 4"/>
          <p:cNvSpPr>
            <a:spLocks noGrp="1"/>
          </p:cNvSpPr>
          <p:nvPr>
            <p:ph idx="1"/>
          </p:nvPr>
        </p:nvSpPr>
        <p:spPr/>
        <p:txBody>
          <a:bodyPr/>
          <a:lstStyle/>
          <a:p>
            <a:pPr>
              <a:spcBef>
                <a:spcPts val="0"/>
              </a:spcBef>
              <a:spcAft>
                <a:spcPts val="1200"/>
              </a:spcAft>
            </a:pPr>
            <a:r>
              <a:rPr lang="en-US" dirty="0" smtClean="0"/>
              <a:t>What is biblical faith?</a:t>
            </a:r>
          </a:p>
          <a:p>
            <a:pPr>
              <a:spcBef>
                <a:spcPts val="0"/>
              </a:spcBef>
              <a:spcAft>
                <a:spcPts val="1200"/>
              </a:spcAft>
            </a:pPr>
            <a:r>
              <a:rPr lang="en-US" dirty="0" smtClean="0"/>
              <a:t>Can the genuineness of one’s faith be tested?</a:t>
            </a:r>
          </a:p>
          <a:p>
            <a:pPr>
              <a:spcBef>
                <a:spcPts val="0"/>
              </a:spcBef>
              <a:spcAft>
                <a:spcPts val="1200"/>
              </a:spcAft>
            </a:pPr>
            <a:r>
              <a:rPr lang="en-US" dirty="0" smtClean="0"/>
              <a:t>Why do we have trials? How should we respond?</a:t>
            </a:r>
          </a:p>
          <a:p>
            <a:pPr>
              <a:spcBef>
                <a:spcPts val="0"/>
              </a:spcBef>
              <a:spcAft>
                <a:spcPts val="1200"/>
              </a:spcAft>
            </a:pPr>
            <a:r>
              <a:rPr lang="en-US" dirty="0" smtClean="0"/>
              <a:t>What is the relationship between faith and works?</a:t>
            </a:r>
          </a:p>
          <a:p>
            <a:pPr>
              <a:spcBef>
                <a:spcPts val="0"/>
              </a:spcBef>
              <a:spcAft>
                <a:spcPts val="1200"/>
              </a:spcAft>
            </a:pPr>
            <a:r>
              <a:rPr lang="en-US" dirty="0" smtClean="0"/>
              <a:t>What activities grow us in our faith?</a:t>
            </a:r>
          </a:p>
          <a:p>
            <a:pPr>
              <a:spcBef>
                <a:spcPts val="0"/>
              </a:spcBef>
              <a:spcAft>
                <a:spcPts val="1200"/>
              </a:spcAft>
            </a:pPr>
            <a:r>
              <a:rPr lang="en-US" dirty="0" smtClean="0"/>
              <a:t>How does godly wisdom relate to true faith?</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69900" y="2850415"/>
            <a:ext cx="8229600" cy="3702785"/>
          </a:xfrm>
        </p:spPr>
        <p:txBody>
          <a:bodyPr>
            <a:noAutofit/>
          </a:bodyPr>
          <a:lstStyle/>
          <a:p>
            <a:pPr>
              <a:spcBef>
                <a:spcPts val="0"/>
              </a:spcBef>
              <a:spcAft>
                <a:spcPts val="600"/>
              </a:spcAft>
            </a:pPr>
            <a:r>
              <a:rPr lang="en-US" sz="2400" dirty="0" smtClean="0"/>
              <a:t>The Bible assures us this this is what is pleasing to God in the life of the saint: </a:t>
            </a:r>
            <a:r>
              <a:rPr lang="en-US" sz="2400" dirty="0" smtClean="0">
                <a:cs typeface="Times New Roman" panose="02020603050405020304" pitchFamily="18" charset="0"/>
              </a:rPr>
              <a:t/>
            </a:r>
            <a:br>
              <a:rPr lang="en-US" sz="2400" dirty="0" smtClean="0">
                <a:cs typeface="Times New Roman" panose="02020603050405020304" pitchFamily="18" charset="0"/>
              </a:rPr>
            </a:br>
            <a:r>
              <a:rPr lang="en-US" sz="2400" b="1" i="1" dirty="0" smtClean="0">
                <a:solidFill>
                  <a:srgbClr val="0070C0"/>
                </a:solidFill>
                <a:latin typeface="Times New Roman" panose="02020603050405020304" pitchFamily="18" charset="0"/>
                <a:cs typeface="Times New Roman" panose="02020603050405020304" pitchFamily="18" charset="0"/>
              </a:rPr>
              <a:t>“The sacrifice of the wicked is an abomination to the Lord </a:t>
            </a:r>
            <a:r>
              <a:rPr lang="en-US" sz="2400" b="1" i="1" u="sng" dirty="0" smtClean="0">
                <a:solidFill>
                  <a:srgbClr val="0070C0"/>
                </a:solidFill>
                <a:latin typeface="Times New Roman" panose="02020603050405020304" pitchFamily="18" charset="0"/>
                <a:cs typeface="Times New Roman" panose="02020603050405020304" pitchFamily="18" charset="0"/>
              </a:rPr>
              <a:t>but the prayer of the upright</a:t>
            </a:r>
            <a:r>
              <a:rPr lang="en-US" sz="2400" b="1" i="1" dirty="0" smtClean="0">
                <a:solidFill>
                  <a:srgbClr val="0070C0"/>
                </a:solidFill>
                <a:latin typeface="Times New Roman" panose="02020603050405020304" pitchFamily="18" charset="0"/>
                <a:cs typeface="Times New Roman" panose="02020603050405020304" pitchFamily="18" charset="0"/>
              </a:rPr>
              <a:t> is His delight. “ Proverbs 15:8</a:t>
            </a:r>
          </a:p>
          <a:p>
            <a:pPr>
              <a:spcBef>
                <a:spcPts val="1200"/>
              </a:spcBef>
            </a:pPr>
            <a:r>
              <a:rPr lang="en-US" sz="2400" dirty="0" smtClean="0"/>
              <a:t>The living, active Christian life of faith, described by James,  comes to us through </a:t>
            </a:r>
            <a:r>
              <a:rPr lang="en-US" sz="2400" i="1" dirty="0" smtClean="0"/>
              <a:t>dependent, submissive, obedient, humble prayer </a:t>
            </a:r>
            <a:r>
              <a:rPr lang="en-US" sz="2400" dirty="0" smtClean="0"/>
              <a:t>to the </a:t>
            </a:r>
            <a:r>
              <a:rPr lang="en-US" sz="2400" u="sng" dirty="0" smtClean="0"/>
              <a:t>only One </a:t>
            </a:r>
            <a:r>
              <a:rPr lang="en-US" sz="2400" dirty="0" smtClean="0"/>
              <a:t>who can live and endure and produce </a:t>
            </a:r>
            <a:r>
              <a:rPr lang="en-US" sz="2400" u="sng" dirty="0" smtClean="0"/>
              <a:t>the fruit of His Spirit </a:t>
            </a:r>
            <a:r>
              <a:rPr lang="en-US" sz="2400" dirty="0" smtClean="0"/>
              <a:t>in us…our Father and God in Heaven. </a:t>
            </a:r>
            <a:endParaRPr lang="en-US" sz="2400" dirty="0"/>
          </a:p>
        </p:txBody>
      </p:sp>
      <p:sp>
        <p:nvSpPr>
          <p:cNvPr id="2" name="Title 1"/>
          <p:cNvSpPr>
            <a:spLocks noGrp="1"/>
          </p:cNvSpPr>
          <p:nvPr>
            <p:ph type="title"/>
          </p:nvPr>
        </p:nvSpPr>
        <p:spPr/>
        <p:txBody>
          <a:bodyPr/>
          <a:lstStyle/>
          <a:p>
            <a:r>
              <a:rPr lang="en-US" dirty="0" smtClean="0"/>
              <a:t>Nature of Biblical Prayer</a:t>
            </a:r>
            <a:endParaRPr lang="en-US" dirty="0"/>
          </a:p>
        </p:txBody>
      </p:sp>
      <p:sp>
        <p:nvSpPr>
          <p:cNvPr id="3" name="TextBox 2"/>
          <p:cNvSpPr txBox="1"/>
          <p:nvPr/>
        </p:nvSpPr>
        <p:spPr>
          <a:xfrm>
            <a:off x="342900" y="1143000"/>
            <a:ext cx="8458200" cy="1569660"/>
          </a:xfrm>
          <a:prstGeom prst="rect">
            <a:avLst/>
          </a:prstGeom>
          <a:effectLst/>
        </p:spPr>
        <p:txBody>
          <a:bodyPr wrap="square">
            <a:spAutoFit/>
          </a:bodyPr>
          <a:lstStyle>
            <a:defPPr>
              <a:defRPr lang="en-US"/>
            </a:defPPr>
            <a:lvl1pPr algn="ctr">
              <a:defRPr sz="2400" b="1">
                <a:solidFill>
                  <a:srgbClr val="0070C0"/>
                </a:solidFill>
                <a:latin typeface="Lucida Calligraphy" panose="03010101010101010101" pitchFamily="66" charset="0"/>
              </a:defRPr>
            </a:lvl1pPr>
          </a:lstStyle>
          <a:p>
            <a:r>
              <a:rPr lang="en-US" i="1" dirty="0">
                <a:latin typeface="Times New Roman" panose="02020603050405020304" pitchFamily="18" charset="0"/>
                <a:cs typeface="Times New Roman" panose="02020603050405020304" pitchFamily="18" charset="0"/>
              </a:rPr>
              <a:t>“But let him ask in prayer, nothing wavering. For he that </a:t>
            </a:r>
            <a:r>
              <a:rPr lang="en-US" i="1" dirty="0" err="1">
                <a:latin typeface="Times New Roman" panose="02020603050405020304" pitchFamily="18" charset="0"/>
                <a:cs typeface="Times New Roman" panose="02020603050405020304" pitchFamily="18" charset="0"/>
              </a:rPr>
              <a:t>wavereth</a:t>
            </a:r>
            <a:r>
              <a:rPr lang="en-US" i="1" dirty="0">
                <a:latin typeface="Times New Roman" panose="02020603050405020304" pitchFamily="18" charset="0"/>
                <a:cs typeface="Times New Roman" panose="02020603050405020304" pitchFamily="18" charset="0"/>
              </a:rPr>
              <a:t> is like a wave of the sea driven with the wind and tossed. For let not that man think that he shall receive anything of the Lord. A double minded man is unstable in all his ways</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1:6-8)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2327196"/>
            <a:ext cx="8229600" cy="3692604"/>
          </a:xfrm>
        </p:spPr>
        <p:txBody>
          <a:bodyPr>
            <a:noAutofit/>
          </a:bodyPr>
          <a:lstStyle/>
          <a:p>
            <a:pPr>
              <a:spcBef>
                <a:spcPts val="0"/>
              </a:spcBef>
              <a:spcAft>
                <a:spcPts val="900"/>
              </a:spcAft>
            </a:pPr>
            <a:r>
              <a:rPr lang="en-US" sz="2600" dirty="0" smtClean="0"/>
              <a:t>James' theology is the wisdom of Jesus, as our Lord, the Savior taught it and lived it. </a:t>
            </a:r>
          </a:p>
          <a:p>
            <a:pPr>
              <a:spcBef>
                <a:spcPts val="0"/>
              </a:spcBef>
              <a:spcAft>
                <a:spcPts val="900"/>
              </a:spcAft>
            </a:pPr>
            <a:r>
              <a:rPr lang="en-US" sz="2600" dirty="0" smtClean="0"/>
              <a:t>It is a </a:t>
            </a:r>
            <a:r>
              <a:rPr lang="en-US" sz="2600" i="1" u="sng" dirty="0" smtClean="0"/>
              <a:t>comprehensive life theology</a:t>
            </a:r>
            <a:r>
              <a:rPr lang="en-US" sz="2600" dirty="0" smtClean="0"/>
              <a:t>, requiring faithful obedience.</a:t>
            </a:r>
          </a:p>
          <a:p>
            <a:pPr>
              <a:spcBef>
                <a:spcPts val="0"/>
              </a:spcBef>
              <a:spcAft>
                <a:spcPts val="900"/>
              </a:spcAft>
            </a:pPr>
            <a:r>
              <a:rPr lang="en-US" sz="2600" dirty="0" smtClean="0"/>
              <a:t>Designed to show the existence of the living God as the source of vitality in every Christian.</a:t>
            </a:r>
          </a:p>
          <a:p>
            <a:pPr>
              <a:spcBef>
                <a:spcPts val="0"/>
              </a:spcBef>
              <a:spcAft>
                <a:spcPts val="900"/>
              </a:spcAft>
            </a:pPr>
            <a:r>
              <a:rPr lang="en-US" sz="2600" dirty="0" smtClean="0"/>
              <a:t>A living faith coinciding with the perfect law of liberty will </a:t>
            </a:r>
            <a:r>
              <a:rPr lang="en-US" sz="2600" i="1" u="sng" dirty="0"/>
              <a:t>never fail</a:t>
            </a:r>
            <a:r>
              <a:rPr lang="en-US" sz="2600" dirty="0" smtClean="0"/>
              <a:t> in producing divine good works. </a:t>
            </a:r>
          </a:p>
          <a:p>
            <a:pPr marL="0" indent="0" algn="ctr">
              <a:spcBef>
                <a:spcPts val="0"/>
              </a:spcBef>
              <a:spcAft>
                <a:spcPts val="1200"/>
              </a:spcAft>
              <a:buNone/>
            </a:pPr>
            <a:r>
              <a:rPr lang="en-US" sz="2400" b="1" i="1" dirty="0" smtClean="0"/>
              <a:t>How well do your actions mirror the faith that you proclaim? </a:t>
            </a:r>
          </a:p>
          <a:p>
            <a:pPr>
              <a:spcBef>
                <a:spcPts val="0"/>
              </a:spcBef>
              <a:spcAft>
                <a:spcPts val="1200"/>
              </a:spcAft>
            </a:pPr>
            <a:endParaRPr lang="en-US" sz="2600" dirty="0" smtClean="0"/>
          </a:p>
          <a:p>
            <a:pPr>
              <a:spcBef>
                <a:spcPts val="0"/>
              </a:spcBef>
              <a:spcAft>
                <a:spcPts val="1200"/>
              </a:spcAft>
            </a:pPr>
            <a:endParaRPr lang="en-US" sz="2600" dirty="0"/>
          </a:p>
        </p:txBody>
      </p:sp>
      <p:sp>
        <p:nvSpPr>
          <p:cNvPr id="2" name="Title 1"/>
          <p:cNvSpPr>
            <a:spLocks noGrp="1"/>
          </p:cNvSpPr>
          <p:nvPr>
            <p:ph type="title"/>
          </p:nvPr>
        </p:nvSpPr>
        <p:spPr/>
        <p:txBody>
          <a:bodyPr/>
          <a:lstStyle/>
          <a:p>
            <a:r>
              <a:rPr lang="en-US" dirty="0" smtClean="0"/>
              <a:t>Wisdom of James</a:t>
            </a:r>
            <a:endParaRPr lang="en-US" dirty="0"/>
          </a:p>
        </p:txBody>
      </p:sp>
      <p:sp>
        <p:nvSpPr>
          <p:cNvPr id="8" name="Rectangle 7"/>
          <p:cNvSpPr/>
          <p:nvPr/>
        </p:nvSpPr>
        <p:spPr>
          <a:xfrm>
            <a:off x="533400" y="5257800"/>
            <a:ext cx="8001000" cy="369332"/>
          </a:xfrm>
          <a:prstGeom prst="rect">
            <a:avLst/>
          </a:prstGeom>
        </p:spPr>
        <p:txBody>
          <a:bodyPr wrap="square">
            <a:spAutoFit/>
          </a:bodyPr>
          <a:lstStyle/>
          <a:p>
            <a:r>
              <a:rPr lang="en-US" dirty="0" smtClean="0"/>
              <a:t> </a:t>
            </a:r>
            <a:endPar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10" name="Rectangle 9"/>
          <p:cNvSpPr/>
          <p:nvPr/>
        </p:nvSpPr>
        <p:spPr>
          <a:xfrm>
            <a:off x="457200" y="1143000"/>
            <a:ext cx="8229600" cy="1200329"/>
          </a:xfrm>
          <a:prstGeom prst="rect">
            <a:avLst/>
          </a:prstGeom>
          <a:effectLst/>
        </p:spPr>
        <p:txBody>
          <a:bodyPr wrap="square">
            <a:spAutoFit/>
          </a:bodyPr>
          <a:lstStyle/>
          <a:p>
            <a:pPr algn="ctr"/>
            <a:r>
              <a:rPr lang="en-US" sz="2400" b="1" i="1" dirty="0">
                <a:solidFill>
                  <a:srgbClr val="0070C0"/>
                </a:solidFill>
                <a:latin typeface="Times New Roman" panose="02020603050405020304" pitchFamily="18" charset="0"/>
                <a:cs typeface="Times New Roman" panose="02020603050405020304" pitchFamily="18" charset="0"/>
              </a:rPr>
              <a:t>“For we are HIS workmanship, created in Christ Jesus </a:t>
            </a:r>
            <a:r>
              <a:rPr lang="en-US" sz="2400" b="1" i="1" u="sng" dirty="0">
                <a:solidFill>
                  <a:srgbClr val="0070C0"/>
                </a:solidFill>
                <a:latin typeface="Times New Roman" panose="02020603050405020304" pitchFamily="18" charset="0"/>
                <a:cs typeface="Times New Roman" panose="02020603050405020304" pitchFamily="18" charset="0"/>
              </a:rPr>
              <a:t>unto good works</a:t>
            </a:r>
            <a:r>
              <a:rPr lang="en-US" sz="2400" b="1" i="1" dirty="0">
                <a:solidFill>
                  <a:srgbClr val="0070C0"/>
                </a:solidFill>
                <a:latin typeface="Times New Roman" panose="02020603050405020304" pitchFamily="18" charset="0"/>
                <a:cs typeface="Times New Roman" panose="02020603050405020304" pitchFamily="18" charset="0"/>
              </a:rPr>
              <a:t>, which God hath before ordained that we should walk in them” (Eph 2:10</a:t>
            </a:r>
            <a:r>
              <a:rPr lang="en-US" sz="2400" b="1" i="1" dirty="0" smtClean="0">
                <a:solidFill>
                  <a:srgbClr val="0070C0"/>
                </a:solidFill>
                <a:latin typeface="Times New Roman" panose="02020603050405020304" pitchFamily="18" charset="0"/>
                <a:cs typeface="Times New Roman" panose="02020603050405020304" pitchFamily="18" charset="0"/>
              </a:rPr>
              <a:t>)</a:t>
            </a:r>
            <a:endParaRPr lang="en-US" sz="2400" b="1" i="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69900" y="1219200"/>
            <a:ext cx="8229600" cy="4525963"/>
          </a:xfrm>
        </p:spPr>
        <p:txBody>
          <a:bodyPr>
            <a:noAutofit/>
          </a:bodyPr>
          <a:lstStyle/>
          <a:p>
            <a:pPr>
              <a:spcBef>
                <a:spcPts val="0"/>
              </a:spcBef>
              <a:spcAft>
                <a:spcPts val="600"/>
              </a:spcAft>
            </a:pPr>
            <a:r>
              <a:rPr lang="en-US" dirty="0" smtClean="0"/>
              <a:t>Possibly first written book of NT; 45 AD</a:t>
            </a:r>
          </a:p>
          <a:p>
            <a:pPr>
              <a:spcBef>
                <a:spcPts val="0"/>
              </a:spcBef>
              <a:spcAft>
                <a:spcPts val="600"/>
              </a:spcAft>
            </a:pPr>
            <a:r>
              <a:rPr lang="en-US" dirty="0" smtClean="0"/>
              <a:t>James </a:t>
            </a:r>
          </a:p>
          <a:p>
            <a:pPr lvl="2">
              <a:spcBef>
                <a:spcPts val="0"/>
              </a:spcBef>
              <a:spcAft>
                <a:spcPts val="300"/>
              </a:spcAft>
              <a:buClrTx/>
              <a:buFont typeface="Verdana" panose="020B0604030504040204" pitchFamily="34" charset="0"/>
              <a:buChar char="-"/>
            </a:pPr>
            <a:r>
              <a:rPr lang="en-US" sz="2800" dirty="0" smtClean="0"/>
              <a:t>Oldest of Jesus’ brothers (Mark 6:3)</a:t>
            </a:r>
          </a:p>
          <a:p>
            <a:pPr lvl="2">
              <a:spcBef>
                <a:spcPts val="0"/>
              </a:spcBef>
              <a:spcAft>
                <a:spcPts val="300"/>
              </a:spcAft>
              <a:buClrTx/>
              <a:buFont typeface="Verdana" panose="020B0604030504040204" pitchFamily="34" charset="0"/>
              <a:buChar char="-"/>
            </a:pPr>
            <a:r>
              <a:rPr lang="en-US" sz="2800" dirty="0" smtClean="0"/>
              <a:t>Unbeliever prior to the resurrection (John 7:3-10)</a:t>
            </a:r>
          </a:p>
          <a:p>
            <a:pPr lvl="2">
              <a:spcBef>
                <a:spcPts val="0"/>
              </a:spcBef>
              <a:spcAft>
                <a:spcPts val="300"/>
              </a:spcAft>
              <a:buClrTx/>
              <a:buFont typeface="Verdana" panose="020B0604030504040204" pitchFamily="34" charset="0"/>
              <a:buChar char="-"/>
            </a:pPr>
            <a:r>
              <a:rPr lang="en-US" sz="2800" dirty="0" smtClean="0"/>
              <a:t>Jesus appeared to after the resurrection, resulting in</a:t>
            </a:r>
            <a:r>
              <a:rPr lang="en-US" sz="2800" baseline="0" dirty="0" smtClean="0"/>
              <a:t> </a:t>
            </a:r>
            <a:r>
              <a:rPr lang="en-US" sz="2800" dirty="0" smtClean="0"/>
              <a:t>conversion (1 </a:t>
            </a:r>
            <a:r>
              <a:rPr lang="en-US" sz="2800" dirty="0" err="1" smtClean="0"/>
              <a:t>Cor</a:t>
            </a:r>
            <a:r>
              <a:rPr lang="en-US" sz="2800" dirty="0" smtClean="0"/>
              <a:t> 15:7)</a:t>
            </a:r>
          </a:p>
          <a:p>
            <a:pPr lvl="2">
              <a:spcBef>
                <a:spcPts val="0"/>
              </a:spcBef>
              <a:spcAft>
                <a:spcPts val="300"/>
              </a:spcAft>
              <a:buClrTx/>
              <a:buFont typeface="Verdana" panose="020B0604030504040204" pitchFamily="34" charset="0"/>
              <a:buChar char="-"/>
            </a:pPr>
            <a:r>
              <a:rPr lang="en-US" sz="2800" dirty="0" smtClean="0"/>
              <a:t>Leader of Jerusalem church (Acts 12:17)</a:t>
            </a:r>
          </a:p>
          <a:p>
            <a:pPr lvl="2">
              <a:spcBef>
                <a:spcPts val="0"/>
              </a:spcBef>
              <a:spcAft>
                <a:spcPts val="300"/>
              </a:spcAft>
              <a:buClrTx/>
              <a:buFont typeface="Verdana" panose="020B0604030504040204" pitchFamily="34" charset="0"/>
              <a:buChar char="-"/>
            </a:pPr>
            <a:r>
              <a:rPr lang="en-US" sz="2800" dirty="0" smtClean="0"/>
              <a:t>Martyred in 62AD (Josephus)</a:t>
            </a:r>
          </a:p>
          <a:p>
            <a:pPr lvl="2">
              <a:spcBef>
                <a:spcPts val="0"/>
              </a:spcBef>
              <a:spcAft>
                <a:spcPts val="600"/>
              </a:spcAft>
              <a:buClrTx/>
              <a:buFont typeface="Verdana" panose="020B0604030504040204" pitchFamily="34" charset="0"/>
              <a:buChar char="-"/>
            </a:pPr>
            <a:r>
              <a:rPr lang="en-US" sz="2800" dirty="0" smtClean="0"/>
              <a:t>Humble; referenced as “servant” of Jesus, not as “brother” (1:1)</a:t>
            </a:r>
          </a:p>
          <a:p>
            <a:pPr>
              <a:spcBef>
                <a:spcPts val="0"/>
              </a:spcBef>
              <a:spcAft>
                <a:spcPts val="600"/>
              </a:spcAft>
            </a:pPr>
            <a:r>
              <a:rPr lang="en-US" dirty="0" smtClean="0"/>
              <a:t>Written in Jerusalem</a:t>
            </a:r>
          </a:p>
        </p:txBody>
      </p:sp>
      <p:sp>
        <p:nvSpPr>
          <p:cNvPr id="2" name="Title 1"/>
          <p:cNvSpPr>
            <a:spLocks noGrp="1"/>
          </p:cNvSpPr>
          <p:nvPr>
            <p:ph type="title"/>
          </p:nvPr>
        </p:nvSpPr>
        <p:spPr/>
        <p:txBody>
          <a:bodyPr/>
          <a:lstStyle/>
          <a:p>
            <a:r>
              <a:rPr lang="en-US" dirty="0" smtClean="0"/>
              <a:t>Authorship</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urpose of Epistle</a:t>
            </a:r>
            <a:endParaRPr lang="en-US" dirty="0"/>
          </a:p>
        </p:txBody>
      </p:sp>
      <p:sp>
        <p:nvSpPr>
          <p:cNvPr id="7" name="Content Placeholder 6"/>
          <p:cNvSpPr>
            <a:spLocks noGrp="1"/>
          </p:cNvSpPr>
          <p:nvPr>
            <p:ph idx="1"/>
          </p:nvPr>
        </p:nvSpPr>
        <p:spPr/>
        <p:txBody>
          <a:bodyPr>
            <a:normAutofit/>
          </a:bodyPr>
          <a:lstStyle/>
          <a:p>
            <a:pPr>
              <a:spcBef>
                <a:spcPts val="0"/>
              </a:spcBef>
              <a:spcAft>
                <a:spcPts val="1200"/>
              </a:spcAft>
            </a:pPr>
            <a:r>
              <a:rPr lang="en-US" dirty="0" smtClean="0"/>
              <a:t>Audience:  Dispersed Jewish converts due to persecution under Herod Agrippa (Acts 12; 44 AD) </a:t>
            </a:r>
          </a:p>
          <a:p>
            <a:pPr>
              <a:spcBef>
                <a:spcPts val="0"/>
              </a:spcBef>
              <a:spcAft>
                <a:spcPts val="1200"/>
              </a:spcAft>
            </a:pPr>
            <a:r>
              <a:rPr lang="en-US" dirty="0" smtClean="0"/>
              <a:t>‘Proverbs of the New Testament’; Wisdom Literature</a:t>
            </a:r>
          </a:p>
          <a:p>
            <a:pPr>
              <a:spcBef>
                <a:spcPts val="0"/>
              </a:spcBef>
              <a:spcAft>
                <a:spcPts val="1200"/>
              </a:spcAft>
            </a:pPr>
            <a:r>
              <a:rPr lang="en-US" dirty="0" smtClean="0"/>
              <a:t>Practical aspects of Christian faith and living</a:t>
            </a:r>
          </a:p>
          <a:p>
            <a:pPr>
              <a:spcBef>
                <a:spcPts val="0"/>
              </a:spcBef>
              <a:spcAft>
                <a:spcPts val="1200"/>
              </a:spcAft>
            </a:pPr>
            <a:r>
              <a:rPr lang="en-US" dirty="0" smtClean="0"/>
              <a:t>Explain works in their right relationship to faith for Jewish believers</a:t>
            </a:r>
          </a:p>
          <a:p>
            <a:pPr>
              <a:spcBef>
                <a:spcPts val="0"/>
              </a:spcBef>
              <a:spcAft>
                <a:spcPts val="1200"/>
              </a:spcAft>
            </a:pPr>
            <a:r>
              <a:rPr lang="en-US" dirty="0" smtClean="0"/>
              <a:t>Explanation of the </a:t>
            </a:r>
            <a:r>
              <a:rPr lang="en-US" i="1" dirty="0" smtClean="0"/>
              <a:t>Sermon on the Mount </a:t>
            </a:r>
            <a:r>
              <a:rPr lang="en-US" dirty="0" smtClean="0"/>
              <a:t>in practical terms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ermon on the Mount</a:t>
            </a:r>
            <a:endParaRPr lang="en-US" dirty="0"/>
          </a:p>
        </p:txBody>
      </p:sp>
      <p:sp>
        <p:nvSpPr>
          <p:cNvPr id="5" name="Content Placeholder 4"/>
          <p:cNvSpPr>
            <a:spLocks noGrp="1"/>
          </p:cNvSpPr>
          <p:nvPr>
            <p:ph idx="1"/>
          </p:nvPr>
        </p:nvSpPr>
        <p:spPr/>
        <p:txBody>
          <a:bodyPr/>
          <a:lstStyle/>
          <a:p>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072175301"/>
              </p:ext>
            </p:extLst>
          </p:nvPr>
        </p:nvGraphicFramePr>
        <p:xfrm>
          <a:off x="152400" y="1109232"/>
          <a:ext cx="4343400" cy="5279616"/>
        </p:xfrm>
        <a:graphic>
          <a:graphicData uri="http://schemas.openxmlformats.org/drawingml/2006/table">
            <a:tbl>
              <a:tblPr firstRow="1" bandRow="1">
                <a:tableStyleId>{073A0DAA-6AF3-43AB-8588-CEC1D06C72B9}</a:tableStyleId>
              </a:tblPr>
              <a:tblGrid>
                <a:gridCol w="990600"/>
                <a:gridCol w="1219200"/>
                <a:gridCol w="2133600"/>
              </a:tblGrid>
              <a:tr h="414768">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JAMES</a:t>
                      </a:r>
                      <a:endParaRPr kumimoji="0" lang="en-US" sz="1600" b="1" kern="1200" dirty="0" smtClean="0">
                        <a:solidFill>
                          <a:schemeClr val="lt1"/>
                        </a:solidFill>
                        <a:latin typeface="Calibri" panose="020F0502020204030204" pitchFamily="34" charset="0"/>
                        <a:ea typeface="+mn-ea"/>
                        <a:cs typeface="+mn-cs"/>
                      </a:endParaRPr>
                    </a:p>
                  </a:txBody>
                  <a:tcPr/>
                </a:tc>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MATTHEW</a:t>
                      </a:r>
                      <a:endParaRPr kumimoji="0" lang="en-US" sz="1600" b="1" kern="1200" dirty="0">
                        <a:solidFill>
                          <a:schemeClr val="lt1"/>
                        </a:solidFill>
                        <a:latin typeface="Calibri" panose="020F0502020204030204" pitchFamily="34" charset="0"/>
                        <a:ea typeface="+mn-ea"/>
                        <a:cs typeface="+mn-cs"/>
                      </a:endParaRPr>
                    </a:p>
                  </a:txBody>
                  <a:tcPr/>
                </a:tc>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SUBJECT</a:t>
                      </a:r>
                      <a:endParaRPr kumimoji="0" lang="en-US" sz="1600" b="1" kern="1200" dirty="0">
                        <a:solidFill>
                          <a:schemeClr val="lt1"/>
                        </a:solidFill>
                        <a:latin typeface="Calibri" panose="020F0502020204030204" pitchFamily="34" charset="0"/>
                        <a:ea typeface="+mn-ea"/>
                        <a:cs typeface="+mn-cs"/>
                      </a:endParaRPr>
                    </a:p>
                  </a:txBody>
                  <a:tcPr/>
                </a:tc>
              </a:tr>
              <a:tr h="314157">
                <a:tc>
                  <a:txBody>
                    <a:bodyPr/>
                    <a:lstStyle/>
                    <a:p>
                      <a:pPr algn="ctr"/>
                      <a:r>
                        <a:rPr lang="en-US" sz="1700" dirty="0" smtClean="0">
                          <a:latin typeface="Calibri" panose="020F0502020204030204" pitchFamily="34" charset="0"/>
                        </a:rPr>
                        <a:t>1:2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5:10-12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Joy</a:t>
                      </a:r>
                      <a:r>
                        <a:rPr lang="en-US" sz="1700" baseline="0" dirty="0" smtClean="0">
                          <a:latin typeface="Calibri" panose="020F0502020204030204" pitchFamily="34" charset="0"/>
                        </a:rPr>
                        <a:t> in trials</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1:4</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5:48</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God’s work in us</a:t>
                      </a:r>
                      <a:endParaRPr lang="en-US" sz="1700" i="1" dirty="0">
                        <a:latin typeface="Calibri" panose="020F0502020204030204" pitchFamily="34" charset="0"/>
                      </a:endParaRPr>
                    </a:p>
                  </a:txBody>
                  <a:tcPr/>
                </a:tc>
              </a:tr>
              <a:tr h="308847">
                <a:tc>
                  <a:txBody>
                    <a:bodyPr/>
                    <a:lstStyle/>
                    <a:p>
                      <a:pPr marL="0" algn="ctr" rtl="0" eaLnBrk="1" latinLnBrk="0" hangingPunct="1"/>
                      <a:r>
                        <a:rPr kumimoji="0" lang="en-US" sz="1700" kern="1200" dirty="0" smtClean="0">
                          <a:latin typeface="Calibri" panose="020F0502020204030204" pitchFamily="34" charset="0"/>
                        </a:rPr>
                        <a:t>1:5</a:t>
                      </a:r>
                      <a:endParaRPr kumimoji="0" lang="en-US" sz="1700" kern="1200" dirty="0">
                        <a:solidFill>
                          <a:schemeClr val="dk1"/>
                        </a:solidFill>
                        <a:latin typeface="Calibri" panose="020F0502020204030204" pitchFamily="34" charset="0"/>
                        <a:ea typeface="+mn-ea"/>
                        <a:cs typeface="+mn-cs"/>
                      </a:endParaRPr>
                    </a:p>
                  </a:txBody>
                  <a:tcPr/>
                </a:tc>
                <a:tc>
                  <a:txBody>
                    <a:bodyPr/>
                    <a:lstStyle/>
                    <a:p>
                      <a:pPr algn="ctr"/>
                      <a:r>
                        <a:rPr lang="en-US" sz="1700" dirty="0" smtClean="0">
                          <a:latin typeface="Calibri" panose="020F0502020204030204" pitchFamily="34" charset="0"/>
                        </a:rPr>
                        <a:t>7:7</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Asking</a:t>
                      </a:r>
                      <a:r>
                        <a:rPr lang="en-US" sz="1700" baseline="0" dirty="0" smtClean="0">
                          <a:latin typeface="Calibri" panose="020F0502020204030204" pitchFamily="34" charset="0"/>
                        </a:rPr>
                        <a:t> for good gifts</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1:17</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7:11</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God</a:t>
                      </a:r>
                      <a:r>
                        <a:rPr lang="en-US" sz="1700" baseline="0" dirty="0" smtClean="0">
                          <a:latin typeface="Calibri" panose="020F0502020204030204" pitchFamily="34" charset="0"/>
                        </a:rPr>
                        <a:t> gives good gifts</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1:19,20</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5:22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Anger</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1:22,23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7:24-27</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Hearers vs. doers</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1:26,27</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7:21-23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Worthless</a:t>
                      </a:r>
                      <a:r>
                        <a:rPr lang="en-US" sz="1700" baseline="0" dirty="0" smtClean="0">
                          <a:latin typeface="Calibri" panose="020F0502020204030204" pitchFamily="34" charset="0"/>
                        </a:rPr>
                        <a:t> religion</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2:5</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Heirs of the Kingdom</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2:10</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5:19</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Keeping moral law</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2:11</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5:21,22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Murder</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2:13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5:7, 6:14-15</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Mercy &amp;</a:t>
                      </a:r>
                      <a:r>
                        <a:rPr lang="en-US" sz="1700" baseline="0" dirty="0" smtClean="0">
                          <a:latin typeface="Calibri" panose="020F0502020204030204" pitchFamily="34" charset="0"/>
                        </a:rPr>
                        <a:t> condemnation</a:t>
                      </a:r>
                      <a:endParaRPr lang="en-US" sz="1700" i="1" dirty="0">
                        <a:latin typeface="Calibri" panose="020F0502020204030204" pitchFamily="34" charset="0"/>
                      </a:endParaRPr>
                    </a:p>
                  </a:txBody>
                  <a:tcPr/>
                </a:tc>
              </a:tr>
              <a:tr h="308847">
                <a:tc>
                  <a:txBody>
                    <a:bodyPr/>
                    <a:lstStyle/>
                    <a:p>
                      <a:pPr algn="ctr"/>
                      <a:r>
                        <a:rPr lang="en-US" sz="1700" dirty="0" smtClean="0">
                          <a:latin typeface="Calibri" panose="020F0502020204030204" pitchFamily="34" charset="0"/>
                        </a:rPr>
                        <a:t>2:14-26</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7:21-23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Dead faith</a:t>
                      </a:r>
                      <a:endParaRPr lang="en-US" sz="1700" i="1" dirty="0">
                        <a:latin typeface="Calibri" panose="020F0502020204030204" pitchFamily="34" charset="0"/>
                      </a:endParaRPr>
                    </a:p>
                  </a:txBody>
                  <a:tcPr/>
                </a:tc>
              </a:tr>
              <a:tr h="399528">
                <a:tc>
                  <a:txBody>
                    <a:bodyPr/>
                    <a:lstStyle/>
                    <a:p>
                      <a:pPr algn="ctr"/>
                      <a:r>
                        <a:rPr lang="en-US" sz="1700" dirty="0" smtClean="0">
                          <a:latin typeface="Calibri" panose="020F0502020204030204" pitchFamily="34" charset="0"/>
                        </a:rPr>
                        <a:t>3:12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7:16</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After its own kind</a:t>
                      </a:r>
                      <a:endParaRPr lang="en-US" sz="1700" i="1" dirty="0">
                        <a:latin typeface="Calibri" panose="020F0502020204030204" pitchFamily="34" charset="0"/>
                      </a:endParaRP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08467203"/>
              </p:ext>
            </p:extLst>
          </p:nvPr>
        </p:nvGraphicFramePr>
        <p:xfrm>
          <a:off x="4606156" y="1104486"/>
          <a:ext cx="4385444" cy="5367166"/>
        </p:xfrm>
        <a:graphic>
          <a:graphicData uri="http://schemas.openxmlformats.org/drawingml/2006/table">
            <a:tbl>
              <a:tblPr firstRow="1" bandRow="1">
                <a:tableStyleId>{073A0DAA-6AF3-43AB-8588-CEC1D06C72B9}</a:tableStyleId>
              </a:tblPr>
              <a:tblGrid>
                <a:gridCol w="911934"/>
                <a:gridCol w="1342038"/>
                <a:gridCol w="2131472"/>
              </a:tblGrid>
              <a:tr h="419514">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JAMES</a:t>
                      </a:r>
                      <a:endParaRPr kumimoji="0" lang="en-US" sz="1800" b="1" kern="1200" dirty="0">
                        <a:solidFill>
                          <a:schemeClr val="lt1"/>
                        </a:solidFill>
                        <a:latin typeface="Calibri" panose="020F0502020204030204" pitchFamily="34" charset="0"/>
                        <a:ea typeface="+mn-ea"/>
                        <a:cs typeface="+mn-cs"/>
                      </a:endParaRPr>
                    </a:p>
                  </a:txBody>
                  <a:tcPr/>
                </a:tc>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MATTHEW</a:t>
                      </a:r>
                      <a:endParaRPr kumimoji="0" lang="en-US" sz="1800" b="1" kern="1200" dirty="0">
                        <a:solidFill>
                          <a:schemeClr val="lt1"/>
                        </a:solidFill>
                        <a:latin typeface="Calibri" panose="020F0502020204030204" pitchFamily="34" charset="0"/>
                        <a:ea typeface="+mn-ea"/>
                        <a:cs typeface="+mn-cs"/>
                      </a:endParaRPr>
                    </a:p>
                  </a:txBody>
                  <a:tcPr/>
                </a:tc>
                <a:tc>
                  <a:txBody>
                    <a:bodyPr/>
                    <a:lstStyle/>
                    <a:p>
                      <a:pPr marL="0" algn="ctr" rtl="0" eaLnBrk="1" latinLnBrk="0" hangingPunct="1"/>
                      <a:r>
                        <a:rPr kumimoji="0" lang="en-US" sz="1800" b="1" kern="1200" dirty="0" smtClean="0">
                          <a:solidFill>
                            <a:schemeClr val="lt1"/>
                          </a:solidFill>
                          <a:latin typeface="Calibri" panose="020F0502020204030204" pitchFamily="34" charset="0"/>
                          <a:ea typeface="+mn-ea"/>
                          <a:cs typeface="+mn-cs"/>
                        </a:rPr>
                        <a:t>SUBJECT</a:t>
                      </a:r>
                      <a:endParaRPr kumimoji="0" lang="en-US" sz="1800" b="1" kern="1200" dirty="0">
                        <a:solidFill>
                          <a:schemeClr val="lt1"/>
                        </a:solidFill>
                        <a:latin typeface="Calibri" panose="020F0502020204030204" pitchFamily="34" charset="0"/>
                        <a:ea typeface="+mn-ea"/>
                        <a:cs typeface="+mn-cs"/>
                      </a:endParaRPr>
                    </a:p>
                  </a:txBody>
                  <a:tcPr/>
                </a:tc>
              </a:tr>
              <a:tr h="353572">
                <a:tc>
                  <a:txBody>
                    <a:bodyPr/>
                    <a:lstStyle/>
                    <a:p>
                      <a:pPr algn="ctr"/>
                      <a:r>
                        <a:rPr lang="en-US" sz="1700" dirty="0" smtClean="0">
                          <a:latin typeface="Calibri" panose="020F0502020204030204" pitchFamily="34" charset="0"/>
                        </a:rPr>
                        <a:t>3:18</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5:9</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Peace makers</a:t>
                      </a:r>
                      <a:endParaRPr kumimoji="0" lang="en-US" sz="1700" kern="1200" baseline="0" dirty="0" smtClean="0">
                        <a:solidFill>
                          <a:schemeClr val="dk1"/>
                        </a:solidFill>
                        <a:latin typeface="Calibri" panose="020F0502020204030204" pitchFamily="34" charset="0"/>
                        <a:ea typeface="+mn-ea"/>
                        <a:cs typeface="+mn-cs"/>
                      </a:endParaRPr>
                    </a:p>
                  </a:txBody>
                  <a:tcPr/>
                </a:tc>
              </a:tr>
              <a:tr h="353572">
                <a:tc>
                  <a:txBody>
                    <a:bodyPr/>
                    <a:lstStyle/>
                    <a:p>
                      <a:pPr algn="ctr"/>
                      <a:r>
                        <a:rPr lang="en-US" sz="1700" dirty="0" smtClean="0">
                          <a:latin typeface="Calibri" panose="020F0502020204030204" pitchFamily="34" charset="0"/>
                        </a:rPr>
                        <a:t>4:2,3</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7:7,8</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Asking God</a:t>
                      </a:r>
                      <a:endParaRPr kumimoji="0" lang="en-US" sz="1700" kern="1200" baseline="0" dirty="0" smtClean="0">
                        <a:solidFill>
                          <a:schemeClr val="dk1"/>
                        </a:solidFill>
                        <a:latin typeface="Calibri" panose="020F0502020204030204" pitchFamily="34" charset="0"/>
                        <a:ea typeface="+mn-ea"/>
                        <a:cs typeface="+mn-cs"/>
                      </a:endParaRPr>
                    </a:p>
                  </a:txBody>
                  <a:tcPr/>
                </a:tc>
              </a:tr>
              <a:tr h="353572">
                <a:tc>
                  <a:txBody>
                    <a:bodyPr/>
                    <a:lstStyle/>
                    <a:p>
                      <a:pPr algn="ctr"/>
                      <a:r>
                        <a:rPr lang="en-US" sz="1700" dirty="0" smtClean="0">
                          <a:latin typeface="Calibri" panose="020F0502020204030204" pitchFamily="34" charset="0"/>
                        </a:rPr>
                        <a:t>4:4</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6:24</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Friendship with world</a:t>
                      </a:r>
                      <a:endParaRPr kumimoji="0" lang="en-US" sz="1700" kern="1200" baseline="0" dirty="0" smtClean="0">
                        <a:solidFill>
                          <a:schemeClr val="dk1"/>
                        </a:solidFill>
                        <a:latin typeface="Calibri" panose="020F0502020204030204" pitchFamily="34" charset="0"/>
                        <a:ea typeface="+mn-ea"/>
                        <a:cs typeface="+mn-cs"/>
                      </a:endParaRPr>
                    </a:p>
                  </a:txBody>
                  <a:tcPr/>
                </a:tc>
              </a:tr>
              <a:tr h="310884">
                <a:tc>
                  <a:txBody>
                    <a:bodyPr/>
                    <a:lstStyle/>
                    <a:p>
                      <a:pPr algn="ctr"/>
                      <a:r>
                        <a:rPr lang="en-US" sz="1700" dirty="0" smtClean="0">
                          <a:latin typeface="Calibri" panose="020F0502020204030204" pitchFamily="34" charset="0"/>
                        </a:rPr>
                        <a:t>4:8</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5:8</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Pure in heart</a:t>
                      </a:r>
                      <a:endParaRPr kumimoji="0" lang="en-US" sz="1700" kern="1200" baseline="0" dirty="0" smtClean="0">
                        <a:solidFill>
                          <a:schemeClr val="dk1"/>
                        </a:solidFill>
                        <a:latin typeface="Calibri" panose="020F0502020204030204" pitchFamily="34" charset="0"/>
                        <a:ea typeface="+mn-ea"/>
                        <a:cs typeface="+mn-cs"/>
                      </a:endParaRPr>
                    </a:p>
                  </a:txBody>
                  <a:tcPr/>
                </a:tc>
              </a:tr>
              <a:tr h="353572">
                <a:tc>
                  <a:txBody>
                    <a:bodyPr/>
                    <a:lstStyle/>
                    <a:p>
                      <a:pPr algn="ctr"/>
                      <a:r>
                        <a:rPr lang="en-US" sz="1700" dirty="0" smtClean="0">
                          <a:latin typeface="Calibri" panose="020F0502020204030204" pitchFamily="34" charset="0"/>
                        </a:rPr>
                        <a:t>4:9</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5:4</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Those who mourn</a:t>
                      </a:r>
                      <a:endParaRPr kumimoji="0" lang="en-US" sz="1700" kern="1200" baseline="0" dirty="0" smtClean="0">
                        <a:solidFill>
                          <a:schemeClr val="dk1"/>
                        </a:solidFill>
                        <a:latin typeface="Calibri" panose="020F0502020204030204" pitchFamily="34" charset="0"/>
                        <a:ea typeface="+mn-ea"/>
                        <a:cs typeface="+mn-cs"/>
                      </a:endParaRPr>
                    </a:p>
                  </a:txBody>
                  <a:tcPr/>
                </a:tc>
              </a:tr>
              <a:tr h="673592">
                <a:tc>
                  <a:txBody>
                    <a:bodyPr/>
                    <a:lstStyle/>
                    <a:p>
                      <a:pPr algn="ctr"/>
                      <a:r>
                        <a:rPr lang="en-US" sz="1700" dirty="0" smtClean="0">
                          <a:latin typeface="Calibri" panose="020F0502020204030204" pitchFamily="34" charset="0"/>
                        </a:rPr>
                        <a:t>4:11,12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7:1-5</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Wrongly judging others</a:t>
                      </a:r>
                      <a:endParaRPr kumimoji="0" lang="en-US" sz="1700" kern="1200" baseline="0" dirty="0" smtClean="0">
                        <a:solidFill>
                          <a:schemeClr val="dk1"/>
                        </a:solidFill>
                        <a:latin typeface="Calibri" panose="020F0502020204030204" pitchFamily="34" charset="0"/>
                        <a:ea typeface="+mn-ea"/>
                        <a:cs typeface="+mn-cs"/>
                      </a:endParaRPr>
                    </a:p>
                  </a:txBody>
                  <a:tcPr/>
                </a:tc>
              </a:tr>
              <a:tr h="381000">
                <a:tc>
                  <a:txBody>
                    <a:bodyPr/>
                    <a:lstStyle/>
                    <a:p>
                      <a:pPr algn="ctr"/>
                      <a:r>
                        <a:rPr lang="en-US" sz="1700" dirty="0" smtClean="0">
                          <a:latin typeface="Calibri" panose="020F0502020204030204" pitchFamily="34" charset="0"/>
                        </a:rPr>
                        <a:t>4:13,14</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6:34</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Focus on today</a:t>
                      </a:r>
                      <a:endParaRPr kumimoji="0" lang="en-US" sz="1700" kern="1200" baseline="0" dirty="0" smtClean="0">
                        <a:solidFill>
                          <a:schemeClr val="dk1"/>
                        </a:solidFill>
                        <a:latin typeface="Calibri" panose="020F0502020204030204" pitchFamily="34" charset="0"/>
                        <a:ea typeface="+mn-ea"/>
                        <a:cs typeface="+mn-cs"/>
                      </a:endParaRPr>
                    </a:p>
                  </a:txBody>
                  <a:tcPr/>
                </a:tc>
              </a:tr>
              <a:tr h="304800">
                <a:tc>
                  <a:txBody>
                    <a:bodyPr/>
                    <a:lstStyle/>
                    <a:p>
                      <a:pPr marL="0" algn="ctr" rtl="0" eaLnBrk="1" latinLnBrk="0" hangingPunct="1"/>
                      <a:r>
                        <a:rPr kumimoji="0" lang="en-US" sz="1700" kern="1200" dirty="0" smtClean="0">
                          <a:latin typeface="Calibri" panose="020F0502020204030204" pitchFamily="34" charset="0"/>
                        </a:rPr>
                        <a:t>5:1</a:t>
                      </a:r>
                      <a:endParaRPr kumimoji="0" lang="en-US" sz="1700" kern="1200" dirty="0" smtClean="0">
                        <a:solidFill>
                          <a:schemeClr val="dk1"/>
                        </a:solidFill>
                        <a:latin typeface="Calibri" panose="020F0502020204030204" pitchFamily="34" charset="0"/>
                        <a:ea typeface="+mn-ea"/>
                        <a:cs typeface="+mn-cs"/>
                      </a:endParaRPr>
                    </a:p>
                  </a:txBody>
                  <a:tcPr/>
                </a:tc>
                <a:tc>
                  <a:txBody>
                    <a:bodyPr/>
                    <a:lstStyle/>
                    <a:p>
                      <a:pPr algn="ctr"/>
                      <a:r>
                        <a:rPr lang="en-US" sz="1700" dirty="0" smtClean="0">
                          <a:latin typeface="Calibri" panose="020F0502020204030204" pitchFamily="34" charset="0"/>
                        </a:rPr>
                        <a:t>Luke 6:24,25</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Woe to rich</a:t>
                      </a:r>
                      <a:endParaRPr kumimoji="0" lang="en-US" sz="1700" kern="1200" baseline="0" dirty="0" smtClean="0">
                        <a:solidFill>
                          <a:schemeClr val="dk1"/>
                        </a:solidFill>
                        <a:latin typeface="Calibri" panose="020F0502020204030204" pitchFamily="34" charset="0"/>
                        <a:ea typeface="+mn-ea"/>
                        <a:cs typeface="+mn-cs"/>
                      </a:endParaRPr>
                    </a:p>
                  </a:txBody>
                  <a:tcPr/>
                </a:tc>
              </a:tr>
              <a:tr h="335280">
                <a:tc>
                  <a:txBody>
                    <a:bodyPr/>
                    <a:lstStyle/>
                    <a:p>
                      <a:pPr algn="ctr"/>
                      <a:r>
                        <a:rPr lang="en-US" sz="1700" dirty="0" smtClean="0">
                          <a:latin typeface="Calibri" panose="020F0502020204030204" pitchFamily="34" charset="0"/>
                        </a:rPr>
                        <a:t>5:2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6:19,20</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Earthly riches</a:t>
                      </a:r>
                      <a:endParaRPr kumimoji="0" lang="en-US" sz="1700" kern="1200" baseline="0" dirty="0" smtClean="0">
                        <a:solidFill>
                          <a:schemeClr val="dk1"/>
                        </a:solidFill>
                        <a:latin typeface="Calibri" panose="020F0502020204030204" pitchFamily="34" charset="0"/>
                        <a:ea typeface="+mn-ea"/>
                        <a:cs typeface="+mn-cs"/>
                      </a:endParaRPr>
                    </a:p>
                  </a:txBody>
                  <a:tcPr/>
                </a:tc>
              </a:tr>
              <a:tr h="289560">
                <a:tc>
                  <a:txBody>
                    <a:bodyPr/>
                    <a:lstStyle/>
                    <a:p>
                      <a:pPr algn="ctr"/>
                      <a:r>
                        <a:rPr lang="en-US" sz="1700" dirty="0" smtClean="0">
                          <a:latin typeface="Calibri" panose="020F0502020204030204" pitchFamily="34" charset="0"/>
                        </a:rPr>
                        <a:t>5:6</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Luke 6:37</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Condemning wrongly</a:t>
                      </a:r>
                      <a:endParaRPr kumimoji="0" lang="en-US" sz="1700" kern="1200" baseline="0" dirty="0" smtClean="0">
                        <a:solidFill>
                          <a:schemeClr val="dk1"/>
                        </a:solidFill>
                        <a:latin typeface="Calibri" panose="020F0502020204030204" pitchFamily="34" charset="0"/>
                        <a:ea typeface="+mn-ea"/>
                        <a:cs typeface="+mn-cs"/>
                      </a:endParaRPr>
                    </a:p>
                  </a:txBody>
                  <a:tcPr/>
                </a:tc>
              </a:tr>
              <a:tr h="243840">
                <a:tc>
                  <a:txBody>
                    <a:bodyPr/>
                    <a:lstStyle/>
                    <a:p>
                      <a:pPr algn="ctr"/>
                      <a:r>
                        <a:rPr lang="en-US" sz="1700" dirty="0" smtClean="0">
                          <a:latin typeface="Calibri" panose="020F0502020204030204" pitchFamily="34" charset="0"/>
                        </a:rPr>
                        <a:t>5:9</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5:22, 7:1</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Not judging</a:t>
                      </a:r>
                      <a:endParaRPr kumimoji="0" lang="en-US" sz="1700" kern="1200" baseline="0" dirty="0" smtClean="0">
                        <a:solidFill>
                          <a:schemeClr val="dk1"/>
                        </a:solidFill>
                        <a:latin typeface="Calibri" panose="020F0502020204030204" pitchFamily="34" charset="0"/>
                        <a:ea typeface="+mn-ea"/>
                        <a:cs typeface="+mn-cs"/>
                      </a:endParaRPr>
                    </a:p>
                  </a:txBody>
                  <a:tcPr/>
                </a:tc>
              </a:tr>
              <a:tr h="348224">
                <a:tc>
                  <a:txBody>
                    <a:bodyPr/>
                    <a:lstStyle/>
                    <a:p>
                      <a:pPr algn="ctr"/>
                      <a:r>
                        <a:rPr lang="en-US" sz="1700" dirty="0" smtClean="0">
                          <a:latin typeface="Calibri" panose="020F0502020204030204" pitchFamily="34" charset="0"/>
                        </a:rPr>
                        <a:t>5:10</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5:12</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Wrongful suffering</a:t>
                      </a:r>
                      <a:endParaRPr kumimoji="0" lang="en-US" sz="1700" kern="1200" baseline="0" dirty="0" smtClean="0">
                        <a:solidFill>
                          <a:schemeClr val="dk1"/>
                        </a:solidFill>
                        <a:latin typeface="Calibri" panose="020F0502020204030204" pitchFamily="34" charset="0"/>
                        <a:ea typeface="+mn-ea"/>
                        <a:cs typeface="+mn-cs"/>
                      </a:endParaRPr>
                    </a:p>
                  </a:txBody>
                  <a:tcPr/>
                </a:tc>
              </a:tr>
              <a:tr h="375652">
                <a:tc>
                  <a:txBody>
                    <a:bodyPr/>
                    <a:lstStyle/>
                    <a:p>
                      <a:pPr algn="ctr"/>
                      <a:r>
                        <a:rPr lang="en-US" sz="1700" dirty="0" smtClean="0">
                          <a:latin typeface="Calibri" panose="020F0502020204030204" pitchFamily="34" charset="0"/>
                        </a:rPr>
                        <a:t>5:12</a:t>
                      </a:r>
                      <a:endParaRPr lang="en-US" sz="1700" dirty="0">
                        <a:latin typeface="Calibri" panose="020F0502020204030204" pitchFamily="34" charset="0"/>
                      </a:endParaRPr>
                    </a:p>
                  </a:txBody>
                  <a:tcPr/>
                </a:tc>
                <a:tc>
                  <a:txBody>
                    <a:bodyPr/>
                    <a:lstStyle/>
                    <a:p>
                      <a:pPr algn="ctr"/>
                      <a:r>
                        <a:rPr lang="en-US" sz="1700" dirty="0" smtClean="0">
                          <a:latin typeface="Calibri" panose="020F0502020204030204" pitchFamily="34" charset="0"/>
                        </a:rPr>
                        <a:t>5:33-37</a:t>
                      </a:r>
                      <a:endParaRPr lang="en-US" sz="1700" dirty="0">
                        <a:latin typeface="Calibri" panose="020F0502020204030204" pitchFamily="34" charset="0"/>
                      </a:endParaRPr>
                    </a:p>
                  </a:txBody>
                  <a:tcPr/>
                </a:tc>
                <a:tc>
                  <a:txBody>
                    <a:bodyPr/>
                    <a:lstStyle/>
                    <a:p>
                      <a:pPr algn="ctr"/>
                      <a:r>
                        <a:rPr kumimoji="0" lang="en-US" sz="1700" kern="1200" baseline="0" dirty="0" smtClean="0">
                          <a:latin typeface="Calibri" panose="020F0502020204030204" pitchFamily="34" charset="0"/>
                        </a:rPr>
                        <a:t>Hasty oaths</a:t>
                      </a:r>
                      <a:endParaRPr kumimoji="0" lang="en-US" sz="1700" kern="1200" baseline="0" dirty="0" smtClean="0">
                        <a:solidFill>
                          <a:schemeClr val="dk1"/>
                        </a:solidFill>
                        <a:latin typeface="Calibri" panose="020F0502020204030204" pitchFamily="34" charset="0"/>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Autofit/>
          </a:bodyPr>
          <a:lstStyle/>
          <a:p>
            <a:pPr marL="0" indent="0">
              <a:spcBef>
                <a:spcPts val="0"/>
              </a:spcBef>
              <a:spcAft>
                <a:spcPts val="600"/>
              </a:spcAft>
              <a:buNone/>
            </a:pPr>
            <a:r>
              <a:rPr lang="en-US" dirty="0" smtClean="0"/>
              <a:t>Not an isolated epistle with isolated commands and isolated ideas about the relationship between faith </a:t>
            </a:r>
            <a:br>
              <a:rPr lang="en-US" dirty="0" smtClean="0"/>
            </a:br>
            <a:r>
              <a:rPr lang="en-US" dirty="0" smtClean="0"/>
              <a:t>and works:</a:t>
            </a:r>
          </a:p>
          <a:p>
            <a:pPr>
              <a:spcBef>
                <a:spcPts val="0"/>
              </a:spcBef>
              <a:spcAft>
                <a:spcPts val="600"/>
              </a:spcAft>
            </a:pPr>
            <a:r>
              <a:rPr lang="en-US" dirty="0" smtClean="0"/>
              <a:t>1 John</a:t>
            </a:r>
          </a:p>
          <a:p>
            <a:pPr>
              <a:spcBef>
                <a:spcPts val="0"/>
              </a:spcBef>
              <a:spcAft>
                <a:spcPts val="600"/>
              </a:spcAft>
            </a:pPr>
            <a:r>
              <a:rPr lang="en-US" dirty="0" smtClean="0"/>
              <a:t>Romans</a:t>
            </a:r>
          </a:p>
          <a:p>
            <a:pPr>
              <a:spcBef>
                <a:spcPts val="0"/>
              </a:spcBef>
              <a:spcAft>
                <a:spcPts val="600"/>
              </a:spcAft>
            </a:pPr>
            <a:r>
              <a:rPr lang="en-US" dirty="0" smtClean="0"/>
              <a:t>Psalms</a:t>
            </a:r>
          </a:p>
          <a:p>
            <a:pPr>
              <a:spcBef>
                <a:spcPts val="0"/>
              </a:spcBef>
              <a:spcAft>
                <a:spcPts val="600"/>
              </a:spcAft>
            </a:pPr>
            <a:r>
              <a:rPr lang="en-US" dirty="0" smtClean="0"/>
              <a:t>Proverbs 		</a:t>
            </a:r>
          </a:p>
          <a:p>
            <a:pPr>
              <a:spcBef>
                <a:spcPts val="0"/>
              </a:spcBef>
              <a:spcAft>
                <a:spcPts val="600"/>
              </a:spcAft>
            </a:pPr>
            <a:r>
              <a:rPr lang="en-US" dirty="0" smtClean="0"/>
              <a:t>Ephesians</a:t>
            </a:r>
          </a:p>
        </p:txBody>
      </p:sp>
      <p:sp>
        <p:nvSpPr>
          <p:cNvPr id="2" name="Title 1"/>
          <p:cNvSpPr>
            <a:spLocks noGrp="1"/>
          </p:cNvSpPr>
          <p:nvPr>
            <p:ph type="title"/>
          </p:nvPr>
        </p:nvSpPr>
        <p:spPr/>
        <p:txBody>
          <a:bodyPr/>
          <a:lstStyle/>
          <a:p>
            <a:r>
              <a:rPr lang="en-US" dirty="0" smtClean="0"/>
              <a:t>James and Other Scripture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in James</a:t>
            </a:r>
            <a:endParaRPr lang="en-US" dirty="0"/>
          </a:p>
        </p:txBody>
      </p:sp>
      <p:sp>
        <p:nvSpPr>
          <p:cNvPr id="5" name="Content Placeholder 4"/>
          <p:cNvSpPr>
            <a:spLocks noGrp="1"/>
          </p:cNvSpPr>
          <p:nvPr>
            <p:ph idx="1"/>
          </p:nvPr>
        </p:nvSpPr>
        <p:spPr>
          <a:xfrm>
            <a:off x="469900" y="1295400"/>
            <a:ext cx="8229600" cy="5029200"/>
          </a:xfrm>
        </p:spPr>
        <p:txBody>
          <a:bodyPr>
            <a:normAutofit fontScale="70000" lnSpcReduction="20000"/>
          </a:bodyPr>
          <a:lstStyle/>
          <a:p>
            <a:pPr marL="109728" indent="0">
              <a:buNone/>
            </a:pPr>
            <a:r>
              <a:rPr lang="en-US" sz="4000" dirty="0" smtClean="0"/>
              <a:t>An epistle of straw?</a:t>
            </a:r>
          </a:p>
          <a:p>
            <a:pPr>
              <a:lnSpc>
                <a:spcPct val="120000"/>
              </a:lnSpc>
              <a:spcBef>
                <a:spcPts val="0"/>
              </a:spcBef>
              <a:spcAft>
                <a:spcPts val="600"/>
              </a:spcAft>
            </a:pPr>
            <a:r>
              <a:rPr lang="en-US" sz="4000" dirty="0" smtClean="0"/>
              <a:t>All obedience commanded of us has first and foremost been lived out by Jesus Christ </a:t>
            </a:r>
          </a:p>
          <a:p>
            <a:pPr>
              <a:lnSpc>
                <a:spcPct val="120000"/>
              </a:lnSpc>
              <a:spcBef>
                <a:spcPts val="0"/>
              </a:spcBef>
              <a:spcAft>
                <a:spcPts val="600"/>
              </a:spcAft>
            </a:pPr>
            <a:r>
              <a:rPr lang="en-US" sz="4000" dirty="0" smtClean="0"/>
              <a:t>Entire epistle describes the obedience of Jesus Christ</a:t>
            </a:r>
          </a:p>
          <a:p>
            <a:pPr>
              <a:lnSpc>
                <a:spcPct val="120000"/>
              </a:lnSpc>
              <a:spcBef>
                <a:spcPts val="0"/>
              </a:spcBef>
              <a:spcAft>
                <a:spcPts val="600"/>
              </a:spcAft>
            </a:pPr>
            <a:r>
              <a:rPr lang="en-US" sz="4000" dirty="0" smtClean="0"/>
              <a:t>It is a book about how He lived</a:t>
            </a:r>
          </a:p>
          <a:p>
            <a:pPr lvl="1"/>
            <a:r>
              <a:rPr lang="en-US" sz="3400" dirty="0" smtClean="0"/>
              <a:t>Look to the One who has perfectly endured the test (1:12)</a:t>
            </a:r>
          </a:p>
          <a:p>
            <a:pPr lvl="1"/>
            <a:r>
              <a:rPr lang="en-US" sz="3400" dirty="0" smtClean="0"/>
              <a:t>Exhibits perfect humility (1:9)</a:t>
            </a:r>
          </a:p>
          <a:p>
            <a:pPr lvl="1"/>
            <a:r>
              <a:rPr lang="en-US" sz="3400" dirty="0" smtClean="0"/>
              <a:t>Unstained from the world in perfect righteousness (1:27)</a:t>
            </a:r>
          </a:p>
          <a:p>
            <a:pPr lvl="1"/>
            <a:r>
              <a:rPr lang="en-US" sz="3400" dirty="0" smtClean="0"/>
              <a:t>The perfect gift to come down from the father of lights (1:17)</a:t>
            </a:r>
          </a:p>
          <a:p>
            <a:pPr lvl="1"/>
            <a:r>
              <a:rPr lang="en-US" sz="3400" dirty="0" smtClean="0"/>
              <a:t>Perfectly fulfilled God’s demand &amp; royal law (2:8)</a:t>
            </a:r>
          </a:p>
          <a:p>
            <a:pPr lvl="1"/>
            <a:r>
              <a:rPr lang="en-US" sz="3400" dirty="0" smtClean="0"/>
              <a:t>Can alone save our soul from death and cover a multitude of sins (5:20)</a:t>
            </a:r>
            <a:endParaRPr lang="en-US"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1219200"/>
            <a:ext cx="8229600" cy="5181600"/>
          </a:xfrm>
        </p:spPr>
        <p:txBody>
          <a:bodyPr>
            <a:noAutofit/>
          </a:bodyPr>
          <a:lstStyle/>
          <a:p>
            <a:pPr marL="0" indent="0">
              <a:spcBef>
                <a:spcPts val="0"/>
              </a:spcBef>
              <a:buNone/>
            </a:pPr>
            <a:r>
              <a:rPr lang="en-US" sz="2600" dirty="0" smtClean="0"/>
              <a:t>Are we justified by faith alone?</a:t>
            </a:r>
          </a:p>
          <a:p>
            <a:pPr lvl="1">
              <a:spcBef>
                <a:spcPts val="0"/>
              </a:spcBef>
              <a:spcAft>
                <a:spcPts val="600"/>
              </a:spcAft>
              <a:buFont typeface="Wingdings" panose="05000000000000000000" pitchFamily="2" charset="2"/>
              <a:buChar char="§"/>
            </a:pPr>
            <a:r>
              <a:rPr lang="en-US" sz="2600" dirty="0" smtClean="0"/>
              <a:t>Yes, </a:t>
            </a:r>
            <a:r>
              <a:rPr lang="en-US" sz="2600" dirty="0"/>
              <a:t>before</a:t>
            </a:r>
            <a:r>
              <a:rPr lang="en-US" sz="2600" dirty="0" smtClean="0"/>
              <a:t> a Holy God, as Paul declares (Rom 3:28)</a:t>
            </a:r>
          </a:p>
          <a:p>
            <a:pPr marL="0" indent="0">
              <a:spcBef>
                <a:spcPts val="1800"/>
              </a:spcBef>
              <a:buNone/>
            </a:pPr>
            <a:r>
              <a:rPr lang="en-US" sz="2600" dirty="0" smtClean="0"/>
              <a:t>James is addressing our justification before men</a:t>
            </a:r>
            <a:r>
              <a:rPr lang="en-US" sz="2400" dirty="0" smtClean="0"/>
              <a:t>—</a:t>
            </a:r>
            <a:r>
              <a:rPr lang="en-US" sz="2600" dirty="0" smtClean="0"/>
              <a:t>and Paul agrees! Faith must be </a:t>
            </a:r>
            <a:r>
              <a:rPr lang="en-US" sz="2600" i="1" dirty="0" smtClean="0"/>
              <a:t>shown to be known</a:t>
            </a:r>
            <a:r>
              <a:rPr lang="en-US" sz="2600" dirty="0" smtClean="0"/>
              <a:t>: </a:t>
            </a:r>
          </a:p>
          <a:p>
            <a:pPr lvl="1">
              <a:spcBef>
                <a:spcPts val="0"/>
              </a:spcBef>
              <a:spcAft>
                <a:spcPts val="600"/>
              </a:spcAft>
              <a:buFont typeface="Wingdings" panose="05000000000000000000" pitchFamily="2" charset="2"/>
              <a:buChar char="§"/>
            </a:pPr>
            <a:r>
              <a:rPr lang="en-US" sz="2600" dirty="0" smtClean="0"/>
              <a:t>Paul taught good works must accompany saving faith (Eph. 2:10; Titus 3:8; Gal. 5:6; Phil. 2:11-12). </a:t>
            </a:r>
          </a:p>
          <a:p>
            <a:pPr lvl="1">
              <a:spcBef>
                <a:spcPts val="0"/>
              </a:spcBef>
              <a:spcAft>
                <a:spcPts val="600"/>
              </a:spcAft>
              <a:buFont typeface="Wingdings" panose="05000000000000000000" pitchFamily="2" charset="2"/>
              <a:buChar char="§"/>
            </a:pPr>
            <a:r>
              <a:rPr lang="en-US" sz="2600" dirty="0" smtClean="0"/>
              <a:t>The error Paul corrected was justification before God by works of the law (legalism)</a:t>
            </a:r>
          </a:p>
          <a:p>
            <a:pPr marL="0" indent="0">
              <a:spcBef>
                <a:spcPts val="1800"/>
              </a:spcBef>
              <a:spcAft>
                <a:spcPts val="600"/>
              </a:spcAft>
              <a:buNone/>
            </a:pPr>
            <a:r>
              <a:rPr lang="en-US" sz="2600" dirty="0" smtClean="0"/>
              <a:t>James is teaching justification by faith, but faith from above demonstrates its living nature in what it enables the spiritual man to do. (Abraham (2:21-24) and </a:t>
            </a:r>
            <a:r>
              <a:rPr lang="en-US" sz="2600" dirty="0" err="1" smtClean="0"/>
              <a:t>Rahab</a:t>
            </a:r>
            <a:r>
              <a:rPr lang="en-US" sz="2600" dirty="0" smtClean="0"/>
              <a:t> (2:25)). </a:t>
            </a:r>
            <a:endParaRPr lang="en-US" sz="2600" dirty="0"/>
          </a:p>
        </p:txBody>
      </p:sp>
      <p:sp>
        <p:nvSpPr>
          <p:cNvPr id="2" name="Title 1"/>
          <p:cNvSpPr>
            <a:spLocks noGrp="1"/>
          </p:cNvSpPr>
          <p:nvPr>
            <p:ph type="title"/>
          </p:nvPr>
        </p:nvSpPr>
        <p:spPr/>
        <p:txBody>
          <a:bodyPr/>
          <a:lstStyle/>
          <a:p>
            <a:r>
              <a:rPr lang="en-US" dirty="0" smtClean="0"/>
              <a:t>Contradiction With Paul?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2133600"/>
            <a:ext cx="8229600" cy="4343400"/>
          </a:xfrm>
        </p:spPr>
        <p:txBody>
          <a:bodyPr>
            <a:noAutofit/>
          </a:bodyPr>
          <a:lstStyle/>
          <a:p>
            <a:pPr>
              <a:spcBef>
                <a:spcPts val="0"/>
              </a:spcBef>
              <a:spcAft>
                <a:spcPts val="300"/>
              </a:spcAft>
            </a:pPr>
            <a:r>
              <a:rPr lang="en-US" sz="2600" dirty="0" smtClean="0"/>
              <a:t>There is more to salvation than outward confession:</a:t>
            </a:r>
          </a:p>
          <a:p>
            <a:pPr lvl="2">
              <a:spcBef>
                <a:spcPts val="0"/>
              </a:spcBef>
              <a:spcAft>
                <a:spcPts val="300"/>
              </a:spcAft>
            </a:pPr>
            <a:r>
              <a:rPr lang="en-US" sz="2600" dirty="0" smtClean="0"/>
              <a:t>The sinner is saved by faith (</a:t>
            </a:r>
            <a:r>
              <a:rPr lang="en-US" sz="2600" dirty="0" err="1" smtClean="0"/>
              <a:t>Eph</a:t>
            </a:r>
            <a:r>
              <a:rPr lang="en-US" sz="2600" dirty="0" smtClean="0"/>
              <a:t> 2:8-9) </a:t>
            </a:r>
          </a:p>
          <a:p>
            <a:pPr lvl="2">
              <a:spcBef>
                <a:spcPts val="0"/>
              </a:spcBef>
              <a:spcAft>
                <a:spcPts val="300"/>
              </a:spcAft>
            </a:pPr>
            <a:r>
              <a:rPr lang="en-US" sz="2600" dirty="0" smtClean="0"/>
              <a:t>The believer must walk by faith (II </a:t>
            </a:r>
            <a:r>
              <a:rPr lang="en-US" sz="2600" dirty="0" err="1" smtClean="0"/>
              <a:t>Cor</a:t>
            </a:r>
            <a:r>
              <a:rPr lang="en-US" sz="2600" dirty="0" smtClean="0"/>
              <a:t> 5:7) </a:t>
            </a:r>
          </a:p>
          <a:p>
            <a:pPr lvl="2">
              <a:spcBef>
                <a:spcPts val="0"/>
              </a:spcBef>
              <a:spcAft>
                <a:spcPts val="300"/>
              </a:spcAft>
            </a:pPr>
            <a:r>
              <a:rPr lang="en-US" sz="2600" dirty="0" smtClean="0"/>
              <a:t>Without faith it is impossible to please God (</a:t>
            </a:r>
            <a:r>
              <a:rPr lang="en-US" sz="2600" dirty="0" err="1" smtClean="0"/>
              <a:t>Heb</a:t>
            </a:r>
            <a:r>
              <a:rPr lang="en-US" sz="2600" dirty="0" smtClean="0"/>
              <a:t> 11:6) </a:t>
            </a:r>
          </a:p>
          <a:p>
            <a:pPr lvl="2">
              <a:spcBef>
                <a:spcPts val="0"/>
              </a:spcBef>
              <a:spcAft>
                <a:spcPts val="600"/>
              </a:spcAft>
            </a:pPr>
            <a:r>
              <a:rPr lang="en-US" sz="2600" dirty="0" smtClean="0"/>
              <a:t>What ever we do apart from faith is sin (Rom 14:23) </a:t>
            </a:r>
          </a:p>
          <a:p>
            <a:pPr>
              <a:spcBef>
                <a:spcPts val="600"/>
              </a:spcBef>
              <a:spcAft>
                <a:spcPts val="600"/>
              </a:spcAft>
            </a:pPr>
            <a:r>
              <a:rPr lang="en-US" sz="2600" dirty="0" smtClean="0"/>
              <a:t>True Faith is </a:t>
            </a:r>
            <a:r>
              <a:rPr lang="en-US" sz="2600" i="1" u="sng" dirty="0" smtClean="0"/>
              <a:t>productive</a:t>
            </a:r>
            <a:r>
              <a:rPr lang="en-US" sz="2600" dirty="0" smtClean="0"/>
              <a:t> AND  </a:t>
            </a:r>
            <a:r>
              <a:rPr lang="en-US" sz="2600" i="1" u="sng" dirty="0"/>
              <a:t>visible</a:t>
            </a:r>
            <a:r>
              <a:rPr lang="en-US" sz="2600" dirty="0" smtClean="0"/>
              <a:t>. The internal change can be recognized </a:t>
            </a:r>
            <a:r>
              <a:rPr lang="en-US" sz="2600" i="1" u="sng" dirty="0"/>
              <a:t>externally</a:t>
            </a:r>
            <a:r>
              <a:rPr lang="en-US" sz="2600" dirty="0" smtClean="0"/>
              <a:t>.</a:t>
            </a:r>
          </a:p>
          <a:p>
            <a:pPr>
              <a:spcBef>
                <a:spcPts val="600"/>
              </a:spcBef>
              <a:spcAft>
                <a:spcPts val="600"/>
              </a:spcAft>
            </a:pPr>
            <a:r>
              <a:rPr lang="en-US" sz="2600" dirty="0" smtClean="0"/>
              <a:t>Spiritual character and good works </a:t>
            </a:r>
            <a:r>
              <a:rPr lang="en-US" sz="2600" i="1" u="sng" dirty="0"/>
              <a:t>will be observed </a:t>
            </a:r>
            <a:r>
              <a:rPr lang="en-US" sz="2600" dirty="0" smtClean="0"/>
              <a:t>by others as a result of obedience to God’s Word.</a:t>
            </a:r>
            <a:endParaRPr lang="en-US" sz="2600" dirty="0"/>
          </a:p>
        </p:txBody>
      </p:sp>
      <p:sp>
        <p:nvSpPr>
          <p:cNvPr id="2" name="Title 1"/>
          <p:cNvSpPr>
            <a:spLocks noGrp="1"/>
          </p:cNvSpPr>
          <p:nvPr>
            <p:ph type="title"/>
          </p:nvPr>
        </p:nvSpPr>
        <p:spPr/>
        <p:txBody>
          <a:bodyPr/>
          <a:lstStyle/>
          <a:p>
            <a:r>
              <a:rPr lang="en-US" dirty="0" smtClean="0"/>
              <a:t>Nature of Saving Faith</a:t>
            </a:r>
            <a:endParaRPr lang="en-US" dirty="0"/>
          </a:p>
        </p:txBody>
      </p:sp>
      <p:sp>
        <p:nvSpPr>
          <p:cNvPr id="3" name="Rectangle 2"/>
          <p:cNvSpPr/>
          <p:nvPr/>
        </p:nvSpPr>
        <p:spPr>
          <a:xfrm>
            <a:off x="457200" y="1295400"/>
            <a:ext cx="8153400" cy="892552"/>
          </a:xfrm>
          <a:prstGeom prst="rect">
            <a:avLst/>
          </a:prstGeom>
          <a:effectLst/>
        </p:spPr>
        <p:txBody>
          <a:bodyPr wrap="square">
            <a:spAutoFit/>
          </a:bodyPr>
          <a:lstStyle/>
          <a:p>
            <a:pPr algn="ctr"/>
            <a:r>
              <a:rPr lang="en-US" sz="2600" b="1" i="1" dirty="0">
                <a:solidFill>
                  <a:srgbClr val="0070C0"/>
                </a:solidFill>
                <a:latin typeface="Times New Roman" panose="02020603050405020304" pitchFamily="18" charset="0"/>
                <a:cs typeface="Times New Roman" panose="02020603050405020304" pitchFamily="18" charset="0"/>
              </a:rPr>
              <a:t> “For as the body without the spirit is dead, so faith without works is also dead. “ (2:26)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ble Stud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Bible Study" id="{C7820626-17A8-40E8-851B-115A91D813FE}" vid="{04EA301E-8C8E-4DB2-A19B-5B595D0CA8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Bible Study</Template>
  <TotalTime>6073</TotalTime>
  <Words>5105</Words>
  <Application>Microsoft Office PowerPoint</Application>
  <PresentationFormat>On-screen Show (4:3)</PresentationFormat>
  <Paragraphs>428</Paragraphs>
  <Slides>21</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Lucida Calligraphy</vt:lpstr>
      <vt:lpstr>Lucida Sans Unicode</vt:lpstr>
      <vt:lpstr>Times New Roman</vt:lpstr>
      <vt:lpstr>Verdana</vt:lpstr>
      <vt:lpstr>Wingdings</vt:lpstr>
      <vt:lpstr>Wingdings 2</vt:lpstr>
      <vt:lpstr>Bible Study</vt:lpstr>
      <vt:lpstr>Faith In Action</vt:lpstr>
      <vt:lpstr>Questions Answered by this Epistle</vt:lpstr>
      <vt:lpstr>Authorship</vt:lpstr>
      <vt:lpstr>Purpose of Epistle</vt:lpstr>
      <vt:lpstr>Sermon on the Mount</vt:lpstr>
      <vt:lpstr>James and Other Scripture</vt:lpstr>
      <vt:lpstr>Jesus in James</vt:lpstr>
      <vt:lpstr>Contradiction With Paul?</vt:lpstr>
      <vt:lpstr>Nature of Saving Faith</vt:lpstr>
      <vt:lpstr>Nature of Saving Faith</vt:lpstr>
      <vt:lpstr>Faith That Does Not Save</vt:lpstr>
      <vt:lpstr>The Tests</vt:lpstr>
      <vt:lpstr>Test of Obedience to God’s Word</vt:lpstr>
      <vt:lpstr>Test of Perseverance in Suffering</vt:lpstr>
      <vt:lpstr>Test of Partiality</vt:lpstr>
      <vt:lpstr>Test of the Tongue</vt:lpstr>
      <vt:lpstr>Test of Worldliness</vt:lpstr>
      <vt:lpstr>Test of Humility</vt:lpstr>
      <vt:lpstr>Test of Prayerfulness</vt:lpstr>
      <vt:lpstr>Nature of Biblical Prayer</vt:lpstr>
      <vt:lpstr>Wisdom of James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437</cp:revision>
  <cp:lastPrinted>2014-05-22T23:14:45Z</cp:lastPrinted>
  <dcterms:created xsi:type="dcterms:W3CDTF">2014-02-05T15:11:40Z</dcterms:created>
  <dcterms:modified xsi:type="dcterms:W3CDTF">2014-05-22T23:15:41Z</dcterms:modified>
</cp:coreProperties>
</file>