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299" r:id="rId2"/>
    <p:sldId id="303" r:id="rId3"/>
    <p:sldId id="300" r:id="rId4"/>
    <p:sldId id="305" r:id="rId5"/>
    <p:sldId id="304" r:id="rId6"/>
    <p:sldId id="306" r:id="rId7"/>
    <p:sldId id="307" r:id="rId8"/>
    <p:sldId id="308" r:id="rId9"/>
    <p:sldId id="309" r:id="rId10"/>
    <p:sldId id="310" r:id="rId11"/>
    <p:sldId id="311" r:id="rId12"/>
    <p:sldId id="312" r:id="rId13"/>
    <p:sldId id="313" r:id="rId14"/>
    <p:sldId id="314" r:id="rId15"/>
    <p:sldId id="315" r:id="rId16"/>
    <p:sldId id="316" r:id="rId17"/>
    <p:sldId id="317" r:id="rId18"/>
    <p:sldId id="318" r:id="rId19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4808A"/>
    <a:srgbClr val="4D555B"/>
    <a:srgbClr val="40495A"/>
    <a:srgbClr val="363E4C"/>
    <a:srgbClr val="3D4A67"/>
    <a:srgbClr val="00CC00"/>
    <a:srgbClr val="0000CC"/>
    <a:srgbClr val="003399"/>
    <a:srgbClr val="333333"/>
    <a:srgbClr val="6A7D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721" autoAdjust="0"/>
    <p:restoredTop sz="94434" autoAdjust="0"/>
  </p:normalViewPr>
  <p:slideViewPr>
    <p:cSldViewPr>
      <p:cViewPr varScale="1">
        <p:scale>
          <a:sx n="71" d="100"/>
          <a:sy n="71" d="100"/>
        </p:scale>
        <p:origin x="984" y="54"/>
      </p:cViewPr>
      <p:guideLst>
        <p:guide orient="horz" pos="230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54" d="100"/>
          <a:sy n="54" d="100"/>
        </p:scale>
        <p:origin x="2808" y="66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72879" y="114182"/>
            <a:ext cx="6334802" cy="481727"/>
          </a:xfrm>
          <a:prstGeom prst="rect">
            <a:avLst/>
          </a:prstGeom>
        </p:spPr>
        <p:txBody>
          <a:bodyPr vert="horz" lIns="96661" tIns="48330" rIns="96661" bIns="48330" rtlCol="0"/>
          <a:lstStyle>
            <a:lvl1pPr algn="l">
              <a:defRPr sz="1300"/>
            </a:lvl1pPr>
          </a:lstStyle>
          <a:p>
            <a:pPr algn="ctr"/>
            <a:r>
              <a:rPr lang="en-US" sz="1500" b="1" dirty="0"/>
              <a:t>The Jehovah’s Witnesses Are at the Door</a:t>
            </a:r>
            <a:endParaRPr lang="en-US" b="1" dirty="0" smtClean="0"/>
          </a:p>
          <a:p>
            <a:pPr algn="ctr"/>
            <a:r>
              <a:rPr lang="en-US" sz="1200" dirty="0"/>
              <a:t>Feb. 18, 2015</a:t>
            </a:r>
          </a:p>
          <a:p>
            <a:pPr algn="ctr"/>
            <a:r>
              <a:rPr lang="en-US" sz="1200" dirty="0"/>
              <a:t>by </a:t>
            </a:r>
            <a:r>
              <a:rPr lang="en-US" sz="1200" dirty="0"/>
              <a:t>Eric Douma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879" y="8809023"/>
            <a:ext cx="2119765" cy="59190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52627" y="9010433"/>
            <a:ext cx="4105367" cy="296857"/>
          </a:xfrm>
          <a:prstGeom prst="rect">
            <a:avLst/>
          </a:prstGeom>
          <a:noFill/>
        </p:spPr>
        <p:txBody>
          <a:bodyPr wrap="square" lIns="95866" tIns="47933" rIns="95866" bIns="47933" rtlCol="0">
            <a:spAutoFit/>
          </a:bodyPr>
          <a:lstStyle/>
          <a:p>
            <a:pPr>
              <a:tabLst>
                <a:tab pos="3721453" algn="r"/>
              </a:tabLst>
            </a:pPr>
            <a:r>
              <a:rPr lang="en-US" sz="1300" u="sng" dirty="0"/>
              <a:t>www.gospelofgracefellowship.org </a:t>
            </a:r>
            <a:r>
              <a:rPr lang="en-US" sz="1300" dirty="0"/>
              <a:t>	</a:t>
            </a:r>
            <a:fld id="{590FE56A-BC60-4951-A4E9-574C921771F1}" type="slidenum">
              <a:rPr lang="en-US" sz="1300"/>
              <a:pPr>
                <a:tabLst>
                  <a:tab pos="3721453" algn="r"/>
                </a:tabLst>
              </a:pPr>
              <a:t>‹#›</a:t>
            </a:fld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17720301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169921" cy="480060"/>
          </a:xfrm>
          <a:prstGeom prst="rect">
            <a:avLst/>
          </a:prstGeom>
        </p:spPr>
        <p:txBody>
          <a:bodyPr vert="horz" lIns="96661" tIns="48330" rIns="96661" bIns="48330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8" y="0"/>
            <a:ext cx="3169921" cy="480060"/>
          </a:xfrm>
          <a:prstGeom prst="rect">
            <a:avLst/>
          </a:prstGeom>
        </p:spPr>
        <p:txBody>
          <a:bodyPr vert="horz" lIns="96661" tIns="48330" rIns="96661" bIns="48330" rtlCol="0"/>
          <a:lstStyle>
            <a:lvl1pPr algn="r">
              <a:defRPr sz="1300"/>
            </a:lvl1pPr>
          </a:lstStyle>
          <a:p>
            <a:fld id="{33CF0762-2550-4DDF-AD3A-0610BA36CAF8}" type="datetimeFigureOut">
              <a:rPr lang="en-US" smtClean="0"/>
              <a:pPr/>
              <a:t>2/18/2015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5713" y="719138"/>
            <a:ext cx="4803775" cy="3602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0" rIns="96661" bIns="4833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</p:spPr>
        <p:txBody>
          <a:bodyPr vert="horz" lIns="96661" tIns="48330" rIns="96661" bIns="4833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119474"/>
            <a:ext cx="3169921" cy="480060"/>
          </a:xfrm>
          <a:prstGeom prst="rect">
            <a:avLst/>
          </a:prstGeom>
        </p:spPr>
        <p:txBody>
          <a:bodyPr vert="horz" lIns="96661" tIns="48330" rIns="96661" bIns="48330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8" y="9119474"/>
            <a:ext cx="3169921" cy="480060"/>
          </a:xfrm>
          <a:prstGeom prst="rect">
            <a:avLst/>
          </a:prstGeom>
        </p:spPr>
        <p:txBody>
          <a:bodyPr vert="horz" lIns="96661" tIns="48330" rIns="96661" bIns="48330" rtlCol="0" anchor="b"/>
          <a:lstStyle>
            <a:lvl1pPr algn="r">
              <a:defRPr sz="1300"/>
            </a:lvl1pPr>
          </a:lstStyle>
          <a:p>
            <a:fld id="{34F010B0-0E12-42F5-B6F7-9ABF38D2BB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7642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2698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9943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3977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0850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1710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86720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2449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5704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7140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2990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5417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7052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5628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7351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F010B0-0E12-42F5-B6F7-9ABF38D2BB27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501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3657600"/>
            <a:ext cx="9144000" cy="3200400"/>
          </a:xfrm>
          <a:prstGeom prst="rect">
            <a:avLst/>
          </a:prstGeom>
          <a:solidFill>
            <a:srgbClr val="7480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3582362"/>
          </a:xfrm>
          <a:solidFill>
            <a:srgbClr val="74808A"/>
          </a:solidFill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ctr">
              <a:defRPr sz="5400" b="1">
                <a:solidFill>
                  <a:schemeClr val="bg1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libri" panose="020F0502020204030204" pitchFamily="34" charset="0"/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733800"/>
            <a:ext cx="7772400" cy="1199704"/>
          </a:xfrm>
        </p:spPr>
        <p:txBody>
          <a:bodyPr lIns="45720" rIns="45720">
            <a:normAutofit/>
          </a:bodyPr>
          <a:lstStyle>
            <a:lvl1pPr marL="0" marR="64008" indent="0" algn="ctr">
              <a:buNone/>
              <a:defRPr sz="3200">
                <a:solidFill>
                  <a:schemeClr val="bg1"/>
                </a:solidFill>
                <a:latin typeface="Calibri" panose="020F0502020204030204" pitchFamily="34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 marL="274320" indent="-274320">
              <a:buClr>
                <a:srgbClr val="558797"/>
              </a:buClr>
              <a:buSzPct val="80000"/>
              <a:buFont typeface="Wingdings" panose="05000000000000000000" pitchFamily="2" charset="2"/>
              <a:buChar char="§"/>
              <a:defRPr kumimoji="0" lang="en-US" sz="3200" kern="120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274320" indent="-274320">
              <a:buFont typeface="Arial" panose="020B0604020202020204" pitchFamily="34" charset="0"/>
              <a:buChar char="•"/>
              <a:defRPr kumimoji="0" lang="en-US" sz="2800" kern="1200" dirty="0" smtClean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28116" indent="-342900">
              <a:buFont typeface="Calibri" panose="020F0502020204030204" pitchFamily="34" charset="0"/>
              <a:buChar char="•"/>
              <a:defRPr sz="2800"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marL="859536" lvl="2" indent="-274320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rgbClr val="558797"/>
              </a:buClr>
              <a:buSzPct val="80000"/>
              <a:buFont typeface="Wingdings" panose="05000000000000000000" pitchFamily="2" charset="2"/>
              <a:buChar char="§"/>
            </a:pPr>
            <a:r>
              <a:rPr lang="en-US" dirty="0" smtClean="0"/>
              <a:t>Second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>
            <a:solidFill>
              <a:schemeClr val="tx1"/>
            </a:solidFill>
          </a:ln>
        </p:spPr>
        <p:txBody>
          <a:bodyPr rtlCol="0">
            <a:normAutofit/>
          </a:bodyPr>
          <a:lstStyle>
            <a:lvl1pPr>
              <a:defRPr sz="3600">
                <a:solidFill>
                  <a:schemeClr val="tx1"/>
                </a:solidFill>
                <a:effectLst/>
                <a:latin typeface="Calibri" panose="020F0502020204030204" pitchFamily="34" charset="0"/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  <a:ln>
            <a:solidFill>
              <a:schemeClr val="tx1"/>
            </a:solidFill>
          </a:ln>
        </p:spPr>
        <p:txBody>
          <a:bodyPr/>
          <a:lstStyle>
            <a:lvl1pPr>
              <a:defRPr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028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69900" y="149383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</p:txBody>
      </p:sp>
      <p:sp>
        <p:nvSpPr>
          <p:cNvPr id="2" name="Rectangle 1"/>
          <p:cNvSpPr/>
          <p:nvPr userDrawn="1"/>
        </p:nvSpPr>
        <p:spPr>
          <a:xfrm>
            <a:off x="469900" y="6523038"/>
            <a:ext cx="8229600" cy="3349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7937500" algn="r"/>
              </a:tabLst>
            </a:pPr>
            <a:r>
              <a:rPr lang="en-US" sz="1800" dirty="0" smtClean="0">
                <a:solidFill>
                  <a:srgbClr val="6A7D94"/>
                </a:solidFill>
                <a:latin typeface="Calibri" panose="020F0502020204030204" pitchFamily="34" charset="0"/>
              </a:rPr>
              <a:t>Witnessing</a:t>
            </a:r>
            <a:r>
              <a:rPr lang="en-US" sz="1800" baseline="0" dirty="0" smtClean="0">
                <a:solidFill>
                  <a:srgbClr val="6A7D94"/>
                </a:solidFill>
                <a:latin typeface="Calibri" panose="020F0502020204030204" pitchFamily="34" charset="0"/>
              </a:rPr>
              <a:t> to Jehovah’s Witnesses	</a:t>
            </a:r>
            <a:fld id="{BD30F617-DC3D-4F87-80AA-02572244779E}" type="slidenum">
              <a:rPr lang="en-US" sz="1800" baseline="0" smtClean="0">
                <a:solidFill>
                  <a:srgbClr val="6A7D94"/>
                </a:solidFill>
                <a:latin typeface="Calibri" panose="020F0502020204030204" pitchFamily="34" charset="0"/>
              </a:rPr>
              <a:t>‹#›</a:t>
            </a:fld>
            <a:r>
              <a:rPr lang="en-US" sz="1800" dirty="0" smtClean="0">
                <a:solidFill>
                  <a:srgbClr val="6A7D94"/>
                </a:solidFill>
                <a:latin typeface="Calibri" panose="020F0502020204030204" pitchFamily="34" charset="0"/>
              </a:rPr>
              <a:t>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4000" b="1" kern="1200">
          <a:solidFill>
            <a:schemeClr val="tx1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Calibri" panose="020F0502020204030204" pitchFamily="34" charset="0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lnSpc>
          <a:spcPts val="2800"/>
        </a:lnSpc>
        <a:spcBef>
          <a:spcPts val="0"/>
        </a:spcBef>
        <a:spcAft>
          <a:spcPts val="600"/>
        </a:spcAft>
        <a:buClr>
          <a:srgbClr val="486B70"/>
        </a:buClr>
        <a:buSzPct val="80000"/>
        <a:buFont typeface="Wingdings" panose="05000000000000000000" pitchFamily="2" charset="2"/>
        <a:buChar char="§"/>
        <a:defRPr kumimoji="0" sz="32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rgbClr val="486B70"/>
        </a:buClr>
        <a:buFont typeface="Verdana" panose="020B0604030504040204" pitchFamily="34" charset="0"/>
        <a:buChar char="-"/>
        <a:defRPr kumimoji="0" sz="28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CrisscrossEtching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6938" y="-18011"/>
            <a:ext cx="4689764" cy="698774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4596938" cy="3657600"/>
          </a:xfrm>
          <a:noFill/>
          <a:ln>
            <a:noFill/>
          </a:ln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6A7D94"/>
                </a:solidFill>
              </a:rPr>
              <a:t>The Jehovah’s </a:t>
            </a:r>
            <a:br>
              <a:rPr lang="en-US" sz="4000" dirty="0" smtClean="0">
                <a:solidFill>
                  <a:srgbClr val="6A7D94"/>
                </a:solidFill>
              </a:rPr>
            </a:br>
            <a:r>
              <a:rPr lang="en-US" sz="4000" dirty="0" smtClean="0">
                <a:solidFill>
                  <a:srgbClr val="6A7D94"/>
                </a:solidFill>
              </a:rPr>
              <a:t>Witnesses </a:t>
            </a:r>
            <a:br>
              <a:rPr lang="en-US" sz="4000" dirty="0" smtClean="0">
                <a:solidFill>
                  <a:srgbClr val="6A7D94"/>
                </a:solidFill>
              </a:rPr>
            </a:br>
            <a:r>
              <a:rPr lang="en-US" sz="4000" dirty="0" smtClean="0">
                <a:solidFill>
                  <a:srgbClr val="6A7D94"/>
                </a:solidFill>
              </a:rPr>
              <a:t>Are at </a:t>
            </a:r>
            <a:r>
              <a:rPr lang="en-US" sz="4000" dirty="0">
                <a:solidFill>
                  <a:srgbClr val="6A7D94"/>
                </a:solidFill>
              </a:rPr>
              <a:t>t</a:t>
            </a:r>
            <a:r>
              <a:rPr lang="en-US" sz="4000" dirty="0" smtClean="0">
                <a:solidFill>
                  <a:srgbClr val="6A7D94"/>
                </a:solidFill>
              </a:rPr>
              <a:t>he Door</a:t>
            </a:r>
            <a:br>
              <a:rPr lang="en-US" sz="4000" dirty="0" smtClean="0">
                <a:solidFill>
                  <a:srgbClr val="6A7D94"/>
                </a:solidFill>
              </a:rPr>
            </a:br>
            <a:endParaRPr lang="en-US" sz="4000" dirty="0">
              <a:solidFill>
                <a:srgbClr val="6A7D94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733800"/>
            <a:ext cx="3581400" cy="1199704"/>
          </a:xfrm>
        </p:spPr>
        <p:txBody>
          <a:bodyPr>
            <a:noAutofit/>
          </a:bodyPr>
          <a:lstStyle/>
          <a:p>
            <a:endParaRPr lang="en-US" sz="2800" i="1" dirty="0" smtClean="0"/>
          </a:p>
          <a:p>
            <a:r>
              <a:rPr lang="en-US" i="1" dirty="0" smtClean="0"/>
              <a:t>by Eric Douma</a:t>
            </a:r>
          </a:p>
          <a:p>
            <a:endParaRPr lang="en-US" i="1" dirty="0"/>
          </a:p>
          <a:p>
            <a:r>
              <a:rPr lang="en-US" dirty="0" smtClean="0"/>
              <a:t>Gospel of Grace Fellowship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Feb. 18,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293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1800"/>
              </a:spcAft>
              <a:buNone/>
            </a:pPr>
            <a:r>
              <a:rPr lang="en-US" u="sng" dirty="0" smtClean="0"/>
              <a:t>John 3:16 </a:t>
            </a:r>
            <a:r>
              <a:rPr lang="en-US" dirty="0" smtClean="0"/>
              <a:t>For God so loved the world, that He gave His </a:t>
            </a:r>
            <a:r>
              <a:rPr lang="en-US" dirty="0" smtClean="0">
                <a:solidFill>
                  <a:srgbClr val="FF0000"/>
                </a:solidFill>
              </a:rPr>
              <a:t>only begotten Son</a:t>
            </a:r>
            <a:r>
              <a:rPr lang="en-US" dirty="0" smtClean="0"/>
              <a:t>, that whoever believes in Him shall not perish, but have eternal life. </a:t>
            </a:r>
          </a:p>
          <a:p>
            <a:pPr marL="0" lvl="0" indent="0">
              <a:spcAft>
                <a:spcPts val="1800"/>
              </a:spcAft>
              <a:buNone/>
            </a:pPr>
            <a:r>
              <a:rPr lang="en-US" b="1" dirty="0" smtClean="0"/>
              <a:t>J.W. </a:t>
            </a:r>
            <a:r>
              <a:rPr lang="en-US" dirty="0" smtClean="0"/>
              <a:t>– “Only begotten” means Jesus was the first being God created. He then was used as an agent to create everything else.</a:t>
            </a:r>
          </a:p>
          <a:p>
            <a:pPr marL="0" lvl="0" indent="0">
              <a:spcAft>
                <a:spcPts val="1800"/>
              </a:spcAft>
              <a:buNone/>
            </a:pPr>
            <a:r>
              <a:rPr lang="en-US" u="sng" dirty="0" smtClean="0"/>
              <a:t>Judges 11:34 </a:t>
            </a:r>
            <a:r>
              <a:rPr lang="en-US" dirty="0" smtClean="0"/>
              <a:t>When </a:t>
            </a:r>
            <a:r>
              <a:rPr lang="en-US" dirty="0" err="1" smtClean="0"/>
              <a:t>Jephthah</a:t>
            </a:r>
            <a:r>
              <a:rPr lang="en-US" dirty="0" smtClean="0"/>
              <a:t> came home to </a:t>
            </a:r>
            <a:r>
              <a:rPr lang="en-US" dirty="0" err="1" smtClean="0"/>
              <a:t>Mizpah</a:t>
            </a:r>
            <a:r>
              <a:rPr lang="en-US" dirty="0" smtClean="0"/>
              <a:t>, there was his daughter hurrying out to meet him, dancing to the rhythm of tambourines. She was his </a:t>
            </a:r>
            <a:r>
              <a:rPr lang="en-US" dirty="0" smtClean="0">
                <a:solidFill>
                  <a:srgbClr val="FF0000"/>
                </a:solidFill>
              </a:rPr>
              <a:t>only child</a:t>
            </a:r>
            <a:r>
              <a:rPr lang="en-US" dirty="0" smtClean="0"/>
              <a:t>; except for her he had no son or daughter.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The Gospel: J.W.’s Distorted Interpretations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6705600" y="5886065"/>
            <a:ext cx="14478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57200" y="6248400"/>
            <a:ext cx="51054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8806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ts val="3000"/>
              </a:lnSpc>
              <a:buNone/>
            </a:pPr>
            <a:r>
              <a:rPr lang="en-US" u="sng" dirty="0" smtClean="0"/>
              <a:t>Colossians 1:15-17 </a:t>
            </a:r>
            <a:r>
              <a:rPr lang="en-US" dirty="0" smtClean="0"/>
              <a:t>NWT He is the image of the invisible God, the firstborn of all creation;  because by means of him all </a:t>
            </a:r>
            <a:r>
              <a:rPr lang="en-US" dirty="0" smtClean="0">
                <a:solidFill>
                  <a:srgbClr val="FF0000"/>
                </a:solidFill>
              </a:rPr>
              <a:t>[other]  </a:t>
            </a:r>
            <a:r>
              <a:rPr lang="en-US" dirty="0" smtClean="0"/>
              <a:t>things were created in the heavens and upon the earth, the things visible and the things invisible, no matter whether they are thrones or lordships or governments or authorities. All </a:t>
            </a:r>
            <a:r>
              <a:rPr lang="en-US" dirty="0" smtClean="0">
                <a:solidFill>
                  <a:srgbClr val="FF0000"/>
                </a:solidFill>
              </a:rPr>
              <a:t>[other] </a:t>
            </a:r>
            <a:r>
              <a:rPr lang="en-US" dirty="0" smtClean="0"/>
              <a:t>things have been created through him  and for him. Also, he is before all </a:t>
            </a:r>
            <a:r>
              <a:rPr lang="en-US" dirty="0" smtClean="0">
                <a:solidFill>
                  <a:srgbClr val="FF0000"/>
                </a:solidFill>
              </a:rPr>
              <a:t>[other] </a:t>
            </a:r>
            <a:r>
              <a:rPr lang="en-US" dirty="0" smtClean="0"/>
              <a:t>things and by means of him all </a:t>
            </a:r>
            <a:r>
              <a:rPr lang="en-US" dirty="0" smtClean="0">
                <a:solidFill>
                  <a:srgbClr val="FF0000"/>
                </a:solidFill>
              </a:rPr>
              <a:t>[other] </a:t>
            </a:r>
            <a:r>
              <a:rPr lang="en-US" dirty="0" smtClean="0"/>
              <a:t>things were made to exist…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Gospel: J.W.’s Distorted Translations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506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49250" y="1447800"/>
            <a:ext cx="8445500" cy="4724401"/>
          </a:xfrm>
        </p:spPr>
        <p:txBody>
          <a:bodyPr/>
          <a:lstStyle/>
          <a:p>
            <a:pPr marL="0" indent="0">
              <a:lnSpc>
                <a:spcPts val="2900"/>
              </a:lnSpc>
              <a:spcAft>
                <a:spcPts val="2400"/>
              </a:spcAft>
              <a:buNone/>
            </a:pPr>
            <a:r>
              <a:rPr lang="en-US" u="sng" dirty="0" smtClean="0"/>
              <a:t>John 1:1 </a:t>
            </a:r>
            <a:r>
              <a:rPr lang="en-US" dirty="0" smtClean="0"/>
              <a:t>In </a:t>
            </a:r>
            <a:r>
              <a:rPr lang="en-US" dirty="0" smtClean="0">
                <a:solidFill>
                  <a:srgbClr val="FF0000"/>
                </a:solidFill>
              </a:rPr>
              <a:t>[the] </a:t>
            </a:r>
            <a:r>
              <a:rPr lang="en-US" dirty="0" smtClean="0"/>
              <a:t>beginning the Word was, and the Word was with God, and the Word was </a:t>
            </a:r>
            <a:r>
              <a:rPr lang="en-US" dirty="0" smtClean="0">
                <a:solidFill>
                  <a:srgbClr val="FF0000"/>
                </a:solidFill>
              </a:rPr>
              <a:t>a god.</a:t>
            </a:r>
          </a:p>
          <a:p>
            <a:pPr marL="0" indent="0">
              <a:lnSpc>
                <a:spcPts val="2900"/>
              </a:lnSpc>
              <a:spcAft>
                <a:spcPts val="1200"/>
              </a:spcAft>
              <a:buNone/>
            </a:pPr>
            <a:r>
              <a:rPr lang="en-US" dirty="0" smtClean="0"/>
              <a:t>…</a:t>
            </a:r>
            <a:r>
              <a:rPr lang="el-GR" dirty="0" smtClean="0"/>
              <a:t>καὶ </a:t>
            </a:r>
            <a:r>
              <a:rPr lang="el-GR" dirty="0" smtClean="0">
                <a:solidFill>
                  <a:srgbClr val="0070C0"/>
                </a:solidFill>
              </a:rPr>
              <a:t>θεὸς</a:t>
            </a:r>
            <a:r>
              <a:rPr lang="el-GR" dirty="0" smtClean="0"/>
              <a:t> ἦν ὁ λόγος</a:t>
            </a:r>
            <a:r>
              <a:rPr lang="en-US" dirty="0" smtClean="0"/>
              <a:t>.</a:t>
            </a:r>
          </a:p>
          <a:p>
            <a:pPr marL="0" indent="0">
              <a:lnSpc>
                <a:spcPts val="2900"/>
              </a:lnSpc>
              <a:spcAft>
                <a:spcPts val="2400"/>
              </a:spcAft>
              <a:buNone/>
            </a:pPr>
            <a:r>
              <a:rPr lang="en-US" b="1" dirty="0" smtClean="0"/>
              <a:t>Colwell’s rule</a:t>
            </a:r>
            <a:r>
              <a:rPr lang="en-US" dirty="0" smtClean="0"/>
              <a:t>: An </a:t>
            </a:r>
            <a:r>
              <a:rPr lang="en-US" dirty="0" err="1" smtClean="0"/>
              <a:t>anarthrous</a:t>
            </a:r>
            <a:r>
              <a:rPr lang="en-US" dirty="0" smtClean="0"/>
              <a:t> pre-verbal </a:t>
            </a:r>
            <a:r>
              <a:rPr lang="en-US" dirty="0" smtClean="0">
                <a:solidFill>
                  <a:srgbClr val="0070C0"/>
                </a:solidFill>
              </a:rPr>
              <a:t>predicate nominative </a:t>
            </a:r>
            <a:r>
              <a:rPr lang="en-US" dirty="0" smtClean="0"/>
              <a:t>is normally qualitative, sometimes definite, and only rarely indefinite.</a:t>
            </a:r>
          </a:p>
          <a:p>
            <a:pPr marL="0" indent="0">
              <a:lnSpc>
                <a:spcPts val="2600"/>
              </a:lnSpc>
              <a:buNone/>
            </a:pPr>
            <a:r>
              <a:rPr lang="en-US" sz="2800" dirty="0" smtClean="0"/>
              <a:t>Qualitative = the Word is of the same quality as the Father.</a:t>
            </a:r>
          </a:p>
          <a:p>
            <a:pPr marL="0" indent="0">
              <a:lnSpc>
                <a:spcPts val="2600"/>
              </a:lnSpc>
              <a:buNone/>
            </a:pPr>
            <a:r>
              <a:rPr lang="en-US" sz="2800" dirty="0" smtClean="0"/>
              <a:t>Definite = the Word is the same person as the Father.</a:t>
            </a:r>
          </a:p>
          <a:p>
            <a:pPr marL="0" indent="0">
              <a:lnSpc>
                <a:spcPts val="2600"/>
              </a:lnSpc>
              <a:buNone/>
            </a:pPr>
            <a:r>
              <a:rPr lang="en-US" sz="2800" dirty="0" smtClean="0"/>
              <a:t>Indefinite = the Word is a different god than the Father.</a:t>
            </a:r>
          </a:p>
          <a:p>
            <a:pPr marL="0" indent="0">
              <a:lnSpc>
                <a:spcPts val="2600"/>
              </a:lnSpc>
              <a:spcAft>
                <a:spcPts val="1200"/>
              </a:spcAft>
              <a:buNone/>
            </a:pPr>
            <a:endParaRPr lang="en-US" dirty="0" smtClean="0"/>
          </a:p>
          <a:p>
            <a:pPr marL="0" indent="0">
              <a:lnSpc>
                <a:spcPts val="2600"/>
              </a:lnSpc>
              <a:spcAft>
                <a:spcPts val="1200"/>
              </a:spcAft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Gospel: J.W.’s Distorted Translations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0851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ts val="2600"/>
              </a:lnSpc>
              <a:spcAft>
                <a:spcPts val="1200"/>
              </a:spcAft>
              <a:buNone/>
            </a:pPr>
            <a:r>
              <a:rPr lang="en-US" sz="3000" u="sng" dirty="0" smtClean="0"/>
              <a:t>Revelation 1:8 </a:t>
            </a:r>
            <a:r>
              <a:rPr lang="en-US" sz="3000" dirty="0" smtClean="0"/>
              <a:t>“</a:t>
            </a:r>
            <a:r>
              <a:rPr lang="en-US" sz="3000" dirty="0" smtClean="0">
                <a:solidFill>
                  <a:srgbClr val="FF0000"/>
                </a:solidFill>
              </a:rPr>
              <a:t>I am the Alpha and the Omega</a:t>
            </a:r>
            <a:r>
              <a:rPr lang="en-US" sz="3000" dirty="0" smtClean="0"/>
              <a:t>,” says the Lord God, “who is and who was and who is to come, the Almighty.” </a:t>
            </a:r>
          </a:p>
          <a:p>
            <a:pPr marL="0" indent="0">
              <a:lnSpc>
                <a:spcPts val="2600"/>
              </a:lnSpc>
              <a:spcAft>
                <a:spcPts val="1200"/>
              </a:spcAft>
              <a:buNone/>
            </a:pPr>
            <a:r>
              <a:rPr lang="en-US" sz="3000" u="sng" dirty="0" smtClean="0"/>
              <a:t>Revelation 22:12-13 </a:t>
            </a:r>
            <a:r>
              <a:rPr lang="en-US" sz="3000" dirty="0" smtClean="0"/>
              <a:t>“Behold, I am coming soon, bringing my recompense with me, to repay each one for what he has done. </a:t>
            </a:r>
            <a:r>
              <a:rPr lang="en-US" sz="3000" dirty="0" smtClean="0">
                <a:solidFill>
                  <a:srgbClr val="FF0000"/>
                </a:solidFill>
              </a:rPr>
              <a:t> I am the Alpha and the Omega, the first and the last</a:t>
            </a:r>
            <a:r>
              <a:rPr lang="en-US" sz="3000" dirty="0" smtClean="0"/>
              <a:t>, the beginning and the end.” </a:t>
            </a:r>
          </a:p>
          <a:p>
            <a:pPr marL="0" indent="0">
              <a:lnSpc>
                <a:spcPts val="2600"/>
              </a:lnSpc>
              <a:spcAft>
                <a:spcPts val="1200"/>
              </a:spcAft>
              <a:buNone/>
            </a:pPr>
            <a:r>
              <a:rPr lang="en-US" sz="3000" u="sng" dirty="0" smtClean="0"/>
              <a:t>Revelation 1:17-18  </a:t>
            </a:r>
            <a:r>
              <a:rPr lang="en-US" sz="3000" dirty="0" smtClean="0"/>
              <a:t>When I saw Him, I fell at His feet like a dead man. And He placed His right hand on me, saying, “Do not be afraid; </a:t>
            </a:r>
            <a:r>
              <a:rPr lang="en-US" sz="3000" dirty="0" smtClean="0">
                <a:solidFill>
                  <a:srgbClr val="FF0000"/>
                </a:solidFill>
              </a:rPr>
              <a:t>I am the first and the last</a:t>
            </a:r>
            <a:r>
              <a:rPr lang="en-US" sz="3000" dirty="0" smtClean="0"/>
              <a:t>,  18 and the living One; and I was dead, and behold, I am alive forevermore, and I have the keys of death and of Hades.</a:t>
            </a:r>
            <a:endParaRPr lang="en-US" sz="3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Gospel: Proving Christ’s Deity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5486400" y="5774575"/>
            <a:ext cx="3014750" cy="16625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609600" y="6122325"/>
            <a:ext cx="45720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6467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 smtClean="0"/>
              <a:t>John 20:27-28 </a:t>
            </a:r>
            <a:r>
              <a:rPr lang="en-US" dirty="0" smtClean="0"/>
              <a:t>Then he said to Thomas, “Put your finger here, and see my hands; and put out your hand, and place it in my side. Do not disbelieve, but believe.”  28 Thomas answered him, </a:t>
            </a:r>
            <a:r>
              <a:rPr lang="en-US" dirty="0" smtClean="0">
                <a:solidFill>
                  <a:srgbClr val="FF0000"/>
                </a:solidFill>
              </a:rPr>
              <a:t>“My Lord and my God!”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u="sng" dirty="0" smtClean="0"/>
              <a:t>Titus 2:13  </a:t>
            </a:r>
            <a:r>
              <a:rPr lang="en-US" dirty="0" smtClean="0"/>
              <a:t>looking for the blessed hope and the appearing of the glory of our great </a:t>
            </a:r>
            <a:r>
              <a:rPr lang="en-US" dirty="0" smtClean="0">
                <a:solidFill>
                  <a:srgbClr val="FF0000"/>
                </a:solidFill>
              </a:rPr>
              <a:t>God and Savior, Christ Jesus.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Granville Sharp = 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>
                <a:solidFill>
                  <a:srgbClr val="0000CC"/>
                </a:solidFill>
              </a:rPr>
              <a:t>S</a:t>
            </a:r>
            <a:r>
              <a:rPr lang="en-US" dirty="0" smtClean="0">
                <a:solidFill>
                  <a:srgbClr val="00CC00"/>
                </a:solidFill>
              </a:rPr>
              <a:t>K</a:t>
            </a:r>
            <a:r>
              <a:rPr lang="en-US" dirty="0" smtClean="0">
                <a:solidFill>
                  <a:srgbClr val="0000CC"/>
                </a:solidFill>
              </a:rPr>
              <a:t>S</a:t>
            </a:r>
            <a:r>
              <a:rPr lang="en-US" dirty="0" smtClean="0"/>
              <a:t>   </a:t>
            </a:r>
            <a:r>
              <a:rPr lang="el-GR" dirty="0" smtClean="0">
                <a:solidFill>
                  <a:srgbClr val="FF0000"/>
                </a:solidFill>
              </a:rPr>
              <a:t>τοῦ</a:t>
            </a:r>
            <a:r>
              <a:rPr lang="el-GR" dirty="0" smtClean="0"/>
              <a:t> μεγάλου </a:t>
            </a:r>
            <a:r>
              <a:rPr lang="el-GR" dirty="0" smtClean="0">
                <a:solidFill>
                  <a:srgbClr val="0000CC"/>
                </a:solidFill>
              </a:rPr>
              <a:t>θεοῦ </a:t>
            </a:r>
            <a:r>
              <a:rPr lang="el-GR" dirty="0" smtClean="0">
                <a:solidFill>
                  <a:srgbClr val="00CC00"/>
                </a:solidFill>
              </a:rPr>
              <a:t>καὶ </a:t>
            </a:r>
            <a:r>
              <a:rPr lang="el-GR" dirty="0" smtClean="0">
                <a:solidFill>
                  <a:srgbClr val="0000CC"/>
                </a:solidFill>
              </a:rPr>
              <a:t>σωτῆρος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ἡμῶν Ἰησοῦ Χριστοῦ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Gospel: Proving Christ’s Deity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7212675" y="1845425"/>
            <a:ext cx="6858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36400" y="2209800"/>
            <a:ext cx="79121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73825" y="2564475"/>
            <a:ext cx="57912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276600" y="6105699"/>
            <a:ext cx="20574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5386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 smtClean="0"/>
              <a:t>2 Peter 1:1 </a:t>
            </a:r>
            <a:r>
              <a:rPr lang="en-US" dirty="0" smtClean="0"/>
              <a:t>Simon Peter, a bond-servant and apostle of Jesus Christ, To those who have received a faith of the same kind as ours, by the righteousness of our </a:t>
            </a:r>
            <a:r>
              <a:rPr lang="en-US" dirty="0" smtClean="0">
                <a:solidFill>
                  <a:srgbClr val="FF0000"/>
                </a:solidFill>
              </a:rPr>
              <a:t>God and Savior, Jesus Christ.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Granville Sharp = 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>
                <a:solidFill>
                  <a:srgbClr val="0000CC"/>
                </a:solidFill>
              </a:rPr>
              <a:t>S</a:t>
            </a:r>
            <a:r>
              <a:rPr lang="en-US" dirty="0" smtClean="0">
                <a:solidFill>
                  <a:srgbClr val="00CC00"/>
                </a:solidFill>
              </a:rPr>
              <a:t>K</a:t>
            </a:r>
            <a:r>
              <a:rPr lang="en-US" dirty="0" smtClean="0">
                <a:solidFill>
                  <a:srgbClr val="0000CC"/>
                </a:solidFill>
              </a:rPr>
              <a:t>S</a:t>
            </a:r>
            <a:r>
              <a:rPr lang="en-US" dirty="0" smtClean="0"/>
              <a:t>: </a:t>
            </a:r>
            <a:r>
              <a:rPr lang="el-GR" dirty="0" smtClean="0">
                <a:solidFill>
                  <a:srgbClr val="FF0000"/>
                </a:solidFill>
              </a:rPr>
              <a:t>τοῦ</a:t>
            </a:r>
            <a:r>
              <a:rPr lang="el-GR" dirty="0" smtClean="0"/>
              <a:t> </a:t>
            </a:r>
            <a:r>
              <a:rPr lang="el-GR" dirty="0" smtClean="0">
                <a:solidFill>
                  <a:srgbClr val="0000CC"/>
                </a:solidFill>
              </a:rPr>
              <a:t>θεοῦ </a:t>
            </a:r>
            <a:r>
              <a:rPr lang="el-GR" dirty="0" smtClean="0"/>
              <a:t>ἡμῶν </a:t>
            </a:r>
            <a:r>
              <a:rPr lang="el-GR" dirty="0" smtClean="0">
                <a:solidFill>
                  <a:srgbClr val="00CC00"/>
                </a:solidFill>
              </a:rPr>
              <a:t>καὶ </a:t>
            </a:r>
            <a:r>
              <a:rPr lang="el-GR" dirty="0" smtClean="0">
                <a:solidFill>
                  <a:srgbClr val="0000CC"/>
                </a:solidFill>
              </a:rPr>
              <a:t>σωτῆρος </a:t>
            </a:r>
            <a:r>
              <a:rPr lang="el-GR" dirty="0" smtClean="0"/>
              <a:t>Ἰησοῦ Χριστοῦ,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3000" dirty="0" smtClean="0"/>
              <a:t>Same Honor:  Isaiah 45:22-23/ Philippians 2:10-11 </a:t>
            </a:r>
          </a:p>
          <a:p>
            <a:pPr marL="0" indent="0">
              <a:buNone/>
            </a:pPr>
            <a:r>
              <a:rPr lang="en-US" sz="3000" dirty="0" smtClean="0"/>
              <a:t>Same Qualities: Malachi 3:6/ Heb. 13:8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Gospel: Proving Christ’s Deity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2074025" y="4538750"/>
            <a:ext cx="24384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7068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 smtClean="0"/>
              <a:t>Colossians 1:15-17 </a:t>
            </a:r>
            <a:r>
              <a:rPr lang="en-US" dirty="0" smtClean="0"/>
              <a:t>– Christ created all things!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u="sng" dirty="0" smtClean="0"/>
              <a:t>Colossians 2:9</a:t>
            </a:r>
            <a:r>
              <a:rPr lang="en-US" dirty="0" smtClean="0"/>
              <a:t>  For in Him all the fullness of </a:t>
            </a:r>
            <a:r>
              <a:rPr lang="en-US" dirty="0" smtClean="0">
                <a:solidFill>
                  <a:srgbClr val="FF0000"/>
                </a:solidFill>
              </a:rPr>
              <a:t>Deity</a:t>
            </a:r>
            <a:r>
              <a:rPr lang="en-US" dirty="0" smtClean="0"/>
              <a:t> dwells in bodily form.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u="sng" dirty="0" smtClean="0"/>
              <a:t>NWT Col. 2:9</a:t>
            </a:r>
            <a:r>
              <a:rPr lang="en-US" dirty="0" smtClean="0"/>
              <a:t> because it is in him that all the fullness of the </a:t>
            </a:r>
            <a:r>
              <a:rPr lang="en-US" dirty="0" smtClean="0">
                <a:solidFill>
                  <a:srgbClr val="FF0000"/>
                </a:solidFill>
              </a:rPr>
              <a:t>divine quality </a:t>
            </a:r>
            <a:r>
              <a:rPr lang="en-US" dirty="0" smtClean="0"/>
              <a:t>dwells bodily.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Correct</a:t>
            </a:r>
            <a:r>
              <a:rPr lang="en-US" dirty="0" smtClean="0"/>
              <a:t> = </a:t>
            </a:r>
            <a:r>
              <a:rPr lang="en-US" dirty="0" err="1" smtClean="0"/>
              <a:t>theotes</a:t>
            </a:r>
            <a:r>
              <a:rPr lang="en-US" dirty="0" smtClean="0"/>
              <a:t> –deity</a:t>
            </a:r>
          </a:p>
          <a:p>
            <a:pPr marL="0" indent="0">
              <a:buNone/>
            </a:pPr>
            <a:r>
              <a:rPr lang="en-US" b="1" dirty="0" smtClean="0"/>
              <a:t>Incorrect</a:t>
            </a:r>
            <a:r>
              <a:rPr lang="en-US" dirty="0" smtClean="0"/>
              <a:t> = NWT - </a:t>
            </a:r>
            <a:r>
              <a:rPr lang="en-US" dirty="0" err="1" smtClean="0"/>
              <a:t>theiotes</a:t>
            </a:r>
            <a:r>
              <a:rPr lang="en-US" dirty="0" smtClean="0"/>
              <a:t> – divine nature or quality (Rom. 1:20)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Gospel: Proving Christ’s Deity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7076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5105400"/>
          </a:xfrm>
        </p:spPr>
        <p:txBody>
          <a:bodyPr>
            <a:normAutofit/>
          </a:bodyPr>
          <a:lstStyle/>
          <a:p>
            <a:pPr marL="0" lvl="1" indent="0">
              <a:buNone/>
            </a:pPr>
            <a:r>
              <a:rPr lang="en-US" b="1" dirty="0" smtClean="0"/>
              <a:t>J.W. Claims</a:t>
            </a:r>
            <a:r>
              <a:rPr lang="en-US" dirty="0" smtClean="0"/>
              <a:t>: There </a:t>
            </a:r>
            <a:r>
              <a:rPr lang="en-US" dirty="0"/>
              <a:t>are four requirements for the Jehovah's Witnesses to be able to live forever on Paradise earth according to the </a:t>
            </a:r>
            <a:r>
              <a:rPr lang="en-US" i="1" dirty="0"/>
              <a:t>Watchtower</a:t>
            </a:r>
            <a:r>
              <a:rPr lang="en-US" dirty="0"/>
              <a:t>, Feb. 15, 1983, p. 12. </a:t>
            </a:r>
            <a:endParaRPr lang="en-US" dirty="0" smtClean="0"/>
          </a:p>
          <a:p>
            <a:pPr marL="0" lvl="1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1. Knowledge of God and Jesus Christ</a:t>
            </a:r>
          </a:p>
          <a:p>
            <a:pPr marL="0" indent="0">
              <a:buNone/>
            </a:pPr>
            <a:r>
              <a:rPr lang="en-US" dirty="0" smtClean="0"/>
              <a:t>2. Obeying God’s laws</a:t>
            </a:r>
          </a:p>
          <a:p>
            <a:pPr marL="0" indent="0">
              <a:buNone/>
            </a:pPr>
            <a:r>
              <a:rPr lang="en-US" dirty="0" smtClean="0"/>
              <a:t>3. Serve in God’s true organization (Watchtower)</a:t>
            </a:r>
          </a:p>
          <a:p>
            <a:pPr marL="0" indent="0">
              <a:buNone/>
            </a:pPr>
            <a:r>
              <a:rPr lang="en-US" dirty="0" smtClean="0"/>
              <a:t>4. Must be loyal to witness for the organization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u="sng" dirty="0" smtClean="0"/>
              <a:t>Romans 4:2</a:t>
            </a:r>
            <a:r>
              <a:rPr lang="en-US" dirty="0" smtClean="0"/>
              <a:t> </a:t>
            </a:r>
            <a:r>
              <a:rPr lang="en-US" dirty="0"/>
              <a:t>For if Abraham was justified by works, he has something to boast about, </a:t>
            </a:r>
            <a:r>
              <a:rPr lang="en-US" dirty="0">
                <a:solidFill>
                  <a:srgbClr val="FF0000"/>
                </a:solidFill>
              </a:rPr>
              <a:t>but not before God</a:t>
            </a:r>
            <a:r>
              <a:rPr lang="en-US" dirty="0"/>
              <a:t>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Gospel: Reception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121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J.W. Claims: </a:t>
            </a:r>
          </a:p>
          <a:p>
            <a:pPr marL="398463" indent="-398463">
              <a:buNone/>
            </a:pPr>
            <a:r>
              <a:rPr lang="en-US" dirty="0" smtClean="0"/>
              <a:t>1. Only 144,000 go to heaven (they were faithful J.W.’s)</a:t>
            </a:r>
          </a:p>
          <a:p>
            <a:pPr marL="398463" indent="-398463">
              <a:buNone/>
            </a:pPr>
            <a:r>
              <a:rPr lang="en-US" dirty="0" smtClean="0"/>
              <a:t>2. Other less faithful J.W.’s spend eternity on earth.</a:t>
            </a:r>
          </a:p>
          <a:p>
            <a:pPr marL="398463" indent="-398463">
              <a:buNone/>
            </a:pPr>
            <a:r>
              <a:rPr lang="en-US" dirty="0" smtClean="0"/>
              <a:t>3. All others outside of the J.W.’s are annihilated.</a:t>
            </a:r>
          </a:p>
          <a:p>
            <a:pPr marL="0" indent="0">
              <a:buNone/>
            </a:pPr>
            <a:r>
              <a:rPr lang="en-US" dirty="0" smtClean="0"/>
              <a:t>   </a:t>
            </a:r>
          </a:p>
          <a:p>
            <a:pPr marL="0" indent="0">
              <a:lnSpc>
                <a:spcPts val="3000"/>
              </a:lnSpc>
              <a:buNone/>
            </a:pPr>
            <a:r>
              <a:rPr lang="en-US" u="sng" dirty="0" smtClean="0"/>
              <a:t>Heb. 11:12 </a:t>
            </a:r>
            <a:r>
              <a:rPr lang="en-US" dirty="0" smtClean="0"/>
              <a:t>Therefore there was born even of one man, and him as good as dead at that, as many descendants AS THE STARS OF HEAVEN IN NUMBER, </a:t>
            </a:r>
            <a:r>
              <a:rPr lang="en-US" dirty="0" smtClean="0">
                <a:solidFill>
                  <a:srgbClr val="FF0000"/>
                </a:solidFill>
              </a:rPr>
              <a:t>AND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INNUMERABLE AS THE SAND WHICH IS BY THE SEASHORE.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Gospel: Who Is Saved?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568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God will bring utopia to earth after the imminent battle of Armageddon</a:t>
            </a:r>
          </a:p>
          <a:p>
            <a:endParaRPr lang="en-US" dirty="0" smtClean="0"/>
          </a:p>
          <a:p>
            <a:r>
              <a:rPr lang="en-US" dirty="0" smtClean="0"/>
              <a:t>“The Millennium began in 1874, with the Return of Christ” </a:t>
            </a:r>
            <a:r>
              <a:rPr lang="en-US" i="1" dirty="0" smtClean="0"/>
              <a:t>(Studies in the Scriptures, </a:t>
            </a:r>
            <a:r>
              <a:rPr lang="en-US" dirty="0" smtClean="0"/>
              <a:t>vol. 7, p. 386</a:t>
            </a:r>
            <a:r>
              <a:rPr lang="en-US" i="1" dirty="0" smtClean="0"/>
              <a:t>).</a:t>
            </a:r>
          </a:p>
          <a:p>
            <a:endParaRPr lang="en-US" dirty="0" smtClean="0"/>
          </a:p>
          <a:p>
            <a:r>
              <a:rPr lang="en-US" dirty="0" smtClean="0"/>
              <a:t>“The battle of the great day of God almighty (Revelation 16:14), which will end in A.D. 1914 with the complete overthrow of earth’s present  </a:t>
            </a:r>
            <a:r>
              <a:rPr lang="en-US" dirty="0" err="1" smtClean="0"/>
              <a:t>rulership</a:t>
            </a:r>
            <a:r>
              <a:rPr lang="en-US" dirty="0" smtClean="0"/>
              <a:t>, is already commenced” </a:t>
            </a:r>
            <a:r>
              <a:rPr lang="en-US" i="1" dirty="0" smtClean="0"/>
              <a:t>(Studies in the Scriptures, </a:t>
            </a:r>
            <a:r>
              <a:rPr lang="en-US" dirty="0" smtClean="0"/>
              <a:t>vol. 2, p. 101</a:t>
            </a:r>
            <a:r>
              <a:rPr lang="en-US" i="1" dirty="0" smtClean="0"/>
              <a:t>).</a:t>
            </a:r>
            <a:endParaRPr lang="en-US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Watch Tower’s Wayward Eschatology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6629400" y="1905000"/>
            <a:ext cx="6096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838200" y="2209800"/>
            <a:ext cx="54102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3215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3700" y="1295400"/>
            <a:ext cx="8369300" cy="4724401"/>
          </a:xfrm>
        </p:spPr>
        <p:txBody>
          <a:bodyPr/>
          <a:lstStyle/>
          <a:p>
            <a:pPr marL="0" indent="0">
              <a:lnSpc>
                <a:spcPts val="2600"/>
              </a:lnSpc>
              <a:buNone/>
            </a:pPr>
            <a:r>
              <a:rPr lang="en-US" b="1" u="sng" dirty="0" smtClean="0"/>
              <a:t>Gospel Essentials:</a:t>
            </a:r>
          </a:p>
          <a:p>
            <a:pPr marL="398463" indent="-398463">
              <a:lnSpc>
                <a:spcPts val="2600"/>
              </a:lnSpc>
              <a:buNone/>
            </a:pPr>
            <a:r>
              <a:rPr lang="en-US" dirty="0" smtClean="0"/>
              <a:t>1. </a:t>
            </a:r>
            <a:r>
              <a:rPr lang="en-US" dirty="0" smtClean="0">
                <a:solidFill>
                  <a:srgbClr val="FF0000"/>
                </a:solidFill>
              </a:rPr>
              <a:t>The Need</a:t>
            </a:r>
            <a:r>
              <a:rPr lang="en-US" dirty="0" smtClean="0"/>
              <a:t> (Sinners under the wrath of God)</a:t>
            </a:r>
          </a:p>
          <a:p>
            <a:pPr marL="398463" indent="-398463">
              <a:lnSpc>
                <a:spcPts val="2600"/>
              </a:lnSpc>
              <a:buNone/>
            </a:pPr>
            <a:r>
              <a:rPr lang="en-US" dirty="0" smtClean="0"/>
              <a:t>2. </a:t>
            </a:r>
            <a:r>
              <a:rPr lang="en-US" dirty="0" smtClean="0">
                <a:solidFill>
                  <a:srgbClr val="FF0000"/>
                </a:solidFill>
              </a:rPr>
              <a:t>The Good News </a:t>
            </a:r>
            <a:r>
              <a:rPr lang="en-US" dirty="0" smtClean="0"/>
              <a:t>(Person and work of Jesus Christ)</a:t>
            </a:r>
          </a:p>
          <a:p>
            <a:pPr marL="398463" indent="-398463">
              <a:lnSpc>
                <a:spcPts val="2600"/>
              </a:lnSpc>
              <a:buNone/>
            </a:pPr>
            <a:r>
              <a:rPr lang="en-US" dirty="0" smtClean="0"/>
              <a:t>3. </a:t>
            </a:r>
            <a:r>
              <a:rPr lang="en-US" dirty="0" smtClean="0">
                <a:solidFill>
                  <a:srgbClr val="FF0000"/>
                </a:solidFill>
              </a:rPr>
              <a:t>The Reception </a:t>
            </a:r>
            <a:r>
              <a:rPr lang="en-US" dirty="0" smtClean="0"/>
              <a:t>(Faith alone by grace alone)</a:t>
            </a:r>
          </a:p>
          <a:p>
            <a:pPr marL="398463" indent="-398463">
              <a:lnSpc>
                <a:spcPts val="2600"/>
              </a:lnSpc>
              <a:spcAft>
                <a:spcPts val="1800"/>
              </a:spcAft>
              <a:buNone/>
            </a:pPr>
            <a:r>
              <a:rPr lang="en-US" dirty="0" smtClean="0"/>
              <a:t>4. </a:t>
            </a:r>
            <a:r>
              <a:rPr lang="en-US" dirty="0" smtClean="0">
                <a:solidFill>
                  <a:srgbClr val="FF0000"/>
                </a:solidFill>
              </a:rPr>
              <a:t>The Result </a:t>
            </a:r>
            <a:r>
              <a:rPr lang="en-US" dirty="0" smtClean="0"/>
              <a:t>(Everlasting life, bodily resurrection)</a:t>
            </a:r>
          </a:p>
          <a:p>
            <a:pPr marL="0" indent="0">
              <a:lnSpc>
                <a:spcPts val="2600"/>
              </a:lnSpc>
              <a:buNone/>
            </a:pPr>
            <a:r>
              <a:rPr lang="en-US" b="1" u="sng" dirty="0" smtClean="0"/>
              <a:t>Jehovah Witnesses:</a:t>
            </a:r>
          </a:p>
          <a:p>
            <a:pPr marL="398463" indent="-398463">
              <a:lnSpc>
                <a:spcPts val="2600"/>
              </a:lnSpc>
              <a:buNone/>
            </a:pPr>
            <a:r>
              <a:rPr lang="en-US" dirty="0" smtClean="0"/>
              <a:t>1. No eternal damnation</a:t>
            </a:r>
          </a:p>
          <a:p>
            <a:pPr marL="398463" indent="-398463">
              <a:lnSpc>
                <a:spcPts val="2600"/>
              </a:lnSpc>
              <a:buNone/>
            </a:pPr>
            <a:r>
              <a:rPr lang="en-US" dirty="0" smtClean="0"/>
              <a:t>2. Different Jesus (a created being, insufficient atonement)</a:t>
            </a:r>
          </a:p>
          <a:p>
            <a:pPr marL="398463" indent="-398463">
              <a:lnSpc>
                <a:spcPts val="2600"/>
              </a:lnSpc>
              <a:buNone/>
            </a:pPr>
            <a:r>
              <a:rPr lang="en-US" dirty="0" smtClean="0"/>
              <a:t>3. Faith + Works</a:t>
            </a:r>
          </a:p>
          <a:p>
            <a:pPr marL="398463" indent="-398463">
              <a:lnSpc>
                <a:spcPts val="2600"/>
              </a:lnSpc>
              <a:buNone/>
            </a:pPr>
            <a:r>
              <a:rPr lang="en-US" dirty="0" smtClean="0"/>
              <a:t>4. Only the 144,000 have a part in the kingdom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Gospel Essentials Under Attack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6057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J.W.</a:t>
            </a:r>
            <a:r>
              <a:rPr lang="en-US" dirty="0" smtClean="0"/>
              <a:t> "</a:t>
            </a:r>
            <a:r>
              <a:rPr lang="en-US" dirty="0" smtClean="0">
                <a:solidFill>
                  <a:srgbClr val="FF0000"/>
                </a:solidFill>
              </a:rPr>
              <a:t>Eternal </a:t>
            </a:r>
            <a:r>
              <a:rPr lang="en-US" dirty="0">
                <a:solidFill>
                  <a:srgbClr val="FF0000"/>
                </a:solidFill>
              </a:rPr>
              <a:t>torture </a:t>
            </a:r>
            <a:r>
              <a:rPr lang="en-US" dirty="0"/>
              <a:t>is nowhere suggested in the Old Testament Scriptures, and only a few statements in the New Testament can be so misconstrued as to appear to teach </a:t>
            </a:r>
            <a:r>
              <a:rPr lang="en-US" dirty="0" smtClean="0"/>
              <a:t>it” (</a:t>
            </a:r>
            <a:r>
              <a:rPr lang="en-US" i="1" dirty="0"/>
              <a:t>The Divine Plan of the Ages, </a:t>
            </a:r>
            <a:r>
              <a:rPr lang="en-US" dirty="0" smtClean="0"/>
              <a:t>p. 128).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u="sng" dirty="0" smtClean="0"/>
              <a:t>2 Thess. 1:8-9 </a:t>
            </a:r>
            <a:r>
              <a:rPr lang="en-US" dirty="0" smtClean="0"/>
              <a:t>dealing </a:t>
            </a:r>
            <a:r>
              <a:rPr lang="en-US" dirty="0"/>
              <a:t>out retribution to those who do not know God and to those who do not obey the gospel of our Lord Jesus.  </a:t>
            </a:r>
            <a:r>
              <a:rPr lang="en-US" u="sng" dirty="0"/>
              <a:t>9</a:t>
            </a:r>
            <a:r>
              <a:rPr lang="en-US" dirty="0"/>
              <a:t> These will pay the penalty of </a:t>
            </a:r>
            <a:r>
              <a:rPr lang="en-US" dirty="0">
                <a:solidFill>
                  <a:srgbClr val="FF0000"/>
                </a:solidFill>
              </a:rPr>
              <a:t>eternal destruction</a:t>
            </a:r>
            <a:r>
              <a:rPr lang="en-US" dirty="0"/>
              <a:t>, away from the presence of the Lord and from the glory of His </a:t>
            </a:r>
            <a:r>
              <a:rPr lang="en-US" dirty="0" smtClean="0"/>
              <a:t>power…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Need: Denial of Hell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553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9900" y="1295400"/>
            <a:ext cx="8229600" cy="4724401"/>
          </a:xfrm>
        </p:spPr>
        <p:txBody>
          <a:bodyPr/>
          <a:lstStyle/>
          <a:p>
            <a:pPr>
              <a:spcAft>
                <a:spcPts val="1800"/>
              </a:spcAft>
            </a:pPr>
            <a:r>
              <a:rPr lang="en-US" dirty="0" smtClean="0"/>
              <a:t>J.W. “A human does not possess a soul separate and distinct from the body” (</a:t>
            </a:r>
            <a:r>
              <a:rPr lang="en-US" i="1" dirty="0" smtClean="0"/>
              <a:t>Make Sure of All Things, p. 349).</a:t>
            </a:r>
          </a:p>
          <a:p>
            <a:pPr>
              <a:spcAft>
                <a:spcPts val="1800"/>
              </a:spcAft>
            </a:pPr>
            <a:r>
              <a:rPr lang="en-US" u="sng" dirty="0" smtClean="0"/>
              <a:t>Gen. 35:18</a:t>
            </a:r>
            <a:r>
              <a:rPr lang="en-US" dirty="0" smtClean="0"/>
              <a:t> “It came about as </a:t>
            </a:r>
            <a:r>
              <a:rPr lang="en-US" dirty="0" smtClean="0">
                <a:solidFill>
                  <a:srgbClr val="FF0000"/>
                </a:solidFill>
              </a:rPr>
              <a:t>her soul was departing </a:t>
            </a:r>
            <a:r>
              <a:rPr lang="en-US" dirty="0" smtClean="0"/>
              <a:t>(for she died), that she named him Ben- </a:t>
            </a:r>
            <a:r>
              <a:rPr lang="en-US" dirty="0" err="1" smtClean="0"/>
              <a:t>oni</a:t>
            </a:r>
            <a:r>
              <a:rPr lang="en-US" dirty="0" smtClean="0"/>
              <a:t>…</a:t>
            </a:r>
          </a:p>
          <a:p>
            <a:pPr>
              <a:spcAft>
                <a:spcPts val="1800"/>
              </a:spcAft>
            </a:pPr>
            <a:r>
              <a:rPr lang="en-US" u="sng" dirty="0" smtClean="0"/>
              <a:t>2 Corinthians 5:6-8 </a:t>
            </a:r>
            <a:r>
              <a:rPr lang="en-US" dirty="0" smtClean="0"/>
              <a:t>Therefore, being always of good courage, and knowing that while we are </a:t>
            </a:r>
            <a:r>
              <a:rPr lang="en-US" dirty="0" smtClean="0">
                <a:solidFill>
                  <a:srgbClr val="FF0000"/>
                </a:solidFill>
              </a:rPr>
              <a:t>at home in the body we are absent from the Lord</a:t>
            </a:r>
            <a:r>
              <a:rPr lang="en-US" dirty="0" smtClean="0"/>
              <a:t>—  </a:t>
            </a:r>
            <a:r>
              <a:rPr lang="en-US" u="sng" dirty="0" smtClean="0"/>
              <a:t>7</a:t>
            </a:r>
            <a:r>
              <a:rPr lang="en-US" dirty="0" smtClean="0"/>
              <a:t> for we walk by faith, not by sight—  </a:t>
            </a:r>
            <a:br>
              <a:rPr lang="en-US" dirty="0" smtClean="0"/>
            </a:br>
            <a:r>
              <a:rPr lang="en-US" u="sng" dirty="0" smtClean="0"/>
              <a:t>8 </a:t>
            </a:r>
            <a:r>
              <a:rPr lang="en-US" dirty="0" smtClean="0"/>
              <a:t>we are of good courage, I say, and prefer rather to be </a:t>
            </a:r>
            <a:r>
              <a:rPr lang="en-US" dirty="0" smtClean="0">
                <a:solidFill>
                  <a:srgbClr val="FF0000"/>
                </a:solidFill>
              </a:rPr>
              <a:t>absent from the body and to be at home with the Lord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Need: Denial of Body and Soul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744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US" b="1" dirty="0" smtClean="0"/>
              <a:t>J.W. Dynamic Monarchianism </a:t>
            </a:r>
          </a:p>
          <a:p>
            <a:pPr>
              <a:spcAft>
                <a:spcPts val="1200"/>
              </a:spcAft>
            </a:pPr>
            <a:r>
              <a:rPr lang="en-US" dirty="0" smtClean="0"/>
              <a:t>There </a:t>
            </a:r>
            <a:r>
              <a:rPr lang="en-US" dirty="0"/>
              <a:t>is one God in one </a:t>
            </a:r>
            <a:r>
              <a:rPr lang="en-US" dirty="0" smtClean="0"/>
              <a:t>person (</a:t>
            </a:r>
            <a:r>
              <a:rPr lang="en-US" i="1" dirty="0" smtClean="0"/>
              <a:t>Make </a:t>
            </a:r>
            <a:r>
              <a:rPr lang="en-US" i="1" dirty="0"/>
              <a:t>Sure of All Things</a:t>
            </a:r>
            <a:r>
              <a:rPr lang="en-US" dirty="0"/>
              <a:t>, p. </a:t>
            </a:r>
            <a:r>
              <a:rPr lang="en-US" dirty="0" smtClean="0"/>
              <a:t>188). </a:t>
            </a:r>
            <a:endParaRPr lang="en-US" dirty="0"/>
          </a:p>
          <a:p>
            <a:pPr>
              <a:spcAft>
                <a:spcPts val="1200"/>
              </a:spcAft>
            </a:pPr>
            <a:r>
              <a:rPr lang="en-US" dirty="0"/>
              <a:t>There is no </a:t>
            </a:r>
            <a:r>
              <a:rPr lang="en-US" dirty="0" smtClean="0"/>
              <a:t>Trinity (</a:t>
            </a:r>
            <a:r>
              <a:rPr lang="en-US" i="1" dirty="0" smtClean="0"/>
              <a:t>Let </a:t>
            </a:r>
            <a:r>
              <a:rPr lang="en-US" i="1" dirty="0"/>
              <a:t>God be True</a:t>
            </a:r>
            <a:r>
              <a:rPr lang="en-US" dirty="0"/>
              <a:t>, 2nd Ed., pp. 100-101; </a:t>
            </a:r>
            <a:r>
              <a:rPr lang="en-US" dirty="0" smtClean="0"/>
              <a:t>2/1/1960</a:t>
            </a:r>
            <a:r>
              <a:rPr lang="en-US" dirty="0"/>
              <a:t>, p. </a:t>
            </a:r>
            <a:r>
              <a:rPr lang="en-US" dirty="0" smtClean="0"/>
              <a:t>94). </a:t>
            </a:r>
            <a:endParaRPr lang="en-US" dirty="0"/>
          </a:p>
          <a:p>
            <a:pPr>
              <a:spcAft>
                <a:spcPts val="1200"/>
              </a:spcAft>
            </a:pPr>
            <a:r>
              <a:rPr lang="en-US" dirty="0"/>
              <a:t>The Holy Spirit is a force, not </a:t>
            </a:r>
            <a:r>
              <a:rPr lang="en-US" dirty="0" smtClean="0"/>
              <a:t>alive (</a:t>
            </a:r>
            <a:r>
              <a:rPr lang="en-US" i="1" dirty="0" smtClean="0"/>
              <a:t>Reasoning </a:t>
            </a:r>
            <a:r>
              <a:rPr lang="en-US" i="1" dirty="0"/>
              <a:t>from the Scriptures</a:t>
            </a:r>
            <a:r>
              <a:rPr lang="en-US" dirty="0"/>
              <a:t>, 1985, pp. </a:t>
            </a:r>
            <a:r>
              <a:rPr lang="en-US" dirty="0" smtClean="0"/>
              <a:t>406-407).</a:t>
            </a:r>
            <a:endParaRPr lang="en-US" dirty="0"/>
          </a:p>
          <a:p>
            <a:pPr>
              <a:spcAft>
                <a:spcPts val="1200"/>
              </a:spcAft>
            </a:pPr>
            <a:r>
              <a:rPr lang="en-US" dirty="0" smtClean="0"/>
              <a:t>Jesus is a created being who existed as Michael the archangel (</a:t>
            </a:r>
            <a:r>
              <a:rPr lang="en-US" i="1" dirty="0"/>
              <a:t>The Watchtower</a:t>
            </a:r>
            <a:r>
              <a:rPr lang="en-US" dirty="0"/>
              <a:t>, May 15,</a:t>
            </a:r>
            <a:br>
              <a:rPr lang="en-US" dirty="0"/>
            </a:br>
            <a:r>
              <a:rPr lang="en-US" dirty="0"/>
              <a:t>1963, p. 307; </a:t>
            </a:r>
            <a:r>
              <a:rPr lang="en-US" i="1" dirty="0"/>
              <a:t>The New World</a:t>
            </a:r>
            <a:r>
              <a:rPr lang="en-US" dirty="0"/>
              <a:t>, </a:t>
            </a:r>
            <a:r>
              <a:rPr lang="en-US" dirty="0" smtClean="0"/>
              <a:t>284).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Gospel: A Different God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94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ts val="3000"/>
              </a:lnSpc>
              <a:buNone/>
            </a:pPr>
            <a:r>
              <a:rPr lang="en-US" u="sng" dirty="0" smtClean="0"/>
              <a:t>Titus 3:4-6</a:t>
            </a:r>
            <a:r>
              <a:rPr lang="en-US" dirty="0" smtClean="0"/>
              <a:t> But </a:t>
            </a:r>
            <a:r>
              <a:rPr lang="en-US" dirty="0"/>
              <a:t>when the kindness of </a:t>
            </a:r>
            <a:r>
              <a:rPr lang="en-US" dirty="0">
                <a:solidFill>
                  <a:srgbClr val="0070C0"/>
                </a:solidFill>
              </a:rPr>
              <a:t>God our Savior </a:t>
            </a:r>
            <a:r>
              <a:rPr lang="en-US" dirty="0"/>
              <a:t>and His love for mankind appeared,  </a:t>
            </a:r>
            <a:r>
              <a:rPr lang="en-US" u="sng" dirty="0"/>
              <a:t>5</a:t>
            </a:r>
            <a:r>
              <a:rPr lang="en-US" dirty="0"/>
              <a:t> He saved us, not on the basis of deeds which we have done in righteousness, but according to His mercy, by the washing of regeneration and renewing </a:t>
            </a:r>
            <a:r>
              <a:rPr lang="en-US" dirty="0">
                <a:solidFill>
                  <a:srgbClr val="00B050"/>
                </a:solidFill>
              </a:rPr>
              <a:t>by the Holy Spirit</a:t>
            </a:r>
            <a:r>
              <a:rPr lang="en-US" dirty="0"/>
              <a:t>,  </a:t>
            </a:r>
            <a:r>
              <a:rPr lang="en-US" u="sng" dirty="0"/>
              <a:t>6</a:t>
            </a:r>
            <a:r>
              <a:rPr lang="en-US" dirty="0"/>
              <a:t> </a:t>
            </a:r>
            <a:r>
              <a:rPr lang="en-US" dirty="0">
                <a:solidFill>
                  <a:srgbClr val="00B050"/>
                </a:solidFill>
              </a:rPr>
              <a:t>whom</a:t>
            </a:r>
            <a:r>
              <a:rPr lang="en-US" dirty="0"/>
              <a:t> </a:t>
            </a:r>
            <a:r>
              <a:rPr lang="en-US" dirty="0">
                <a:solidFill>
                  <a:srgbClr val="0070C0"/>
                </a:solidFill>
              </a:rPr>
              <a:t>He poured out </a:t>
            </a:r>
            <a:r>
              <a:rPr lang="en-US" dirty="0"/>
              <a:t>upon us richly </a:t>
            </a:r>
            <a:r>
              <a:rPr lang="en-US" dirty="0" smtClean="0"/>
              <a:t>through </a:t>
            </a:r>
            <a:r>
              <a:rPr lang="en-US" dirty="0">
                <a:solidFill>
                  <a:srgbClr val="FF0000"/>
                </a:solidFill>
              </a:rPr>
              <a:t>Jesus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Christ our Savior</a:t>
            </a:r>
            <a:r>
              <a:rPr lang="en-US" dirty="0" smtClean="0"/>
              <a:t>,</a:t>
            </a:r>
          </a:p>
          <a:p>
            <a:pPr marL="0" indent="0">
              <a:lnSpc>
                <a:spcPts val="3000"/>
              </a:lnSpc>
              <a:buNone/>
            </a:pPr>
            <a:endParaRPr lang="en-US" dirty="0"/>
          </a:p>
          <a:p>
            <a:pPr marL="0" indent="0">
              <a:lnSpc>
                <a:spcPts val="3000"/>
              </a:lnSpc>
              <a:buNone/>
            </a:pPr>
            <a:r>
              <a:rPr lang="en-US" u="sng" dirty="0" smtClean="0"/>
              <a:t>Isaiah 43:11</a:t>
            </a:r>
            <a:r>
              <a:rPr lang="en-US" dirty="0" smtClean="0"/>
              <a:t> </a:t>
            </a:r>
            <a:r>
              <a:rPr lang="en-US" dirty="0"/>
              <a:t>“I, even I, am the LORD, </a:t>
            </a:r>
            <a:r>
              <a:rPr lang="en-US" dirty="0" smtClean="0"/>
              <a:t>and </a:t>
            </a:r>
            <a:r>
              <a:rPr lang="en-US" dirty="0"/>
              <a:t>there is no savior besides Me</a:t>
            </a:r>
            <a:r>
              <a:rPr lang="en-US" dirty="0" smtClean="0"/>
              <a:t>.”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Gospel: Trinitarian Texts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581400" y="4197394"/>
            <a:ext cx="1397925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464127" y="1453252"/>
            <a:ext cx="7689273" cy="824434"/>
            <a:chOff x="464127" y="1453252"/>
            <a:chExt cx="7689273" cy="824434"/>
          </a:xfrm>
        </p:grpSpPr>
        <p:sp>
          <p:nvSpPr>
            <p:cNvPr id="6" name="Rounded Rectangle 5"/>
            <p:cNvSpPr/>
            <p:nvPr/>
          </p:nvSpPr>
          <p:spPr>
            <a:xfrm>
              <a:off x="6629400" y="1453252"/>
              <a:ext cx="1524000" cy="457200"/>
            </a:xfrm>
            <a:prstGeom prst="round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464127" y="1875689"/>
              <a:ext cx="1152698" cy="401997"/>
            </a:xfrm>
            <a:prstGeom prst="round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454426" y="3790069"/>
            <a:ext cx="7344299" cy="809322"/>
            <a:chOff x="454426" y="3790069"/>
            <a:chExt cx="7344299" cy="809322"/>
          </a:xfrm>
        </p:grpSpPr>
        <p:sp>
          <p:nvSpPr>
            <p:cNvPr id="11" name="Rounded Rectangle 10"/>
            <p:cNvSpPr/>
            <p:nvPr/>
          </p:nvSpPr>
          <p:spPr>
            <a:xfrm>
              <a:off x="4979325" y="3790069"/>
              <a:ext cx="2819400" cy="457200"/>
            </a:xfrm>
            <a:prstGeom prst="round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454426" y="4197394"/>
              <a:ext cx="1152698" cy="401997"/>
            </a:xfrm>
            <a:prstGeom prst="roundRect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Rounded Rectangle 12"/>
          <p:cNvSpPr/>
          <p:nvPr/>
        </p:nvSpPr>
        <p:spPr>
          <a:xfrm>
            <a:off x="1023852" y="5517730"/>
            <a:ext cx="1152698" cy="401997"/>
          </a:xfrm>
          <a:prstGeom prst="round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705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800"/>
              </a:spcAft>
            </a:pPr>
            <a:r>
              <a:rPr lang="en-US" b="1" dirty="0" smtClean="0"/>
              <a:t>The H.S. speaks  </a:t>
            </a:r>
            <a:r>
              <a:rPr lang="en-US" dirty="0" smtClean="0"/>
              <a:t>– </a:t>
            </a:r>
            <a:r>
              <a:rPr lang="en-US" u="sng" dirty="0" smtClean="0"/>
              <a:t>Acts 13:2 </a:t>
            </a:r>
            <a:r>
              <a:rPr lang="en-US" dirty="0" smtClean="0"/>
              <a:t>The Holy Spirit </a:t>
            </a:r>
            <a:r>
              <a:rPr lang="en-US" dirty="0" smtClean="0">
                <a:solidFill>
                  <a:srgbClr val="FF0000"/>
                </a:solidFill>
              </a:rPr>
              <a:t>said</a:t>
            </a:r>
            <a:r>
              <a:rPr lang="en-US" dirty="0" smtClean="0"/>
              <a:t>, “set apart for Me Barnabas and Saul for the work to </a:t>
            </a:r>
            <a:r>
              <a:rPr lang="en-US" dirty="0" smtClean="0">
                <a:solidFill>
                  <a:srgbClr val="FF0000"/>
                </a:solidFill>
              </a:rPr>
              <a:t>which I have called</a:t>
            </a:r>
            <a:r>
              <a:rPr lang="en-US" dirty="0" smtClean="0"/>
              <a:t> them.”</a:t>
            </a:r>
          </a:p>
          <a:p>
            <a:pPr>
              <a:spcAft>
                <a:spcPts val="1800"/>
              </a:spcAft>
            </a:pPr>
            <a:r>
              <a:rPr lang="en-US" b="1" dirty="0" smtClean="0"/>
              <a:t>The H.S. teaches </a:t>
            </a:r>
            <a:r>
              <a:rPr lang="en-US" dirty="0" smtClean="0"/>
              <a:t>– </a:t>
            </a:r>
            <a:r>
              <a:rPr lang="en-US" u="sng" dirty="0" smtClean="0"/>
              <a:t>John 14:26 </a:t>
            </a:r>
            <a:r>
              <a:rPr lang="en-US" dirty="0" smtClean="0"/>
              <a:t>…the Holy Spirit, whom the Father will send in My name, </a:t>
            </a:r>
            <a:r>
              <a:rPr lang="en-US" dirty="0" smtClean="0">
                <a:solidFill>
                  <a:srgbClr val="FF0000"/>
                </a:solidFill>
              </a:rPr>
              <a:t>He will teach</a:t>
            </a:r>
            <a:r>
              <a:rPr lang="en-US" dirty="0" smtClean="0"/>
              <a:t> you all things, and bring to your remembrance all that I said to you. </a:t>
            </a:r>
          </a:p>
          <a:p>
            <a:pPr>
              <a:spcAft>
                <a:spcPts val="1800"/>
              </a:spcAft>
            </a:pPr>
            <a:r>
              <a:rPr lang="en-US" b="1" dirty="0" smtClean="0"/>
              <a:t>The H.S. prays </a:t>
            </a:r>
            <a:r>
              <a:rPr lang="en-US" dirty="0"/>
              <a:t>– </a:t>
            </a:r>
            <a:r>
              <a:rPr lang="en-US" u="sng" dirty="0" smtClean="0"/>
              <a:t>Romans 8:26</a:t>
            </a:r>
            <a:r>
              <a:rPr lang="en-US" dirty="0" smtClean="0"/>
              <a:t>   In the same way the Spirit also helps our weakness; for we do not know how to pray as we should, </a:t>
            </a:r>
            <a:r>
              <a:rPr lang="en-US" dirty="0" smtClean="0">
                <a:solidFill>
                  <a:srgbClr val="333333"/>
                </a:solidFill>
              </a:rPr>
              <a:t>but</a:t>
            </a:r>
            <a:r>
              <a:rPr lang="en-US" dirty="0" smtClean="0">
                <a:solidFill>
                  <a:srgbClr val="FF0000"/>
                </a:solidFill>
              </a:rPr>
              <a:t> the Spirit Himself intercedes</a:t>
            </a:r>
            <a:r>
              <a:rPr lang="en-US" dirty="0" smtClean="0"/>
              <a:t> for us with </a:t>
            </a:r>
            <a:r>
              <a:rPr lang="en-US" dirty="0" err="1" smtClean="0"/>
              <a:t>groanings</a:t>
            </a:r>
            <a:r>
              <a:rPr lang="en-US" dirty="0" smtClean="0"/>
              <a:t> too deep for words…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Gospel: The Holy Spirit Is a Person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931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1800"/>
              </a:spcAft>
              <a:buNone/>
            </a:pPr>
            <a:r>
              <a:rPr lang="en-US" b="1" dirty="0" smtClean="0"/>
              <a:t>J.W. Position - Jesus had three different states:</a:t>
            </a:r>
          </a:p>
          <a:p>
            <a:pPr marL="398463" indent="-398463">
              <a:spcAft>
                <a:spcPts val="1800"/>
              </a:spcAft>
              <a:buNone/>
            </a:pPr>
            <a:r>
              <a:rPr lang="en-US" dirty="0" smtClean="0"/>
              <a:t>1. </a:t>
            </a:r>
            <a:r>
              <a:rPr lang="en-US" dirty="0" err="1" smtClean="0">
                <a:solidFill>
                  <a:srgbClr val="FF0000"/>
                </a:solidFill>
              </a:rPr>
              <a:t>Prehuman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– Jesus was created and existed as Michael the archangel.</a:t>
            </a:r>
          </a:p>
          <a:p>
            <a:pPr marL="398463" indent="-398463">
              <a:spcAft>
                <a:spcPts val="1800"/>
              </a:spcAft>
              <a:buNone/>
            </a:pPr>
            <a:r>
              <a:rPr lang="en-US" dirty="0" smtClean="0"/>
              <a:t>2. </a:t>
            </a:r>
            <a:r>
              <a:rPr lang="en-US" dirty="0" smtClean="0">
                <a:solidFill>
                  <a:srgbClr val="FF0000"/>
                </a:solidFill>
              </a:rPr>
              <a:t>Human</a:t>
            </a:r>
            <a:r>
              <a:rPr lang="en-US" dirty="0" smtClean="0"/>
              <a:t> – virgin birth yields a strictly human Jesus who traded spirit body (as Michael) for human body (no soul).</a:t>
            </a:r>
          </a:p>
          <a:p>
            <a:pPr marL="398463" indent="-398463">
              <a:spcAft>
                <a:spcPts val="1800"/>
              </a:spcAft>
              <a:buNone/>
            </a:pPr>
            <a:r>
              <a:rPr lang="en-US" dirty="0" smtClean="0"/>
              <a:t>3. </a:t>
            </a:r>
            <a:r>
              <a:rPr lang="en-US" dirty="0" err="1" smtClean="0">
                <a:solidFill>
                  <a:srgbClr val="FF0000"/>
                </a:solidFill>
              </a:rPr>
              <a:t>Posthuman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– Jesus’ resurrection was not physical. God raised up a “spirit body.” Jesus’ physical body was disposed by God in a “mysterious way.”</a:t>
            </a:r>
          </a:p>
          <a:p>
            <a:pPr>
              <a:spcAft>
                <a:spcPts val="1800"/>
              </a:spcAft>
            </a:pPr>
            <a:endParaRPr lang="en-US" dirty="0" smtClean="0"/>
          </a:p>
          <a:p>
            <a:pPr>
              <a:spcAft>
                <a:spcPts val="1800"/>
              </a:spcAft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Gospel: A Different Jesus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598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18066</TotalTime>
  <Words>1699</Words>
  <Application>Microsoft Office PowerPoint</Application>
  <PresentationFormat>On-screen Show (4:3)</PresentationFormat>
  <Paragraphs>122</Paragraphs>
  <Slides>18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Lucida Sans Unicode</vt:lpstr>
      <vt:lpstr>Verdana</vt:lpstr>
      <vt:lpstr>Wingdings</vt:lpstr>
      <vt:lpstr>Wingdings 2</vt:lpstr>
      <vt:lpstr>Concourse</vt:lpstr>
      <vt:lpstr>The Jehovah’s  Witnesses  Are at the Door </vt:lpstr>
      <vt:lpstr>Watch Tower’s Wayward Eschatology</vt:lpstr>
      <vt:lpstr>Gospel Essentials Under Attack</vt:lpstr>
      <vt:lpstr>The Need: Denial of Hell</vt:lpstr>
      <vt:lpstr>The Need: Denial of Body and Soul</vt:lpstr>
      <vt:lpstr>The Gospel: A Different God</vt:lpstr>
      <vt:lpstr>The Gospel: Trinitarian Texts</vt:lpstr>
      <vt:lpstr>The Gospel: The Holy Spirit Is a Person</vt:lpstr>
      <vt:lpstr>The Gospel: A Different Jesus</vt:lpstr>
      <vt:lpstr>The Gospel: J.W.’s Distorted Interpretations</vt:lpstr>
      <vt:lpstr>The Gospel: J.W.’s Distorted Translations</vt:lpstr>
      <vt:lpstr>The Gospel: J.W.’s Distorted Translations</vt:lpstr>
      <vt:lpstr>The Gospel: Proving Christ’s Deity</vt:lpstr>
      <vt:lpstr>The Gospel: Proving Christ’s Deity</vt:lpstr>
      <vt:lpstr>The Gospel: Proving Christ’s Deity</vt:lpstr>
      <vt:lpstr>The Gospel: Proving Christ’s Deity</vt:lpstr>
      <vt:lpstr>The Gospel: Reception</vt:lpstr>
      <vt:lpstr>The Gospel: Who Is Saved?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Revelation 1:1-3</dc:title>
  <dc:creator>Eric</dc:creator>
  <cp:lastModifiedBy>Christy</cp:lastModifiedBy>
  <cp:revision>548</cp:revision>
  <cp:lastPrinted>2015-02-18T22:03:12Z</cp:lastPrinted>
  <dcterms:created xsi:type="dcterms:W3CDTF">2014-02-05T15:11:40Z</dcterms:created>
  <dcterms:modified xsi:type="dcterms:W3CDTF">2015-02-18T22:04:34Z</dcterms:modified>
</cp:coreProperties>
</file>