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82" r:id="rId2"/>
    <p:sldId id="285" r:id="rId3"/>
    <p:sldId id="283" r:id="rId4"/>
    <p:sldId id="288" r:id="rId5"/>
    <p:sldId id="286" r:id="rId6"/>
    <p:sldId id="287" r:id="rId7"/>
    <p:sldId id="298" r:id="rId8"/>
    <p:sldId id="289" r:id="rId9"/>
    <p:sldId id="290" r:id="rId10"/>
    <p:sldId id="291" r:id="rId11"/>
    <p:sldId id="294" r:id="rId12"/>
    <p:sldId id="296" r:id="rId13"/>
    <p:sldId id="295" r:id="rId1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userDrawn="1">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52797E"/>
    <a:srgbClr val="486B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79" autoAdjust="0"/>
    <p:restoredTop sz="94434" autoAdjust="0"/>
  </p:normalViewPr>
  <p:slideViewPr>
    <p:cSldViewPr>
      <p:cViewPr varScale="1">
        <p:scale>
          <a:sx n="71" d="100"/>
          <a:sy n="71" d="100"/>
        </p:scale>
        <p:origin x="1002" y="54"/>
      </p:cViewPr>
      <p:guideLst>
        <p:guide orient="horz" pos="2304"/>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4" d="100"/>
          <a:sy n="54" d="100"/>
        </p:scale>
        <p:origin x="2808" y="6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72879" y="193613"/>
            <a:ext cx="6334802" cy="481727"/>
          </a:xfrm>
          <a:prstGeom prst="rect">
            <a:avLst/>
          </a:prstGeom>
        </p:spPr>
        <p:txBody>
          <a:bodyPr vert="horz" lIns="96661" tIns="48330" rIns="96661" bIns="48330" rtlCol="0"/>
          <a:lstStyle>
            <a:lvl1pPr algn="l">
              <a:defRPr sz="1300"/>
            </a:lvl1pPr>
          </a:lstStyle>
          <a:p>
            <a:pPr>
              <a:tabLst>
                <a:tab pos="6053187" algn="r"/>
              </a:tabLst>
            </a:pPr>
            <a:r>
              <a:rPr lang="en-US" sz="1500" b="1" dirty="0"/>
              <a:t>The Law and the Gospel An Examination of the  	</a:t>
            </a:r>
            <a:r>
              <a:rPr lang="en-US" dirty="0" smtClean="0"/>
              <a:t>Nov. 2, 2014 </a:t>
            </a:r>
            <a:br>
              <a:rPr lang="en-US" dirty="0" smtClean="0"/>
            </a:br>
            <a:r>
              <a:rPr lang="en-US" sz="1500" b="1" dirty="0"/>
              <a:t>Relevance and Purpose of the Law in the New Covenant </a:t>
            </a:r>
            <a:r>
              <a:rPr lang="en-US" dirty="0" smtClean="0">
                <a:latin typeface="Calibri" panose="020F0502020204030204" pitchFamily="34" charset="0"/>
              </a:rPr>
              <a:t>	by Eric Douma</a:t>
            </a:r>
            <a:endParaRPr lang="en-US" dirty="0">
              <a:latin typeface="Calibri" panose="020F050202020403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879" y="8809022"/>
            <a:ext cx="2119765" cy="591909"/>
          </a:xfrm>
          <a:prstGeom prst="rect">
            <a:avLst/>
          </a:prstGeom>
        </p:spPr>
      </p:pic>
      <p:sp>
        <p:nvSpPr>
          <p:cNvPr id="7" name="Slide Number Placeholder 6"/>
          <p:cNvSpPr>
            <a:spLocks noGrp="1"/>
          </p:cNvSpPr>
          <p:nvPr>
            <p:ph type="sldNum" sz="quarter" idx="3"/>
          </p:nvPr>
        </p:nvSpPr>
        <p:spPr>
          <a:xfrm>
            <a:off x="3740281" y="8726576"/>
            <a:ext cx="3169585" cy="481549"/>
          </a:xfrm>
          <a:prstGeom prst="rect">
            <a:avLst/>
          </a:prstGeom>
        </p:spPr>
        <p:txBody>
          <a:bodyPr vert="horz" lIns="95866" tIns="47933" rIns="95866" bIns="47933" rtlCol="0" anchor="b"/>
          <a:lstStyle>
            <a:lvl1pPr algn="r">
              <a:defRPr sz="1300"/>
            </a:lvl1pPr>
          </a:lstStyle>
          <a:p>
            <a:r>
              <a:rPr lang="en-US" dirty="0" smtClean="0"/>
              <a:t>Page </a:t>
            </a:r>
            <a:fld id="{EDB2B2A1-32A7-43D3-85C6-9E5B68A11F74}" type="slidenum">
              <a:rPr lang="en-US" smtClean="0"/>
              <a:t>‹#›</a:t>
            </a:fld>
            <a:endParaRPr lang="en-US" dirty="0"/>
          </a:p>
        </p:txBody>
      </p:sp>
      <p:sp>
        <p:nvSpPr>
          <p:cNvPr id="3" name="TextBox 2"/>
          <p:cNvSpPr txBox="1"/>
          <p:nvPr/>
        </p:nvSpPr>
        <p:spPr>
          <a:xfrm>
            <a:off x="3094118" y="8919382"/>
            <a:ext cx="2817409" cy="296857"/>
          </a:xfrm>
          <a:prstGeom prst="rect">
            <a:avLst/>
          </a:prstGeom>
          <a:noFill/>
        </p:spPr>
        <p:txBody>
          <a:bodyPr wrap="square" lIns="95866" tIns="47933" rIns="95866" bIns="47933" rtlCol="0">
            <a:spAutoFit/>
          </a:bodyPr>
          <a:lstStyle/>
          <a:p>
            <a:r>
              <a:rPr lang="en-US" sz="1300" dirty="0"/>
              <a:t>www.gospelofgracefellowship.org</a:t>
            </a:r>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33CF0762-2550-4DDF-AD3A-0610BA36CAF8}" type="datetimeFigureOut">
              <a:rPr lang="en-US" smtClean="0"/>
              <a:t>11/6/2014</a:t>
            </a:fld>
            <a:endParaRPr lang="en-US"/>
          </a:p>
        </p:txBody>
      </p:sp>
      <p:sp>
        <p:nvSpPr>
          <p:cNvPr id="4" name="Slide Image Placeholder 3"/>
          <p:cNvSpPr>
            <a:spLocks noGrp="1" noRot="1" noChangeAspect="1"/>
          </p:cNvSpPr>
          <p:nvPr>
            <p:ph type="sldImg" idx="2"/>
          </p:nvPr>
        </p:nvSpPr>
        <p:spPr>
          <a:xfrm>
            <a:off x="1255713" y="719138"/>
            <a:ext cx="4803775" cy="3602037"/>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34F010B0-0E12-42F5-B6F7-9ABF38D2BB27}" type="slidenum">
              <a:rPr lang="en-US" smtClean="0"/>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F010B0-0E12-42F5-B6F7-9ABF38D2BB27}" type="slidenum">
              <a:rPr lang="en-US" smtClean="0"/>
              <a:t>2</a:t>
            </a:fld>
            <a:endParaRPr lang="en-US"/>
          </a:p>
        </p:txBody>
      </p:sp>
    </p:spTree>
    <p:extLst>
      <p:ext uri="{BB962C8B-B14F-4D97-AF65-F5344CB8AC3E}">
        <p14:creationId xmlns:p14="http://schemas.microsoft.com/office/powerpoint/2010/main" val="23105243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13</a:t>
            </a:fld>
            <a:endParaRPr lang="en-US"/>
          </a:p>
        </p:txBody>
      </p:sp>
    </p:spTree>
    <p:extLst>
      <p:ext uri="{BB962C8B-B14F-4D97-AF65-F5344CB8AC3E}">
        <p14:creationId xmlns:p14="http://schemas.microsoft.com/office/powerpoint/2010/main" val="1834628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3</a:t>
            </a:fld>
            <a:endParaRPr lang="en-US"/>
          </a:p>
        </p:txBody>
      </p:sp>
    </p:spTree>
    <p:extLst>
      <p:ext uri="{BB962C8B-B14F-4D97-AF65-F5344CB8AC3E}">
        <p14:creationId xmlns:p14="http://schemas.microsoft.com/office/powerpoint/2010/main" val="2529865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4</a:t>
            </a:fld>
            <a:endParaRPr lang="en-US"/>
          </a:p>
        </p:txBody>
      </p:sp>
    </p:spTree>
    <p:extLst>
      <p:ext uri="{BB962C8B-B14F-4D97-AF65-F5344CB8AC3E}">
        <p14:creationId xmlns:p14="http://schemas.microsoft.com/office/powerpoint/2010/main" val="2517302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5</a:t>
            </a:fld>
            <a:endParaRPr lang="en-US"/>
          </a:p>
        </p:txBody>
      </p:sp>
    </p:spTree>
    <p:extLst>
      <p:ext uri="{BB962C8B-B14F-4D97-AF65-F5344CB8AC3E}">
        <p14:creationId xmlns:p14="http://schemas.microsoft.com/office/powerpoint/2010/main" val="2094900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6</a:t>
            </a:fld>
            <a:endParaRPr lang="en-US"/>
          </a:p>
        </p:txBody>
      </p:sp>
    </p:spTree>
    <p:extLst>
      <p:ext uri="{BB962C8B-B14F-4D97-AF65-F5344CB8AC3E}">
        <p14:creationId xmlns:p14="http://schemas.microsoft.com/office/powerpoint/2010/main" val="2127184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300" dirty="0"/>
          </a:p>
        </p:txBody>
      </p:sp>
      <p:sp>
        <p:nvSpPr>
          <p:cNvPr id="4" name="Slide Number Placeholder 3"/>
          <p:cNvSpPr>
            <a:spLocks noGrp="1"/>
          </p:cNvSpPr>
          <p:nvPr>
            <p:ph type="sldNum" sz="quarter" idx="10"/>
          </p:nvPr>
        </p:nvSpPr>
        <p:spPr/>
        <p:txBody>
          <a:bodyPr/>
          <a:lstStyle/>
          <a:p>
            <a:fld id="{34F010B0-0E12-42F5-B6F7-9ABF38D2BB27}" type="slidenum">
              <a:rPr lang="en-US" smtClean="0"/>
              <a:t>7</a:t>
            </a:fld>
            <a:endParaRPr lang="en-US"/>
          </a:p>
        </p:txBody>
      </p:sp>
    </p:spTree>
    <p:extLst>
      <p:ext uri="{BB962C8B-B14F-4D97-AF65-F5344CB8AC3E}">
        <p14:creationId xmlns:p14="http://schemas.microsoft.com/office/powerpoint/2010/main" val="1643293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8</a:t>
            </a:fld>
            <a:endParaRPr lang="en-US"/>
          </a:p>
        </p:txBody>
      </p:sp>
    </p:spTree>
    <p:extLst>
      <p:ext uri="{BB962C8B-B14F-4D97-AF65-F5344CB8AC3E}">
        <p14:creationId xmlns:p14="http://schemas.microsoft.com/office/powerpoint/2010/main" val="3688675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9</a:t>
            </a:fld>
            <a:endParaRPr lang="en-US"/>
          </a:p>
        </p:txBody>
      </p:sp>
    </p:spTree>
    <p:extLst>
      <p:ext uri="{BB962C8B-B14F-4D97-AF65-F5344CB8AC3E}">
        <p14:creationId xmlns:p14="http://schemas.microsoft.com/office/powerpoint/2010/main" val="3659728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4F010B0-0E12-42F5-B6F7-9ABF38D2BB27}" type="slidenum">
              <a:rPr lang="en-US" smtClean="0"/>
              <a:t>12</a:t>
            </a:fld>
            <a:endParaRPr lang="en-US"/>
          </a:p>
        </p:txBody>
      </p:sp>
    </p:spTree>
    <p:extLst>
      <p:ext uri="{BB962C8B-B14F-4D97-AF65-F5344CB8AC3E}">
        <p14:creationId xmlns:p14="http://schemas.microsoft.com/office/powerpoint/2010/main" val="4010531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2385391"/>
            <a:ext cx="9144000" cy="4472609"/>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2285999"/>
          </a:xfrm>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153400" y="6324600"/>
            <a:ext cx="546100" cy="365125"/>
          </a:xfrm>
          <a:prstGeom prst="rect">
            <a:avLst/>
          </a:prstGeom>
        </p:spPr>
        <p:txBody>
          <a:bodyPr/>
          <a:lstStyle/>
          <a:p>
            <a:fld id="{36045AC9-458A-403D-AAF8-88625E0C35B2}" type="slidenum">
              <a:rPr lang="en-US" smtClean="0"/>
              <a:pPr/>
              <a:t>‹#›</a:t>
            </a:fld>
            <a:endParaRPr lang="en-US" dirty="0"/>
          </a:p>
        </p:txBody>
      </p:sp>
    </p:spTree>
    <p:extLst>
      <p:ext uri="{BB962C8B-B14F-4D97-AF65-F5344CB8AC3E}">
        <p14:creationId xmlns:p14="http://schemas.microsoft.com/office/powerpoint/2010/main" val="1438028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486B7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554232"/>
            <a:ext cx="8229600" cy="303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8004175" algn="r"/>
              </a:tabLst>
            </a:pPr>
            <a:r>
              <a:rPr lang="en-US" sz="2000" dirty="0" smtClean="0">
                <a:solidFill>
                  <a:srgbClr val="333333"/>
                </a:solidFill>
                <a:latin typeface="Calibri" panose="020F0502020204030204" pitchFamily="34" charset="0"/>
              </a:rPr>
              <a:t>Law</a:t>
            </a:r>
            <a:r>
              <a:rPr lang="en-US" sz="2000" baseline="0" dirty="0" smtClean="0">
                <a:solidFill>
                  <a:srgbClr val="333333"/>
                </a:solidFill>
                <a:latin typeface="Calibri" panose="020F0502020204030204" pitchFamily="34" charset="0"/>
              </a:rPr>
              <a:t> and Gospel Part 1	</a:t>
            </a:r>
            <a:r>
              <a:rPr lang="en-US" sz="2000" kern="1200" dirty="0" smtClean="0">
                <a:solidFill>
                  <a:srgbClr val="333333"/>
                </a:solidFill>
                <a:latin typeface="Calibri" panose="020F0502020204030204" pitchFamily="34" charset="0"/>
                <a:ea typeface="+mn-ea"/>
                <a:cs typeface="+mn-cs"/>
              </a:rPr>
              <a:t> </a:t>
            </a:r>
            <a:fld id="{BD1F9B7E-C1DA-4C6D-BF38-EF7832845805}" type="slidenum">
              <a:rPr lang="en-US" sz="2000" kern="1200" smtClean="0">
                <a:solidFill>
                  <a:srgbClr val="333333"/>
                </a:solidFill>
                <a:latin typeface="Calibri" panose="020F0502020204030204" pitchFamily="34" charset="0"/>
                <a:ea typeface="+mn-ea"/>
                <a:cs typeface="+mn-cs"/>
              </a:rPr>
              <a:pPr>
                <a:tabLst>
                  <a:tab pos="8004175" algn="r"/>
                </a:tabLst>
              </a:pPr>
              <a:t>‹#›</a:t>
            </a:fld>
            <a:r>
              <a:rPr lang="en-US" sz="2000" kern="1200" dirty="0" smtClean="0">
                <a:solidFill>
                  <a:srgbClr val="333333"/>
                </a:solidFill>
                <a:latin typeface="Calibri" panose="020F0502020204030204" pitchFamily="34" charset="0"/>
                <a:ea typeface="+mn-ea"/>
                <a:cs typeface="+mn-cs"/>
              </a:rPr>
              <a:t> </a:t>
            </a:r>
            <a:endParaRPr lang="en-US" sz="2000" dirty="0" smtClean="0">
              <a:solidFill>
                <a:srgbClr val="333333"/>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Law and the Gospel</a:t>
            </a:r>
            <a:endParaRPr lang="en-US" dirty="0"/>
          </a:p>
        </p:txBody>
      </p:sp>
      <p:sp>
        <p:nvSpPr>
          <p:cNvPr id="3" name="Subtitle 2"/>
          <p:cNvSpPr>
            <a:spLocks noGrp="1"/>
          </p:cNvSpPr>
          <p:nvPr>
            <p:ph type="subTitle" idx="1"/>
          </p:nvPr>
        </p:nvSpPr>
        <p:spPr>
          <a:xfrm>
            <a:off x="685800" y="2514600"/>
            <a:ext cx="7772400" cy="2266504"/>
          </a:xfrm>
        </p:spPr>
        <p:txBody>
          <a:bodyPr>
            <a:noAutofit/>
          </a:bodyPr>
          <a:lstStyle/>
          <a:p>
            <a:r>
              <a:rPr lang="en-US" b="1" dirty="0" smtClean="0"/>
              <a:t>An Examination of the Relevance and Purpose of the Law in the New Covenant Part 1</a:t>
            </a:r>
          </a:p>
          <a:p>
            <a:endParaRPr lang="en-US" b="1" dirty="0" smtClean="0"/>
          </a:p>
          <a:p>
            <a:r>
              <a:rPr lang="en-US" sz="2800" dirty="0" smtClean="0"/>
              <a:t>By Eric Douma</a:t>
            </a:r>
          </a:p>
          <a:p>
            <a:r>
              <a:rPr lang="en-US" sz="2800" dirty="0" smtClean="0"/>
              <a:t>Gospel of Grace Fellowship</a:t>
            </a:r>
            <a:br>
              <a:rPr lang="en-US" sz="2800" dirty="0" smtClean="0"/>
            </a:br>
            <a:endParaRPr lang="en-US" sz="2800" dirty="0" smtClean="0"/>
          </a:p>
          <a:p>
            <a:r>
              <a:rPr lang="en-US" sz="2800" dirty="0" smtClean="0"/>
              <a:t>November 2, 2014</a:t>
            </a:r>
          </a:p>
          <a:p>
            <a:endParaRPr lang="en-US" dirty="0"/>
          </a:p>
        </p:txBody>
      </p:sp>
    </p:spTree>
    <p:extLst>
      <p:ext uri="{BB962C8B-B14F-4D97-AF65-F5344CB8AC3E}">
        <p14:creationId xmlns:p14="http://schemas.microsoft.com/office/powerpoint/2010/main" val="4222716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86800" cy="4876801"/>
          </a:xfrm>
        </p:spPr>
        <p:txBody>
          <a:bodyPr/>
          <a:lstStyle/>
          <a:p>
            <a:pPr marL="0" indent="0">
              <a:buNone/>
            </a:pPr>
            <a:r>
              <a:rPr lang="en-US" u="sng" dirty="0" smtClean="0"/>
              <a:t>Romans 10:3-4</a:t>
            </a:r>
            <a:r>
              <a:rPr lang="en-US" dirty="0" smtClean="0"/>
              <a:t> For </a:t>
            </a:r>
            <a:r>
              <a:rPr lang="en-US" dirty="0"/>
              <a:t>not knowing about God’s righteousness and </a:t>
            </a:r>
            <a:r>
              <a:rPr lang="en-US" b="1" dirty="0"/>
              <a:t>seeking to establish their own</a:t>
            </a:r>
            <a:r>
              <a:rPr lang="en-US" dirty="0"/>
              <a:t>, they did not subject themselves to the righteousness of God.  </a:t>
            </a:r>
            <a:r>
              <a:rPr lang="en-US" u="sng" dirty="0"/>
              <a:t>4</a:t>
            </a:r>
            <a:r>
              <a:rPr lang="en-US" dirty="0"/>
              <a:t> For Christ is the </a:t>
            </a:r>
            <a:r>
              <a:rPr lang="en-US" dirty="0">
                <a:solidFill>
                  <a:srgbClr val="FF0000"/>
                </a:solidFill>
              </a:rPr>
              <a:t>end of the law </a:t>
            </a:r>
            <a:r>
              <a:rPr lang="en-US" dirty="0"/>
              <a:t>for righteousness to everyone who believes.  </a:t>
            </a:r>
            <a:r>
              <a:rPr lang="en-US" u="sng" dirty="0"/>
              <a:t>5</a:t>
            </a:r>
            <a:r>
              <a:rPr lang="en-US" dirty="0"/>
              <a:t> For Moses writes that the man who practices the righteousness which is based on law shall live by that righteousness. </a:t>
            </a:r>
            <a:endParaRPr lang="en-US" dirty="0" smtClean="0"/>
          </a:p>
          <a:p>
            <a:pPr marL="0" indent="0">
              <a:buNone/>
            </a:pPr>
            <a:endParaRPr lang="en-US" dirty="0"/>
          </a:p>
          <a:p>
            <a:pPr marL="0" indent="0">
              <a:buNone/>
            </a:pPr>
            <a:r>
              <a:rPr lang="en-US" dirty="0" smtClean="0"/>
              <a:t>End = </a:t>
            </a:r>
            <a:r>
              <a:rPr lang="en-US" dirty="0" err="1" smtClean="0"/>
              <a:t>telos</a:t>
            </a:r>
            <a:r>
              <a:rPr lang="en-US" dirty="0" smtClean="0"/>
              <a:t> “termination, goal”</a:t>
            </a:r>
            <a:endParaRPr lang="en-US" dirty="0"/>
          </a:p>
        </p:txBody>
      </p:sp>
      <p:sp>
        <p:nvSpPr>
          <p:cNvPr id="3" name="Title 2"/>
          <p:cNvSpPr>
            <a:spLocks noGrp="1"/>
          </p:cNvSpPr>
          <p:nvPr>
            <p:ph type="title"/>
          </p:nvPr>
        </p:nvSpPr>
        <p:spPr>
          <a:xfrm>
            <a:off x="304800" y="152400"/>
            <a:ext cx="8610600" cy="838200"/>
          </a:xfrm>
        </p:spPr>
        <p:txBody>
          <a:bodyPr>
            <a:noAutofit/>
          </a:bodyPr>
          <a:lstStyle/>
          <a:p>
            <a:r>
              <a:rPr lang="en-US" sz="3000" dirty="0"/>
              <a:t>Key Texts About </a:t>
            </a:r>
            <a:r>
              <a:rPr lang="en-US" sz="3000" dirty="0" smtClean="0"/>
              <a:t>the </a:t>
            </a:r>
            <a:r>
              <a:rPr lang="en-US" sz="3000" dirty="0"/>
              <a:t>Cessation of </a:t>
            </a:r>
            <a:r>
              <a:rPr lang="en-US" sz="3000" dirty="0" smtClean="0"/>
              <a:t>the </a:t>
            </a:r>
            <a:r>
              <a:rPr lang="en-US" sz="3000" dirty="0"/>
              <a:t>Old Covenant</a:t>
            </a:r>
          </a:p>
        </p:txBody>
      </p:sp>
    </p:spTree>
    <p:extLst>
      <p:ext uri="{BB962C8B-B14F-4D97-AF65-F5344CB8AC3E}">
        <p14:creationId xmlns:p14="http://schemas.microsoft.com/office/powerpoint/2010/main" val="3933239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86800" cy="4876801"/>
          </a:xfrm>
        </p:spPr>
        <p:txBody>
          <a:bodyPr>
            <a:normAutofit/>
          </a:bodyPr>
          <a:lstStyle/>
          <a:p>
            <a:pPr marL="0" indent="0">
              <a:buNone/>
            </a:pPr>
            <a:r>
              <a:rPr lang="en-US" u="sng" dirty="0" smtClean="0"/>
              <a:t>Ephesians 2:12-15</a:t>
            </a:r>
            <a:r>
              <a:rPr lang="en-US" dirty="0" smtClean="0"/>
              <a:t> Remember </a:t>
            </a:r>
            <a:r>
              <a:rPr lang="en-US" dirty="0"/>
              <a:t>that you were at that time separate from Christ, excluded from the commonwealth of Israel, and strangers to the covenants of promise, having no hope and without God in the world.  </a:t>
            </a:r>
            <a:r>
              <a:rPr lang="en-US" u="sng" dirty="0"/>
              <a:t>13</a:t>
            </a:r>
            <a:r>
              <a:rPr lang="en-US" dirty="0"/>
              <a:t> But now in Christ Jesus you who formerly were far off have been brought near by the blood of Christ.  </a:t>
            </a:r>
            <a:r>
              <a:rPr lang="en-US" u="sng" dirty="0"/>
              <a:t>14</a:t>
            </a:r>
            <a:r>
              <a:rPr lang="en-US" dirty="0"/>
              <a:t> For He Himself is our peace, who made both groups into one </a:t>
            </a:r>
            <a:r>
              <a:rPr lang="en-US" dirty="0">
                <a:solidFill>
                  <a:srgbClr val="FF0000"/>
                </a:solidFill>
              </a:rPr>
              <a:t>and broke down the barrier of the dividing wall,  </a:t>
            </a:r>
            <a:r>
              <a:rPr lang="en-US" u="sng" dirty="0"/>
              <a:t>15</a:t>
            </a:r>
            <a:r>
              <a:rPr lang="en-US" dirty="0"/>
              <a:t> by abolishing in His flesh the enmity, which is the Law of commandments contained in ordinances, so that in Himself He might make the two into one new </a:t>
            </a:r>
            <a:r>
              <a:rPr lang="en-US" dirty="0" smtClean="0"/>
              <a:t> man…</a:t>
            </a:r>
            <a:endParaRPr lang="en-US" dirty="0"/>
          </a:p>
        </p:txBody>
      </p:sp>
      <p:sp>
        <p:nvSpPr>
          <p:cNvPr id="3" name="Title 2"/>
          <p:cNvSpPr>
            <a:spLocks noGrp="1"/>
          </p:cNvSpPr>
          <p:nvPr>
            <p:ph type="title"/>
          </p:nvPr>
        </p:nvSpPr>
        <p:spPr/>
        <p:txBody>
          <a:bodyPr/>
          <a:lstStyle/>
          <a:p>
            <a:r>
              <a:rPr lang="en-US" dirty="0"/>
              <a:t>Did </a:t>
            </a:r>
            <a:r>
              <a:rPr lang="en-US" dirty="0" smtClean="0"/>
              <a:t>the </a:t>
            </a:r>
            <a:r>
              <a:rPr lang="en-US" dirty="0"/>
              <a:t>Whole Mosaic Law Cease?</a:t>
            </a:r>
          </a:p>
        </p:txBody>
      </p:sp>
      <p:cxnSp>
        <p:nvCxnSpPr>
          <p:cNvPr id="4" name="Straight Connector 3"/>
          <p:cNvCxnSpPr/>
          <p:nvPr/>
        </p:nvCxnSpPr>
        <p:spPr>
          <a:xfrm>
            <a:off x="6248400" y="4572000"/>
            <a:ext cx="2286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81000" y="5029200"/>
            <a:ext cx="8305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81000" y="5414682"/>
            <a:ext cx="3352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472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76801"/>
          </a:xfrm>
        </p:spPr>
        <p:txBody>
          <a:bodyPr/>
          <a:lstStyle/>
          <a:p>
            <a:pPr marL="0" indent="0">
              <a:buNone/>
            </a:pPr>
            <a:r>
              <a:rPr lang="en-US" u="sng" dirty="0" smtClean="0"/>
              <a:t>Hebrews 8:7-8, 13 </a:t>
            </a:r>
            <a:r>
              <a:rPr lang="en-US" dirty="0" smtClean="0"/>
              <a:t> </a:t>
            </a:r>
            <a:r>
              <a:rPr lang="en-US" dirty="0"/>
              <a:t>For if that </a:t>
            </a:r>
            <a:r>
              <a:rPr lang="en-US" dirty="0">
                <a:solidFill>
                  <a:srgbClr val="FF0000"/>
                </a:solidFill>
              </a:rPr>
              <a:t>first covenant </a:t>
            </a:r>
            <a:r>
              <a:rPr lang="en-US" dirty="0"/>
              <a:t>had been faultless, there would have been no occasion sought </a:t>
            </a:r>
            <a:r>
              <a:rPr lang="en-US" dirty="0">
                <a:solidFill>
                  <a:srgbClr val="0070C0"/>
                </a:solidFill>
              </a:rPr>
              <a:t>for a second. </a:t>
            </a:r>
            <a:r>
              <a:rPr lang="en-US" dirty="0"/>
              <a:t> </a:t>
            </a:r>
            <a:r>
              <a:rPr lang="en-US" u="sng" dirty="0"/>
              <a:t>8</a:t>
            </a:r>
            <a:r>
              <a:rPr lang="en-US" dirty="0"/>
              <a:t> For finding </a:t>
            </a:r>
            <a:r>
              <a:rPr lang="en-US" dirty="0" smtClean="0"/>
              <a:t>fault </a:t>
            </a:r>
            <a:r>
              <a:rPr lang="en-US" b="1" dirty="0" smtClean="0"/>
              <a:t>with </a:t>
            </a:r>
            <a:r>
              <a:rPr lang="en-US" b="1" dirty="0"/>
              <a:t>them</a:t>
            </a:r>
            <a:r>
              <a:rPr lang="en-US" dirty="0"/>
              <a:t>, He </a:t>
            </a:r>
            <a:r>
              <a:rPr lang="en-US" dirty="0" smtClean="0"/>
              <a:t>says…13 </a:t>
            </a:r>
            <a:r>
              <a:rPr lang="en-US" dirty="0"/>
              <a:t>When He said, “A new covenant,” </a:t>
            </a:r>
            <a:r>
              <a:rPr lang="en-US" dirty="0">
                <a:solidFill>
                  <a:srgbClr val="FF0000"/>
                </a:solidFill>
              </a:rPr>
              <a:t>He has made the first obsolete</a:t>
            </a:r>
            <a:r>
              <a:rPr lang="en-US" dirty="0"/>
              <a:t>. But whatever is becoming obsolete and growing old is ready to disappear. </a:t>
            </a:r>
            <a:endParaRPr lang="en-US" dirty="0" smtClean="0"/>
          </a:p>
          <a:p>
            <a:pPr marL="0" indent="0">
              <a:buNone/>
            </a:pPr>
            <a:endParaRPr lang="en-US" dirty="0"/>
          </a:p>
          <a:p>
            <a:pPr marL="0" indent="0">
              <a:buNone/>
            </a:pPr>
            <a:r>
              <a:rPr lang="en-US" dirty="0" smtClean="0">
                <a:solidFill>
                  <a:srgbClr val="FF0000"/>
                </a:solidFill>
              </a:rPr>
              <a:t>First covenant </a:t>
            </a:r>
            <a:r>
              <a:rPr lang="en-US" dirty="0" smtClean="0"/>
              <a:t>= Mosaic Covenant (Heb. 8:9; Jer. 31:32)</a:t>
            </a:r>
            <a:endParaRPr lang="en-US" dirty="0"/>
          </a:p>
        </p:txBody>
      </p:sp>
      <p:sp>
        <p:nvSpPr>
          <p:cNvPr id="3" name="Title 2"/>
          <p:cNvSpPr>
            <a:spLocks noGrp="1"/>
          </p:cNvSpPr>
          <p:nvPr>
            <p:ph type="title"/>
          </p:nvPr>
        </p:nvSpPr>
        <p:spPr/>
        <p:txBody>
          <a:bodyPr/>
          <a:lstStyle/>
          <a:p>
            <a:r>
              <a:rPr lang="en-US" dirty="0"/>
              <a:t>Did </a:t>
            </a:r>
            <a:r>
              <a:rPr lang="en-US" dirty="0" smtClean="0"/>
              <a:t>the </a:t>
            </a:r>
            <a:r>
              <a:rPr lang="en-US" dirty="0"/>
              <a:t>Whole Mosaic Law Cease?</a:t>
            </a:r>
          </a:p>
        </p:txBody>
      </p:sp>
    </p:spTree>
    <p:extLst>
      <p:ext uri="{BB962C8B-B14F-4D97-AF65-F5344CB8AC3E}">
        <p14:creationId xmlns:p14="http://schemas.microsoft.com/office/powerpoint/2010/main" val="1787528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53001"/>
          </a:xfrm>
        </p:spPr>
        <p:txBody>
          <a:bodyPr/>
          <a:lstStyle/>
          <a:p>
            <a:pPr marL="0" indent="0">
              <a:buNone/>
            </a:pPr>
            <a:r>
              <a:rPr lang="en-US" dirty="0" smtClean="0"/>
              <a:t>1.The </a:t>
            </a:r>
            <a:r>
              <a:rPr lang="en-US" dirty="0" smtClean="0">
                <a:solidFill>
                  <a:srgbClr val="FF0000"/>
                </a:solidFill>
              </a:rPr>
              <a:t>whole Mosaic Law </a:t>
            </a:r>
            <a:r>
              <a:rPr lang="en-US" dirty="0" smtClean="0"/>
              <a:t>has been fulfilled and terminated in Christ Jesus.</a:t>
            </a:r>
          </a:p>
          <a:p>
            <a:pPr marL="0" indent="0">
              <a:buNone/>
            </a:pPr>
            <a:r>
              <a:rPr lang="en-US" dirty="0" smtClean="0"/>
              <a:t>2.We are now under the “law of Christ” (1 Cor. 9:21)</a:t>
            </a:r>
            <a:endParaRPr lang="en-US" dirty="0"/>
          </a:p>
        </p:txBody>
      </p:sp>
      <p:sp>
        <p:nvSpPr>
          <p:cNvPr id="3" name="Title 2"/>
          <p:cNvSpPr>
            <a:spLocks noGrp="1"/>
          </p:cNvSpPr>
          <p:nvPr>
            <p:ph type="title"/>
          </p:nvPr>
        </p:nvSpPr>
        <p:spPr/>
        <p:txBody>
          <a:bodyPr/>
          <a:lstStyle/>
          <a:p>
            <a:r>
              <a:rPr lang="en-US" dirty="0" smtClean="0"/>
              <a:t>Under the Law of Christ!</a:t>
            </a:r>
            <a:endParaRPr lang="en-US" dirty="0"/>
          </a:p>
        </p:txBody>
      </p:sp>
      <p:sp>
        <p:nvSpPr>
          <p:cNvPr id="4" name="Oval 3"/>
          <p:cNvSpPr/>
          <p:nvPr/>
        </p:nvSpPr>
        <p:spPr>
          <a:xfrm>
            <a:off x="3200400" y="3570657"/>
            <a:ext cx="2743200" cy="24384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 name="TextBox 4"/>
          <p:cNvSpPr txBox="1"/>
          <p:nvPr/>
        </p:nvSpPr>
        <p:spPr>
          <a:xfrm>
            <a:off x="3429000" y="4179803"/>
            <a:ext cx="1905000" cy="461665"/>
          </a:xfrm>
          <a:prstGeom prst="rect">
            <a:avLst/>
          </a:prstGeom>
          <a:noFill/>
        </p:spPr>
        <p:txBody>
          <a:bodyPr wrap="square" rtlCol="0">
            <a:spAutoFit/>
          </a:bodyPr>
          <a:lstStyle/>
          <a:p>
            <a:r>
              <a:rPr lang="en-US" sz="2400" b="1" dirty="0" smtClean="0">
                <a:latin typeface="Arial" panose="020B0604020202020204" pitchFamily="34" charset="0"/>
                <a:cs typeface="Arial" panose="020B0604020202020204" pitchFamily="34" charset="0"/>
              </a:rPr>
              <a:t>Mosaic Law</a:t>
            </a:r>
            <a:endParaRPr lang="en-US" sz="2400" b="1" dirty="0">
              <a:latin typeface="Arial" panose="020B0604020202020204" pitchFamily="34" charset="0"/>
              <a:cs typeface="Arial" panose="020B0604020202020204" pitchFamily="34" charset="0"/>
            </a:endParaRPr>
          </a:p>
        </p:txBody>
      </p:sp>
      <p:sp>
        <p:nvSpPr>
          <p:cNvPr id="7" name="Oval 6"/>
          <p:cNvSpPr/>
          <p:nvPr/>
        </p:nvSpPr>
        <p:spPr>
          <a:xfrm>
            <a:off x="6140824" y="3422268"/>
            <a:ext cx="2743200" cy="24384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97006" y="3995136"/>
            <a:ext cx="1905000" cy="830997"/>
          </a:xfrm>
          <a:prstGeom prst="rect">
            <a:avLst/>
          </a:prstGeom>
          <a:noFill/>
        </p:spPr>
        <p:txBody>
          <a:bodyPr wrap="square" rtlCol="0">
            <a:spAutoFit/>
          </a:bodyPr>
          <a:lstStyle/>
          <a:p>
            <a:r>
              <a:rPr lang="en-US" sz="2400" b="1" dirty="0" smtClean="0">
                <a:latin typeface="Arial" panose="020B0604020202020204" pitchFamily="34" charset="0"/>
                <a:cs typeface="Arial" panose="020B0604020202020204" pitchFamily="34" charset="0"/>
              </a:rPr>
              <a:t>Abrahamic Covenant</a:t>
            </a:r>
            <a:endParaRPr lang="en-US" sz="2400" b="1" dirty="0">
              <a:latin typeface="Arial" panose="020B0604020202020204" pitchFamily="34" charset="0"/>
              <a:cs typeface="Arial" panose="020B0604020202020204" pitchFamily="34" charset="0"/>
            </a:endParaRPr>
          </a:p>
        </p:txBody>
      </p:sp>
      <p:cxnSp>
        <p:nvCxnSpPr>
          <p:cNvPr id="10" name="Straight Connector 9"/>
          <p:cNvCxnSpPr/>
          <p:nvPr/>
        </p:nvCxnSpPr>
        <p:spPr>
          <a:xfrm>
            <a:off x="3314700" y="3585882"/>
            <a:ext cx="2514600" cy="22860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4038600" y="3422268"/>
            <a:ext cx="1371600" cy="24384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277906" y="3509682"/>
            <a:ext cx="2743200" cy="24384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6331324" y="4009945"/>
            <a:ext cx="2552700" cy="461665"/>
          </a:xfrm>
          <a:prstGeom prst="rect">
            <a:avLst/>
          </a:prstGeom>
          <a:noFill/>
        </p:spPr>
        <p:txBody>
          <a:bodyPr wrap="square" rtlCol="0">
            <a:spAutoFit/>
          </a:bodyPr>
          <a:lstStyle/>
          <a:p>
            <a:r>
              <a:rPr lang="en-US" sz="2400" b="1" dirty="0" smtClean="0">
                <a:latin typeface="Arial" panose="020B0604020202020204" pitchFamily="34" charset="0"/>
                <a:cs typeface="Arial" panose="020B0604020202020204" pitchFamily="34" charset="0"/>
              </a:rPr>
              <a:t>New Covenant</a:t>
            </a:r>
            <a:endParaRPr lang="en-US" sz="2400" b="1" dirty="0">
              <a:latin typeface="Arial" panose="020B0604020202020204" pitchFamily="34" charset="0"/>
              <a:cs typeface="Arial" panose="020B0604020202020204" pitchFamily="34" charset="0"/>
            </a:endParaRPr>
          </a:p>
        </p:txBody>
      </p:sp>
      <p:cxnSp>
        <p:nvCxnSpPr>
          <p:cNvPr id="20" name="Straight Connector 19"/>
          <p:cNvCxnSpPr>
            <a:stCxn id="17" idx="0"/>
          </p:cNvCxnSpPr>
          <p:nvPr/>
        </p:nvCxnSpPr>
        <p:spPr>
          <a:xfrm flipV="1">
            <a:off x="1649506" y="2483223"/>
            <a:ext cx="2402541" cy="1026459"/>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052047" y="2487705"/>
            <a:ext cx="2895600" cy="1342945"/>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0485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1000"/>
                                        <p:tgtEl>
                                          <p:spTgt spid="20"/>
                                        </p:tgtEl>
                                      </p:cBhvr>
                                    </p:animEffect>
                                    <p:anim calcmode="lin" valueType="num">
                                      <p:cBhvr>
                                        <p:cTn id="29" dur="1000" fill="hold"/>
                                        <p:tgtEl>
                                          <p:spTgt spid="20"/>
                                        </p:tgtEl>
                                        <p:attrNameLst>
                                          <p:attrName>ppt_x</p:attrName>
                                        </p:attrNameLst>
                                      </p:cBhvr>
                                      <p:tavLst>
                                        <p:tav tm="0">
                                          <p:val>
                                            <p:strVal val="#ppt_x"/>
                                          </p:val>
                                        </p:tav>
                                        <p:tav tm="100000">
                                          <p:val>
                                            <p:strVal val="#ppt_x"/>
                                          </p:val>
                                        </p:tav>
                                      </p:tavLst>
                                    </p:anim>
                                    <p:anim calcmode="lin" valueType="num">
                                      <p:cBhvr>
                                        <p:cTn id="3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1000"/>
                                        <p:tgtEl>
                                          <p:spTgt spid="22"/>
                                        </p:tgtEl>
                                      </p:cBhvr>
                                    </p:animEffect>
                                    <p:anim calcmode="lin" valueType="num">
                                      <p:cBhvr>
                                        <p:cTn id="36" dur="1000" fill="hold"/>
                                        <p:tgtEl>
                                          <p:spTgt spid="22"/>
                                        </p:tgtEl>
                                        <p:attrNameLst>
                                          <p:attrName>ppt_x</p:attrName>
                                        </p:attrNameLst>
                                      </p:cBhvr>
                                      <p:tavLst>
                                        <p:tav tm="0">
                                          <p:val>
                                            <p:strVal val="#ppt_x"/>
                                          </p:val>
                                        </p:tav>
                                        <p:tav tm="100000">
                                          <p:val>
                                            <p:strVal val="#ppt_x"/>
                                          </p:val>
                                        </p:tav>
                                      </p:tavLst>
                                    </p:anim>
                                    <p:anim calcmode="lin" valueType="num">
                                      <p:cBhvr>
                                        <p:cTn id="37"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1" end="1"/>
                                            </p:txEl>
                                          </p:spTgt>
                                        </p:tgtEl>
                                        <p:attrNameLst>
                                          <p:attrName>style.visibility</p:attrName>
                                        </p:attrNameLst>
                                      </p:cBhvr>
                                      <p:to>
                                        <p:strVal val="visible"/>
                                      </p:to>
                                    </p:set>
                                    <p:animEffect transition="in" filter="fade">
                                      <p:cBhvr>
                                        <p:cTn id="42" dur="1000"/>
                                        <p:tgtEl>
                                          <p:spTgt spid="2">
                                            <p:txEl>
                                              <p:pRg st="1" end="1"/>
                                            </p:txEl>
                                          </p:spTgt>
                                        </p:tgtEl>
                                      </p:cBhvr>
                                    </p:animEffect>
                                    <p:anim calcmode="lin" valueType="num">
                                      <p:cBhvr>
                                        <p:cTn id="4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Examine different views regarding the relationship between the Mosaic Covenant and the New Covenant.</a:t>
            </a:r>
          </a:p>
          <a:p>
            <a:endParaRPr lang="en-US" dirty="0" smtClean="0"/>
          </a:p>
          <a:p>
            <a:r>
              <a:rPr lang="en-US" dirty="0" smtClean="0"/>
              <a:t>Examine passages that predict the fulfillment and termination of the Old Covenant.</a:t>
            </a:r>
          </a:p>
          <a:p>
            <a:endParaRPr lang="en-US" dirty="0" smtClean="0"/>
          </a:p>
          <a:p>
            <a:r>
              <a:rPr lang="en-US" dirty="0" smtClean="0"/>
              <a:t>Examine what aspects of the Mosaic Law were abolished.</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smtClean="0"/>
              <a:t>Agenda</a:t>
            </a:r>
            <a:endParaRPr lang="en-US" dirty="0"/>
          </a:p>
        </p:txBody>
      </p:sp>
    </p:spTree>
    <p:extLst>
      <p:ext uri="{BB962C8B-B14F-4D97-AF65-F5344CB8AC3E}">
        <p14:creationId xmlns:p14="http://schemas.microsoft.com/office/powerpoint/2010/main" val="366629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341437"/>
            <a:ext cx="8229600" cy="4525963"/>
          </a:xfrm>
        </p:spPr>
        <p:txBody>
          <a:bodyPr>
            <a:noAutofit/>
          </a:bodyPr>
          <a:lstStyle/>
          <a:p>
            <a:pPr marL="352425" indent="-352425">
              <a:lnSpc>
                <a:spcPts val="3000"/>
              </a:lnSpc>
              <a:spcBef>
                <a:spcPts val="0"/>
              </a:spcBef>
              <a:spcAft>
                <a:spcPts val="600"/>
              </a:spcAft>
              <a:buNone/>
            </a:pPr>
            <a:r>
              <a:rPr lang="en-US" dirty="0" smtClean="0"/>
              <a:t>1. </a:t>
            </a:r>
            <a:r>
              <a:rPr lang="en-US" u="sng" dirty="0" smtClean="0"/>
              <a:t>Reformed (Non-</a:t>
            </a:r>
            <a:r>
              <a:rPr lang="en-US" u="sng" dirty="0" err="1" smtClean="0"/>
              <a:t>Theonomic</a:t>
            </a:r>
            <a:r>
              <a:rPr lang="en-US" u="sng" dirty="0" smtClean="0"/>
              <a:t>):</a:t>
            </a:r>
            <a:r>
              <a:rPr lang="en-US" dirty="0" smtClean="0"/>
              <a:t> The Mosaic law is broken into civil, ceremonial, and moral components. The moral law remains forever. (10 commandments)</a:t>
            </a:r>
          </a:p>
          <a:p>
            <a:pPr marL="352425" indent="-352425">
              <a:lnSpc>
                <a:spcPts val="3000"/>
              </a:lnSpc>
              <a:spcBef>
                <a:spcPts val="0"/>
              </a:spcBef>
              <a:spcAft>
                <a:spcPts val="600"/>
              </a:spcAft>
              <a:buNone/>
            </a:pPr>
            <a:r>
              <a:rPr lang="en-US" dirty="0" smtClean="0"/>
              <a:t>2. </a:t>
            </a:r>
            <a:r>
              <a:rPr lang="en-US" u="sng" dirty="0" err="1" smtClean="0"/>
              <a:t>Theonomic</a:t>
            </a:r>
            <a:r>
              <a:rPr lang="en-US" u="sng" dirty="0" smtClean="0"/>
              <a:t> Reformed:</a:t>
            </a:r>
            <a:r>
              <a:rPr lang="en-US" dirty="0" smtClean="0"/>
              <a:t> The </a:t>
            </a:r>
            <a:r>
              <a:rPr lang="en-US" dirty="0" smtClean="0"/>
              <a:t>civil and </a:t>
            </a:r>
            <a:r>
              <a:rPr lang="en-US" dirty="0" smtClean="0"/>
              <a:t>moral law should still be used today as a standard for church and state.</a:t>
            </a:r>
          </a:p>
          <a:p>
            <a:pPr marL="352425" indent="-352425">
              <a:lnSpc>
                <a:spcPts val="3000"/>
              </a:lnSpc>
              <a:spcBef>
                <a:spcPts val="0"/>
              </a:spcBef>
              <a:spcAft>
                <a:spcPts val="600"/>
              </a:spcAft>
              <a:buNone/>
            </a:pPr>
            <a:r>
              <a:rPr lang="en-US" dirty="0" smtClean="0"/>
              <a:t>3. </a:t>
            </a:r>
            <a:r>
              <a:rPr lang="en-US" u="sng" dirty="0" smtClean="0"/>
              <a:t>Dispensational:</a:t>
            </a:r>
            <a:r>
              <a:rPr lang="en-US" dirty="0" smtClean="0"/>
              <a:t> The Mosaic law is terminated in its entirety by the New Covenant. (a) Little continuity (b) Timing.</a:t>
            </a:r>
          </a:p>
          <a:p>
            <a:pPr marL="352425" indent="-352425">
              <a:lnSpc>
                <a:spcPts val="3000"/>
              </a:lnSpc>
              <a:spcBef>
                <a:spcPts val="0"/>
              </a:spcBef>
              <a:spcAft>
                <a:spcPts val="600"/>
              </a:spcAft>
              <a:buNone/>
            </a:pPr>
            <a:r>
              <a:rPr lang="en-US" dirty="0" smtClean="0"/>
              <a:t>4. </a:t>
            </a:r>
            <a:r>
              <a:rPr lang="en-US" u="sng" dirty="0" smtClean="0"/>
              <a:t>Modified Lutheran:</a:t>
            </a:r>
            <a:r>
              <a:rPr lang="en-US" dirty="0" smtClean="0"/>
              <a:t> The Mosaic law is terminated and fulfilled  in its entirety  by the New Covenant. (a) Continuity (b) Timing + Fulfillment</a:t>
            </a:r>
            <a:endParaRPr lang="en-US" dirty="0"/>
          </a:p>
        </p:txBody>
      </p:sp>
      <p:sp>
        <p:nvSpPr>
          <p:cNvPr id="3" name="Title 2"/>
          <p:cNvSpPr>
            <a:spLocks noGrp="1"/>
          </p:cNvSpPr>
          <p:nvPr>
            <p:ph type="title"/>
          </p:nvPr>
        </p:nvSpPr>
        <p:spPr/>
        <p:txBody>
          <a:bodyPr>
            <a:normAutofit fontScale="90000"/>
          </a:bodyPr>
          <a:lstStyle/>
          <a:p>
            <a:r>
              <a:rPr lang="en-US" dirty="0" smtClean="0"/>
              <a:t> </a:t>
            </a:r>
            <a:r>
              <a:rPr lang="en-US" sz="3300" dirty="0" smtClean="0"/>
              <a:t>Views Regarding the Endurance of the Mosaic Law</a:t>
            </a:r>
            <a:endParaRPr lang="en-US" sz="3300" dirty="0"/>
          </a:p>
        </p:txBody>
      </p:sp>
    </p:spTree>
    <p:extLst>
      <p:ext uri="{BB962C8B-B14F-4D97-AF65-F5344CB8AC3E}">
        <p14:creationId xmlns:p14="http://schemas.microsoft.com/office/powerpoint/2010/main" val="3296570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458200" cy="4800601"/>
          </a:xfrm>
        </p:spPr>
        <p:txBody>
          <a:bodyPr/>
          <a:lstStyle/>
          <a:p>
            <a:pPr marL="352425" indent="-352425">
              <a:buNone/>
            </a:pPr>
            <a:r>
              <a:rPr lang="en-US" dirty="0" smtClean="0"/>
              <a:t>1. Abrahamic Covenant: </a:t>
            </a:r>
            <a:r>
              <a:rPr lang="en-US" dirty="0" smtClean="0">
                <a:solidFill>
                  <a:srgbClr val="0070C0"/>
                </a:solidFill>
              </a:rPr>
              <a:t>Unilateral </a:t>
            </a:r>
            <a:r>
              <a:rPr lang="en-US" dirty="0" smtClean="0"/>
              <a:t> (God walks the blood path alone – Gen. 15:17) </a:t>
            </a:r>
          </a:p>
          <a:p>
            <a:pPr marL="352425" indent="-352425">
              <a:buNone/>
            </a:pPr>
            <a:endParaRPr lang="en-US" dirty="0" smtClean="0"/>
          </a:p>
          <a:p>
            <a:pPr marL="352425" indent="-352425">
              <a:buNone/>
            </a:pPr>
            <a:r>
              <a:rPr lang="en-US" dirty="0" smtClean="0"/>
              <a:t>2. Mosaic Covenant: </a:t>
            </a:r>
            <a:r>
              <a:rPr lang="en-US" dirty="0" smtClean="0">
                <a:solidFill>
                  <a:srgbClr val="FF0000"/>
                </a:solidFill>
              </a:rPr>
              <a:t>Bilateral</a:t>
            </a:r>
            <a:r>
              <a:rPr lang="en-US" dirty="0" smtClean="0"/>
              <a:t> (People sprinkled with blood – Ex. 24:8)</a:t>
            </a:r>
          </a:p>
          <a:p>
            <a:pPr marL="352425" indent="-352425">
              <a:buNone/>
            </a:pPr>
            <a:endParaRPr lang="en-US" dirty="0" smtClean="0"/>
          </a:p>
          <a:p>
            <a:pPr marL="352425" indent="-352425">
              <a:buNone/>
            </a:pPr>
            <a:r>
              <a:rPr lang="en-US" dirty="0" smtClean="0"/>
              <a:t>3. New Covenant: </a:t>
            </a:r>
            <a:r>
              <a:rPr lang="en-US" dirty="0" smtClean="0">
                <a:solidFill>
                  <a:srgbClr val="0070C0"/>
                </a:solidFill>
              </a:rPr>
              <a:t>Unilateral</a:t>
            </a:r>
            <a:r>
              <a:rPr lang="en-US" dirty="0" smtClean="0"/>
              <a:t> (Jesus walks the blood path alone – Matt. 26:28 “My blood of the covenant”)</a:t>
            </a:r>
          </a:p>
          <a:p>
            <a:pPr marL="0" indent="0">
              <a:buNone/>
            </a:pPr>
            <a:endParaRPr lang="en-US" dirty="0"/>
          </a:p>
        </p:txBody>
      </p:sp>
      <p:sp>
        <p:nvSpPr>
          <p:cNvPr id="3" name="Title 2"/>
          <p:cNvSpPr>
            <a:spLocks noGrp="1"/>
          </p:cNvSpPr>
          <p:nvPr>
            <p:ph type="title"/>
          </p:nvPr>
        </p:nvSpPr>
        <p:spPr/>
        <p:txBody>
          <a:bodyPr>
            <a:normAutofit/>
          </a:bodyPr>
          <a:lstStyle/>
          <a:p>
            <a:r>
              <a:rPr lang="en-US" smtClean="0"/>
              <a:t>The Mosaic Covenant Contrasted</a:t>
            </a:r>
            <a:endParaRPr lang="en-US" dirty="0"/>
          </a:p>
        </p:txBody>
      </p:sp>
    </p:spTree>
    <p:extLst>
      <p:ext uri="{BB962C8B-B14F-4D97-AF65-F5344CB8AC3E}">
        <p14:creationId xmlns:p14="http://schemas.microsoft.com/office/powerpoint/2010/main" val="2658653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295400"/>
            <a:ext cx="8229600" cy="4525963"/>
          </a:xfrm>
        </p:spPr>
        <p:txBody>
          <a:bodyPr>
            <a:noAutofit/>
          </a:bodyPr>
          <a:lstStyle/>
          <a:p>
            <a:pPr>
              <a:lnSpc>
                <a:spcPts val="2800"/>
              </a:lnSpc>
              <a:spcBef>
                <a:spcPts val="0"/>
              </a:spcBef>
              <a:spcAft>
                <a:spcPts val="600"/>
              </a:spcAft>
            </a:pPr>
            <a:r>
              <a:rPr lang="en-US" sz="2600" dirty="0" smtClean="0"/>
              <a:t>The Mosaic Covenant and the prophets foretold of its cessation :</a:t>
            </a:r>
          </a:p>
          <a:p>
            <a:pPr marL="280988" indent="0">
              <a:lnSpc>
                <a:spcPts val="2800"/>
              </a:lnSpc>
              <a:spcBef>
                <a:spcPts val="0"/>
              </a:spcBef>
              <a:buNone/>
            </a:pPr>
            <a:r>
              <a:rPr lang="en-US" sz="2600" u="sng" dirty="0"/>
              <a:t>Deuteronomy 18:15-19</a:t>
            </a:r>
            <a:r>
              <a:rPr lang="en-US" sz="2600" dirty="0"/>
              <a:t> The LORD your God will raise up for you </a:t>
            </a:r>
            <a:r>
              <a:rPr lang="en-US" sz="2600" dirty="0">
                <a:solidFill>
                  <a:srgbClr val="FF0000"/>
                </a:solidFill>
              </a:rPr>
              <a:t>a prophet like me </a:t>
            </a:r>
            <a:r>
              <a:rPr lang="en-US" sz="2600" dirty="0"/>
              <a:t>from among you, from your countrymen, you shall listen to him.  </a:t>
            </a:r>
            <a:r>
              <a:rPr lang="en-US" sz="2600" u="sng" dirty="0"/>
              <a:t>16</a:t>
            </a:r>
            <a:r>
              <a:rPr lang="en-US" sz="2600" dirty="0"/>
              <a:t> “This is according to all that you asked of the LORD your God in </a:t>
            </a:r>
            <a:r>
              <a:rPr lang="en-US" sz="2600" dirty="0" err="1"/>
              <a:t>Horeb</a:t>
            </a:r>
            <a:r>
              <a:rPr lang="en-US" sz="2600" dirty="0"/>
              <a:t> on the day of the assembly, saying, ‘Let me not hear again the voice of the LORD my God, let me not see this great fire anymore, or I will die…</a:t>
            </a:r>
            <a:r>
              <a:rPr lang="en-US" sz="2600" u="sng" dirty="0"/>
              <a:t>18</a:t>
            </a:r>
            <a:r>
              <a:rPr lang="en-US" sz="2600" dirty="0"/>
              <a:t> ‘I will raise up </a:t>
            </a:r>
            <a:r>
              <a:rPr lang="en-US" sz="2600" dirty="0">
                <a:solidFill>
                  <a:srgbClr val="FF0000"/>
                </a:solidFill>
              </a:rPr>
              <a:t>a prophet from among their countrymen like you</a:t>
            </a:r>
            <a:r>
              <a:rPr lang="en-US" sz="2600" dirty="0"/>
              <a:t>, and I will put My words in his mouth, and he shall speak to them all that I command him.  </a:t>
            </a:r>
            <a:r>
              <a:rPr lang="en-US" sz="2600" u="sng" dirty="0"/>
              <a:t>19</a:t>
            </a:r>
            <a:r>
              <a:rPr lang="en-US" sz="2600" dirty="0"/>
              <a:t> ‘It shall come about that  whoever will not listen to My words which he shall speak in My name, </a:t>
            </a:r>
            <a:r>
              <a:rPr lang="en-US" sz="2600" dirty="0" smtClean="0"/>
              <a:t/>
            </a:r>
            <a:br>
              <a:rPr lang="en-US" sz="2600" dirty="0" smtClean="0"/>
            </a:br>
            <a:r>
              <a:rPr lang="en-US" sz="2600" b="1" dirty="0" smtClean="0"/>
              <a:t>I </a:t>
            </a:r>
            <a:r>
              <a:rPr lang="en-US" sz="2600" b="1" dirty="0"/>
              <a:t>Myself will require it of him. </a:t>
            </a:r>
          </a:p>
        </p:txBody>
      </p:sp>
      <p:sp>
        <p:nvSpPr>
          <p:cNvPr id="3" name="Title 2"/>
          <p:cNvSpPr>
            <a:spLocks noGrp="1"/>
          </p:cNvSpPr>
          <p:nvPr>
            <p:ph type="title"/>
          </p:nvPr>
        </p:nvSpPr>
        <p:spPr/>
        <p:txBody>
          <a:bodyPr>
            <a:normAutofit/>
          </a:bodyPr>
          <a:lstStyle/>
          <a:p>
            <a:r>
              <a:rPr lang="en-US" sz="3000" dirty="0" smtClean="0"/>
              <a:t>Key Texts About the Cessation of the Old Covenant</a:t>
            </a:r>
            <a:endParaRPr lang="en-US" sz="3000" dirty="0"/>
          </a:p>
        </p:txBody>
      </p:sp>
      <p:cxnSp>
        <p:nvCxnSpPr>
          <p:cNvPr id="5" name="Straight Connector 4"/>
          <p:cNvCxnSpPr/>
          <p:nvPr/>
        </p:nvCxnSpPr>
        <p:spPr>
          <a:xfrm>
            <a:off x="5257800" y="3862755"/>
            <a:ext cx="2819400" cy="586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96815" y="4226170"/>
            <a:ext cx="7280031" cy="11722"/>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896815" y="4572000"/>
            <a:ext cx="3294185"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1442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199"/>
            <a:ext cx="8763000" cy="4876801"/>
          </a:xfrm>
        </p:spPr>
        <p:txBody>
          <a:bodyPr>
            <a:noAutofit/>
          </a:bodyPr>
          <a:lstStyle/>
          <a:p>
            <a:pPr marL="0" indent="0">
              <a:buNone/>
            </a:pPr>
            <a:r>
              <a:rPr lang="en-US" sz="2900" u="sng" dirty="0" smtClean="0"/>
              <a:t>Jeremiah 31:31-33</a:t>
            </a:r>
            <a:r>
              <a:rPr lang="en-US" sz="2900" dirty="0" smtClean="0"/>
              <a:t> Behold</a:t>
            </a:r>
            <a:r>
              <a:rPr lang="en-US" sz="2900" dirty="0"/>
              <a:t>, days are coming,” declares the LORD, </a:t>
            </a:r>
            <a:r>
              <a:rPr lang="en-US" sz="2900" dirty="0" smtClean="0"/>
              <a:t>“</a:t>
            </a:r>
            <a:r>
              <a:rPr lang="en-US" sz="2900" dirty="0" smtClean="0">
                <a:solidFill>
                  <a:srgbClr val="FF0000"/>
                </a:solidFill>
              </a:rPr>
              <a:t>when I will make a new covenant </a:t>
            </a:r>
            <a:r>
              <a:rPr lang="en-US" sz="2900" dirty="0" smtClean="0"/>
              <a:t>with the house of Israel and with the house of Judah,  </a:t>
            </a:r>
            <a:r>
              <a:rPr lang="en-US" sz="2900" u="sng" dirty="0"/>
              <a:t>32</a:t>
            </a:r>
            <a:r>
              <a:rPr lang="en-US" sz="2900" dirty="0"/>
              <a:t> </a:t>
            </a:r>
            <a:r>
              <a:rPr lang="en-US" sz="2900" b="1" dirty="0"/>
              <a:t>not like the covenant which I made with their fathers in the day I took them by the hand to bring them out of the land of Egypt</a:t>
            </a:r>
            <a:r>
              <a:rPr lang="en-US" sz="2900" dirty="0"/>
              <a:t>, My covenant which they broke, although I was a husband to them,” declares the LORD.  </a:t>
            </a:r>
            <a:r>
              <a:rPr lang="en-US" sz="2900" u="sng" dirty="0"/>
              <a:t>33</a:t>
            </a:r>
            <a:r>
              <a:rPr lang="en-US" sz="2900" dirty="0"/>
              <a:t> “But this is the covenant which I will make with the house of Israel after those days,” declares the LORD, “</a:t>
            </a:r>
            <a:r>
              <a:rPr lang="en-US" sz="2900" dirty="0">
                <a:solidFill>
                  <a:srgbClr val="0070C0"/>
                </a:solidFill>
              </a:rPr>
              <a:t>I will put My law within them and on their heart</a:t>
            </a:r>
            <a:r>
              <a:rPr lang="en-US" sz="2900" dirty="0"/>
              <a:t> I will write it; and I will be their God, and they shall be My </a:t>
            </a:r>
            <a:r>
              <a:rPr lang="en-US" sz="2900" dirty="0" smtClean="0"/>
              <a:t>people.</a:t>
            </a:r>
            <a:endParaRPr lang="en-US" sz="2900" dirty="0"/>
          </a:p>
        </p:txBody>
      </p:sp>
      <p:sp>
        <p:nvSpPr>
          <p:cNvPr id="3" name="Title 2"/>
          <p:cNvSpPr>
            <a:spLocks noGrp="1"/>
          </p:cNvSpPr>
          <p:nvPr>
            <p:ph type="title"/>
          </p:nvPr>
        </p:nvSpPr>
        <p:spPr>
          <a:xfrm>
            <a:off x="228600" y="152400"/>
            <a:ext cx="8686800" cy="838200"/>
          </a:xfrm>
        </p:spPr>
        <p:txBody>
          <a:bodyPr>
            <a:noAutofit/>
          </a:bodyPr>
          <a:lstStyle/>
          <a:p>
            <a:r>
              <a:rPr lang="en-US" sz="3000" dirty="0"/>
              <a:t>Key Texts About </a:t>
            </a:r>
            <a:r>
              <a:rPr lang="en-US" sz="3000" dirty="0" smtClean="0"/>
              <a:t>the </a:t>
            </a:r>
            <a:r>
              <a:rPr lang="en-US" sz="3000" dirty="0"/>
              <a:t>Cessation of </a:t>
            </a:r>
            <a:r>
              <a:rPr lang="en-US" sz="3000" dirty="0" smtClean="0"/>
              <a:t>the </a:t>
            </a:r>
            <a:r>
              <a:rPr lang="en-US" sz="3000" dirty="0"/>
              <a:t>Old Covenant</a:t>
            </a:r>
          </a:p>
        </p:txBody>
      </p:sp>
    </p:spTree>
    <p:extLst>
      <p:ext uri="{BB962C8B-B14F-4D97-AF65-F5344CB8AC3E}">
        <p14:creationId xmlns:p14="http://schemas.microsoft.com/office/powerpoint/2010/main" val="48379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029200"/>
          </a:xfrm>
        </p:spPr>
        <p:txBody>
          <a:bodyPr>
            <a:noAutofit/>
          </a:bodyPr>
          <a:lstStyle/>
          <a:p>
            <a:pPr marL="0" indent="0">
              <a:lnSpc>
                <a:spcPts val="3000"/>
              </a:lnSpc>
              <a:spcBef>
                <a:spcPts val="0"/>
              </a:spcBef>
              <a:spcAft>
                <a:spcPts val="600"/>
              </a:spcAft>
              <a:buNone/>
            </a:pPr>
            <a:r>
              <a:rPr lang="en-US" b="1" dirty="0" smtClean="0"/>
              <a:t>1</a:t>
            </a:r>
            <a:r>
              <a:rPr lang="en-US" b="1" baseline="30000" dirty="0" smtClean="0"/>
              <a:t>st</a:t>
            </a:r>
            <a:r>
              <a:rPr lang="en-US" b="1" dirty="0" smtClean="0"/>
              <a:t> Pentecost = Giving of the law</a:t>
            </a:r>
          </a:p>
          <a:p>
            <a:pPr marL="0" indent="0">
              <a:lnSpc>
                <a:spcPts val="3000"/>
              </a:lnSpc>
              <a:spcBef>
                <a:spcPts val="0"/>
              </a:spcBef>
              <a:spcAft>
                <a:spcPts val="600"/>
              </a:spcAft>
              <a:buNone/>
            </a:pPr>
            <a:r>
              <a:rPr lang="en-US" u="sng" dirty="0" smtClean="0"/>
              <a:t>Exodus 32:28</a:t>
            </a:r>
            <a:r>
              <a:rPr lang="en-US" dirty="0" smtClean="0"/>
              <a:t> So </a:t>
            </a:r>
            <a:r>
              <a:rPr lang="en-US" dirty="0"/>
              <a:t>the sons of Levi did as Moses instructed, and </a:t>
            </a:r>
            <a:r>
              <a:rPr lang="en-US" dirty="0" smtClean="0"/>
              <a:t>about </a:t>
            </a:r>
            <a:r>
              <a:rPr lang="en-US" dirty="0">
                <a:solidFill>
                  <a:srgbClr val="FF0000"/>
                </a:solidFill>
              </a:rPr>
              <a:t>three thousand </a:t>
            </a:r>
            <a:r>
              <a:rPr lang="en-US" dirty="0"/>
              <a:t>men of the people fell that day. </a:t>
            </a:r>
            <a:endParaRPr lang="en-US" dirty="0" smtClean="0"/>
          </a:p>
          <a:p>
            <a:pPr marL="0" indent="0">
              <a:lnSpc>
                <a:spcPts val="3000"/>
              </a:lnSpc>
              <a:spcBef>
                <a:spcPts val="0"/>
              </a:spcBef>
              <a:spcAft>
                <a:spcPts val="600"/>
              </a:spcAft>
              <a:buNone/>
            </a:pPr>
            <a:r>
              <a:rPr lang="en-US" b="1" dirty="0" smtClean="0"/>
              <a:t>N.T. Pentecost = Giving of the Spirit</a:t>
            </a:r>
          </a:p>
          <a:p>
            <a:pPr marL="0" indent="0">
              <a:lnSpc>
                <a:spcPts val="3000"/>
              </a:lnSpc>
              <a:spcBef>
                <a:spcPts val="0"/>
              </a:spcBef>
              <a:spcAft>
                <a:spcPts val="600"/>
              </a:spcAft>
              <a:buNone/>
            </a:pPr>
            <a:r>
              <a:rPr lang="en-US" u="sng" dirty="0" smtClean="0"/>
              <a:t>Acts 2:41</a:t>
            </a:r>
            <a:r>
              <a:rPr lang="en-US" dirty="0" smtClean="0"/>
              <a:t> So </a:t>
            </a:r>
            <a:r>
              <a:rPr lang="en-US" dirty="0"/>
              <a:t>then, those who had received his word were baptized; and that day there were added about </a:t>
            </a:r>
            <a:r>
              <a:rPr lang="en-US" dirty="0">
                <a:solidFill>
                  <a:srgbClr val="FF0000"/>
                </a:solidFill>
              </a:rPr>
              <a:t>three thousand </a:t>
            </a:r>
            <a:r>
              <a:rPr lang="en-US" dirty="0"/>
              <a:t>souls. </a:t>
            </a:r>
            <a:endParaRPr lang="en-US" dirty="0" smtClean="0"/>
          </a:p>
          <a:p>
            <a:pPr marL="0" indent="0">
              <a:lnSpc>
                <a:spcPts val="3000"/>
              </a:lnSpc>
              <a:spcBef>
                <a:spcPts val="0"/>
              </a:spcBef>
              <a:spcAft>
                <a:spcPts val="600"/>
              </a:spcAft>
              <a:buNone/>
            </a:pPr>
            <a:r>
              <a:rPr lang="en-US" u="sng" dirty="0" smtClean="0"/>
              <a:t>Romans 8:3 </a:t>
            </a:r>
            <a:r>
              <a:rPr lang="en-US" dirty="0"/>
              <a:t>For what </a:t>
            </a:r>
            <a:r>
              <a:rPr lang="en-US" dirty="0">
                <a:solidFill>
                  <a:srgbClr val="FF0000"/>
                </a:solidFill>
              </a:rPr>
              <a:t>the Law could not do</a:t>
            </a:r>
            <a:r>
              <a:rPr lang="en-US" dirty="0"/>
              <a:t>, weak as it was through the flesh, God did: sending His own Son in the likeness of sinful flesh and as an offering for sin, He condemned sin in the </a:t>
            </a:r>
            <a:r>
              <a:rPr lang="en-US" dirty="0" smtClean="0"/>
              <a:t>flesh…</a:t>
            </a:r>
            <a:endParaRPr lang="en-US" b="1" dirty="0"/>
          </a:p>
        </p:txBody>
      </p:sp>
      <p:sp>
        <p:nvSpPr>
          <p:cNvPr id="3" name="Title 2"/>
          <p:cNvSpPr>
            <a:spLocks noGrp="1"/>
          </p:cNvSpPr>
          <p:nvPr>
            <p:ph type="title"/>
          </p:nvPr>
        </p:nvSpPr>
        <p:spPr/>
        <p:txBody>
          <a:bodyPr/>
          <a:lstStyle/>
          <a:p>
            <a:r>
              <a:rPr lang="en-US" dirty="0" smtClean="0"/>
              <a:t>The Need </a:t>
            </a:r>
            <a:r>
              <a:rPr lang="en-US" dirty="0"/>
              <a:t>f</a:t>
            </a:r>
            <a:r>
              <a:rPr lang="en-US" dirty="0" smtClean="0"/>
              <a:t>or the Holy Spirit</a:t>
            </a:r>
            <a:endParaRPr lang="en-US" dirty="0"/>
          </a:p>
        </p:txBody>
      </p:sp>
    </p:spTree>
    <p:extLst>
      <p:ext uri="{BB962C8B-B14F-4D97-AF65-F5344CB8AC3E}">
        <p14:creationId xmlns:p14="http://schemas.microsoft.com/office/powerpoint/2010/main" val="2420858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Aft>
                <a:spcPts val="1200"/>
              </a:spcAft>
            </a:pPr>
            <a:r>
              <a:rPr lang="en-US" dirty="0" smtClean="0"/>
              <a:t>The New Testament writers teach the cessation of the Mosaic Covenant:</a:t>
            </a:r>
          </a:p>
          <a:p>
            <a:pPr marL="280988" indent="0">
              <a:buNone/>
            </a:pPr>
            <a:r>
              <a:rPr lang="en-US" dirty="0" smtClean="0"/>
              <a:t>Gal 3:18-19 For if the inheritance is based on law, it is no longer based on a promise; but God has granted it to Abraham by means of a promise. Why the Law then? It was added because of transgressions, having been ordained through angels by the agency of a mediator, </a:t>
            </a:r>
            <a:r>
              <a:rPr lang="en-US" dirty="0" smtClean="0">
                <a:solidFill>
                  <a:srgbClr val="FF0000"/>
                </a:solidFill>
              </a:rPr>
              <a:t>until the seed would come </a:t>
            </a:r>
            <a:r>
              <a:rPr lang="en-US" dirty="0" smtClean="0"/>
              <a:t>to whom the promise had been made. </a:t>
            </a:r>
            <a:endParaRPr lang="en-US" dirty="0"/>
          </a:p>
        </p:txBody>
      </p:sp>
      <p:sp>
        <p:nvSpPr>
          <p:cNvPr id="3" name="Title 2"/>
          <p:cNvSpPr>
            <a:spLocks noGrp="1"/>
          </p:cNvSpPr>
          <p:nvPr>
            <p:ph type="title"/>
          </p:nvPr>
        </p:nvSpPr>
        <p:spPr/>
        <p:txBody>
          <a:bodyPr>
            <a:normAutofit/>
          </a:bodyPr>
          <a:lstStyle/>
          <a:p>
            <a:r>
              <a:rPr lang="en-US" sz="3000" dirty="0" smtClean="0"/>
              <a:t>Key Texts About the Cessation of the Old Covenant</a:t>
            </a:r>
            <a:endParaRPr lang="en-US" sz="3000" dirty="0"/>
          </a:p>
        </p:txBody>
      </p:sp>
    </p:spTree>
    <p:extLst>
      <p:ext uri="{BB962C8B-B14F-4D97-AF65-F5344CB8AC3E}">
        <p14:creationId xmlns:p14="http://schemas.microsoft.com/office/powerpoint/2010/main" val="385306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399"/>
            <a:ext cx="8610600" cy="4953001"/>
          </a:xfrm>
        </p:spPr>
        <p:txBody>
          <a:bodyPr/>
          <a:lstStyle/>
          <a:p>
            <a:pPr marL="0" indent="0">
              <a:buNone/>
            </a:pPr>
            <a:r>
              <a:rPr lang="en-US" u="sng" dirty="0" smtClean="0"/>
              <a:t>Galatians 3:23-25</a:t>
            </a:r>
            <a:r>
              <a:rPr lang="en-US" dirty="0" smtClean="0"/>
              <a:t> But </a:t>
            </a:r>
            <a:r>
              <a:rPr lang="en-US" dirty="0"/>
              <a:t>before faith came, we were kept in custody under the law, being shut up to the faith which was later to be revealed.  </a:t>
            </a:r>
            <a:r>
              <a:rPr lang="en-US" u="sng" dirty="0"/>
              <a:t>24</a:t>
            </a:r>
            <a:r>
              <a:rPr lang="en-US" dirty="0"/>
              <a:t> Therefore the Law has become our tutor to lead us to Christ, so that we may be justified by faith.  </a:t>
            </a:r>
            <a:r>
              <a:rPr lang="en-US" u="sng" dirty="0">
                <a:solidFill>
                  <a:srgbClr val="FF0000"/>
                </a:solidFill>
              </a:rPr>
              <a:t>25</a:t>
            </a:r>
            <a:r>
              <a:rPr lang="en-US" dirty="0">
                <a:solidFill>
                  <a:srgbClr val="FF0000"/>
                </a:solidFill>
              </a:rPr>
              <a:t> But now that faith has come, we are no longer under a tutor. </a:t>
            </a:r>
            <a:endParaRPr lang="en-US" dirty="0" smtClean="0">
              <a:solidFill>
                <a:srgbClr val="FF0000"/>
              </a:solidFill>
            </a:endParaRPr>
          </a:p>
          <a:p>
            <a:pPr marL="0" indent="0">
              <a:buNone/>
            </a:pPr>
            <a:endParaRPr lang="en-US" dirty="0">
              <a:solidFill>
                <a:srgbClr val="FF0000"/>
              </a:solidFill>
            </a:endParaRPr>
          </a:p>
          <a:p>
            <a:pPr marL="0" indent="0">
              <a:buNone/>
            </a:pPr>
            <a:r>
              <a:rPr lang="en-US" dirty="0" smtClean="0"/>
              <a:t>Paidagogos = “a steward for a time”</a:t>
            </a:r>
            <a:endParaRPr lang="en-US" dirty="0"/>
          </a:p>
        </p:txBody>
      </p:sp>
      <p:sp>
        <p:nvSpPr>
          <p:cNvPr id="3" name="Title 2"/>
          <p:cNvSpPr>
            <a:spLocks noGrp="1"/>
          </p:cNvSpPr>
          <p:nvPr>
            <p:ph type="title"/>
          </p:nvPr>
        </p:nvSpPr>
        <p:spPr>
          <a:xfrm>
            <a:off x="228600" y="152400"/>
            <a:ext cx="8686800" cy="838200"/>
          </a:xfrm>
        </p:spPr>
        <p:txBody>
          <a:bodyPr>
            <a:normAutofit/>
          </a:bodyPr>
          <a:lstStyle/>
          <a:p>
            <a:r>
              <a:rPr lang="en-US" sz="3000" dirty="0"/>
              <a:t>Key Texts About </a:t>
            </a:r>
            <a:r>
              <a:rPr lang="en-US" sz="3000" dirty="0" smtClean="0"/>
              <a:t>the </a:t>
            </a:r>
            <a:r>
              <a:rPr lang="en-US" sz="3000" dirty="0"/>
              <a:t>Cessation of </a:t>
            </a:r>
            <a:r>
              <a:rPr lang="en-US" sz="3000" dirty="0" smtClean="0"/>
              <a:t>the </a:t>
            </a:r>
            <a:r>
              <a:rPr lang="en-US" sz="3000" dirty="0"/>
              <a:t>Old Covenant</a:t>
            </a:r>
          </a:p>
        </p:txBody>
      </p:sp>
      <p:sp>
        <p:nvSpPr>
          <p:cNvPr id="4" name="Rounded Rectangle 3"/>
          <p:cNvSpPr/>
          <p:nvPr/>
        </p:nvSpPr>
        <p:spPr>
          <a:xfrm>
            <a:off x="2133599" y="2608729"/>
            <a:ext cx="889747" cy="439271"/>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4692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12006</TotalTime>
  <Words>1183</Words>
  <Application>Microsoft Office PowerPoint</Application>
  <PresentationFormat>On-screen Show (4:3)</PresentationFormat>
  <Paragraphs>73</Paragraphs>
  <Slides>13</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Lucida Sans Unicode</vt:lpstr>
      <vt:lpstr>Verdana</vt:lpstr>
      <vt:lpstr>Wingdings</vt:lpstr>
      <vt:lpstr>Wingdings 2</vt:lpstr>
      <vt:lpstr>Concourse</vt:lpstr>
      <vt:lpstr>The Law and the Gospel</vt:lpstr>
      <vt:lpstr>Agenda</vt:lpstr>
      <vt:lpstr> Views Regarding the Endurance of the Mosaic Law</vt:lpstr>
      <vt:lpstr>The Mosaic Covenant Contrasted</vt:lpstr>
      <vt:lpstr>Key Texts About the Cessation of the Old Covenant</vt:lpstr>
      <vt:lpstr>Key Texts About the Cessation of the Old Covenant</vt:lpstr>
      <vt:lpstr>The Need for the Holy Spirit</vt:lpstr>
      <vt:lpstr>Key Texts About the Cessation of the Old Covenant</vt:lpstr>
      <vt:lpstr>Key Texts About the Cessation of the Old Covenant</vt:lpstr>
      <vt:lpstr>Key Texts About the Cessation of the Old Covenant</vt:lpstr>
      <vt:lpstr>Did the Whole Mosaic Law Cease?</vt:lpstr>
      <vt:lpstr>Did the Whole Mosaic Law Cease?</vt:lpstr>
      <vt:lpstr>Under the Law of Christ!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383</cp:revision>
  <cp:lastPrinted>2014-11-01T12:58:21Z</cp:lastPrinted>
  <dcterms:created xsi:type="dcterms:W3CDTF">2014-02-05T15:11:40Z</dcterms:created>
  <dcterms:modified xsi:type="dcterms:W3CDTF">2014-11-06T23:06:14Z</dcterms:modified>
</cp:coreProperties>
</file>