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12"/>
  </p:notesMasterIdLst>
  <p:handoutMasterIdLst>
    <p:handoutMasterId r:id="rId13"/>
  </p:handoutMasterIdLst>
  <p:sldIdLst>
    <p:sldId id="256" r:id="rId2"/>
    <p:sldId id="619" r:id="rId3"/>
    <p:sldId id="659" r:id="rId4"/>
    <p:sldId id="650" r:id="rId5"/>
    <p:sldId id="660" r:id="rId6"/>
    <p:sldId id="656" r:id="rId7"/>
    <p:sldId id="657" r:id="rId8"/>
    <p:sldId id="635" r:id="rId9"/>
    <p:sldId id="658" r:id="rId10"/>
    <p:sldId id="661" r:id="rId1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33CC"/>
    <a:srgbClr val="0000FF"/>
    <a:srgbClr val="CC0000"/>
    <a:srgbClr val="FF3300"/>
    <a:srgbClr val="FFCC00"/>
    <a:srgbClr val="2E3303"/>
    <a:srgbClr val="003618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79" autoAdjust="0"/>
    <p:restoredTop sz="94434" autoAdjust="0"/>
  </p:normalViewPr>
  <p:slideViewPr>
    <p:cSldViewPr>
      <p:cViewPr varScale="1">
        <p:scale>
          <a:sx n="71" d="100"/>
          <a:sy n="71" d="100"/>
        </p:scale>
        <p:origin x="1092" y="60"/>
      </p:cViewPr>
      <p:guideLst>
        <p:guide orient="horz" pos="28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4" d="100"/>
          <a:sy n="54" d="100"/>
        </p:scale>
        <p:origin x="280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59873" y="259163"/>
            <a:ext cx="3170138" cy="481029"/>
          </a:xfrm>
          <a:prstGeom prst="rect">
            <a:avLst/>
          </a:prstGeom>
        </p:spPr>
        <p:txBody>
          <a:bodyPr vert="horz" lIns="94845" tIns="47422" rIns="94845" bIns="47422" rtlCol="0"/>
          <a:lstStyle>
            <a:lvl1pPr algn="l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Jesus Saves a Rich Tax Collector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Luke 19:1-10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36119" y="244982"/>
            <a:ext cx="3170138" cy="481029"/>
          </a:xfrm>
          <a:prstGeom prst="rect">
            <a:avLst/>
          </a:prstGeom>
        </p:spPr>
        <p:txBody>
          <a:bodyPr vert="horz" lIns="94845" tIns="47422" rIns="94845" bIns="47422" rtlCol="0"/>
          <a:lstStyle>
            <a:lvl1pPr algn="r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r>
              <a:rPr lang="en-US" sz="1200" dirty="0"/>
              <a:t>02/01/15</a:t>
            </a:r>
          </a:p>
          <a:p>
            <a:pPr>
              <a:defRPr/>
            </a:pPr>
            <a:r>
              <a:rPr lang="en-US" sz="1200" dirty="0"/>
              <a:t>by Bob DeWaay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84864" y="8836010"/>
            <a:ext cx="3091948" cy="433531"/>
          </a:xfrm>
          <a:prstGeom prst="rect">
            <a:avLst/>
          </a:prstGeom>
        </p:spPr>
        <p:txBody>
          <a:bodyPr vert="horz" lIns="89973" tIns="44986" rIns="89973" bIns="44986" rtlCol="0" anchor="ctr" anchorCtr="0"/>
          <a:lstStyle>
            <a:lvl1pPr algn="r">
              <a:defRPr sz="1200"/>
            </a:lvl1pPr>
          </a:lstStyle>
          <a:p>
            <a:pPr algn="l">
              <a:tabLst>
                <a:tab pos="2699173" algn="r"/>
              </a:tabLst>
            </a:pPr>
            <a:r>
              <a:rPr lang="en-US" dirty="0" smtClean="0">
                <a:latin typeface="Calibri" panose="020F0502020204030204" pitchFamily="34" charset="0"/>
              </a:rPr>
              <a:t>www.gospelofgracefellowship.org 	</a:t>
            </a:r>
            <a:fld id="{031CC2AA-5D6B-4D60-9620-A1FD7A510E25}" type="slidenum">
              <a:rPr lang="en-US" smtClean="0"/>
              <a:pPr algn="l">
                <a:tabLst>
                  <a:tab pos="2699173" algn="r"/>
                </a:tabLst>
              </a:pPr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04" y="8729970"/>
            <a:ext cx="2318512" cy="645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431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138" cy="481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5" tIns="47422" rIns="94845" bIns="4742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428" y="0"/>
            <a:ext cx="3170138" cy="481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5" tIns="47422" rIns="94845" bIns="4742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19138"/>
            <a:ext cx="4803775" cy="3602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9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2830" y="4561577"/>
            <a:ext cx="5849542" cy="4320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5" tIns="47422" rIns="94845" bIns="474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9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18683"/>
            <a:ext cx="3170138" cy="48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5" tIns="47422" rIns="94845" bIns="4742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9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428" y="9118683"/>
            <a:ext cx="3170138" cy="48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5" tIns="47422" rIns="94845" bIns="4742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fld id="{7E5DDAC1-4739-4C8E-9CEA-814F7EAD23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677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A5BAC9-B5AE-47F7-A0B5-D30DD4944BFD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83793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72DEAA-923A-4837-AD61-FED9270866A4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91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en-US" dirty="0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CB35FF-2041-4F4F-AEC2-4F9664E58D8B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755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en-US" dirty="0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CB35FF-2041-4F4F-AEC2-4F9664E58D8B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755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en-US" dirty="0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CB35FF-2041-4F4F-AEC2-4F9664E58D8B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755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092AE9-D19D-4CF8-A0F0-D44068A57943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987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en-US" dirty="0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CB35FF-2041-4F4F-AEC2-4F9664E58D8B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7558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en-US" dirty="0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CB35FF-2041-4F4F-AEC2-4F9664E58D8B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7558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72DEAA-923A-4837-AD61-FED9270866A4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914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72DEAA-923A-4837-AD61-FED9270866A4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91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7836B91-A17B-42AE-9D46-4FA1DC4E1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A5F61-B493-4A1E-A235-FA79AE2EC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727DD-ABF5-4E2B-8FAC-4AA1184C8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7B9A6-7B5F-4A1C-AF38-AC2A3BCF4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8B952A-8A6E-4298-8730-D11ACDD59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EDB3C1-ED74-4CDD-8981-AB2B0A1AF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27A878-1F41-4470-BA4D-9233BE4B2D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8F41C6-2DEE-437B-8C64-700050B52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2A8E-FB09-433A-8DD4-FC4B2E7DB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40D3E3-87A9-4C4A-9E70-86ECFF57C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FB3D0A8-5485-4342-95EF-6512F82D6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848600" y="6408738"/>
            <a:ext cx="1165225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2000" b="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4EC61DE9-B07D-43DF-9B96-D6659CACFD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8" r:id="rId2"/>
    <p:sldLayoutId id="2147483690" r:id="rId3"/>
    <p:sldLayoutId id="2147483691" r:id="rId4"/>
    <p:sldLayoutId id="2147483692" r:id="rId5"/>
    <p:sldLayoutId id="2147483693" r:id="rId6"/>
    <p:sldLayoutId id="2147483687" r:id="rId7"/>
    <p:sldLayoutId id="2147483694" r:id="rId8"/>
    <p:sldLayoutId id="2147483695" r:id="rId9"/>
    <p:sldLayoutId id="2147483686" r:id="rId10"/>
    <p:sldLayoutId id="214748368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62100" y="2103731"/>
            <a:ext cx="6019800" cy="762000"/>
          </a:xfrm>
        </p:spPr>
        <p:txBody>
          <a:bodyPr/>
          <a:lstStyle/>
          <a:p>
            <a:pPr marR="0" algn="ctr" eaLnBrk="1" hangingPunct="1"/>
            <a:r>
              <a:rPr lang="en-US" sz="4000" b="1" dirty="0" smtClean="0">
                <a:latin typeface="Arial" charset="0"/>
                <a:cs typeface="Arial" charset="0"/>
              </a:rPr>
              <a:t>Luke 19:1-10</a:t>
            </a:r>
          </a:p>
        </p:txBody>
      </p:sp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304800" y="5486400"/>
            <a:ext cx="396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2095500" y="3348603"/>
            <a:ext cx="4953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dirty="0"/>
              <a:t>Presented by Bob </a:t>
            </a:r>
            <a:r>
              <a:rPr lang="en-US" sz="2800" dirty="0" smtClean="0"/>
              <a:t>DeWaay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800" i="1" dirty="0" smtClean="0"/>
              <a:t>Gospel of Grace Fellowship</a:t>
            </a:r>
            <a:endParaRPr lang="en-US" sz="2800" i="1" dirty="0"/>
          </a:p>
          <a:p>
            <a:pPr algn="ctr" eaLnBrk="0" hangingPunct="0">
              <a:spcBef>
                <a:spcPct val="50000"/>
              </a:spcBef>
            </a:pPr>
            <a:r>
              <a:rPr lang="en-US" sz="2800" dirty="0" smtClean="0"/>
              <a:t>February 1, 2015</a:t>
            </a:r>
            <a:endParaRPr lang="en-US" sz="2800" dirty="0"/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723900" y="657181"/>
            <a:ext cx="76962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 Saves a </a:t>
            </a:r>
            <a:b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 Tax Collector</a:t>
            </a:r>
            <a:endParaRPr lang="en-US" sz="4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762000"/>
            <a:ext cx="8839200" cy="2514600"/>
          </a:xfrm>
        </p:spPr>
        <p:txBody>
          <a:bodyPr/>
          <a:lstStyle/>
          <a:p>
            <a:pPr marL="639763" eaLnBrk="1" hangingPunct="1">
              <a:buFont typeface="Wingdings 3" pitchFamily="18" charset="2"/>
              <a:buNone/>
            </a:pPr>
            <a:r>
              <a:rPr lang="en-US" sz="2800" b="1" u="sng" dirty="0" smtClean="0">
                <a:latin typeface="Arial" charset="0"/>
                <a:cs typeface="Arial" charset="0"/>
              </a:rPr>
              <a:t>Luke 19:9, 10</a:t>
            </a:r>
            <a:r>
              <a:rPr lang="en-US" sz="2800" dirty="0" smtClean="0">
                <a:latin typeface="Arial" charset="0"/>
                <a:cs typeface="Arial" charset="0"/>
              </a:rPr>
              <a:t> (NASB)</a:t>
            </a:r>
            <a:r>
              <a:rPr lang="en-US" sz="2800" u="sng" dirty="0" smtClean="0">
                <a:latin typeface="Arial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And Jesus said to him, “</a:t>
            </a:r>
            <a:r>
              <a:rPr lang="en-US" sz="28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Today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salvation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has come to this house, because he, too, is a son of Abraham. For the Son of Man has come to 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seek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and to 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save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that which was 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lost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.”</a:t>
            </a: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304800" y="0"/>
            <a:ext cx="861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400">
              <a:solidFill>
                <a:srgbClr val="3333CC"/>
              </a:solidFill>
            </a:endParaRPr>
          </a:p>
        </p:txBody>
      </p:sp>
      <p:sp>
        <p:nvSpPr>
          <p:cNvPr id="27651" name="Rectangle 6"/>
          <p:cNvSpPr>
            <a:spLocks noChangeArrowheads="1"/>
          </p:cNvSpPr>
          <p:nvPr/>
        </p:nvSpPr>
        <p:spPr bwMode="auto">
          <a:xfrm>
            <a:off x="114300" y="152400"/>
            <a:ext cx="8915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3200" dirty="0" err="1" smtClean="0">
                <a:solidFill>
                  <a:srgbClr val="3333CC"/>
                </a:solidFill>
              </a:rPr>
              <a:t>Zaccheus</a:t>
            </a:r>
            <a:r>
              <a:rPr lang="en-US" sz="3200" dirty="0" smtClean="0">
                <a:solidFill>
                  <a:srgbClr val="3333CC"/>
                </a:solidFill>
              </a:rPr>
              <a:t> Receives Messianic Salvation</a:t>
            </a:r>
            <a:endParaRPr lang="en-US" sz="3200" dirty="0">
              <a:solidFill>
                <a:srgbClr val="3333CC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9294" y="3048000"/>
            <a:ext cx="8888506" cy="3043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lnSpc>
                <a:spcPts val="3200"/>
              </a:lnSpc>
              <a:spcAft>
                <a:spcPts val="6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Another person of low status finds salvation</a:t>
            </a:r>
          </a:p>
          <a:p>
            <a:pPr marL="365125" indent="-255588">
              <a:lnSpc>
                <a:spcPts val="3200"/>
              </a:lnSpc>
              <a:spcAft>
                <a:spcPts val="6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It is God who seeks to save the lost: Ezekiel 34:11, 12; Luke 15:4-32</a:t>
            </a:r>
          </a:p>
          <a:p>
            <a:pPr marL="365125" indent="-255588">
              <a:lnSpc>
                <a:spcPts val="3200"/>
              </a:lnSpc>
              <a:spcAft>
                <a:spcPts val="6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“Son of Abraham” means “of the qualities of Abraham”</a:t>
            </a:r>
          </a:p>
          <a:p>
            <a:pPr marL="365125" indent="-255588">
              <a:lnSpc>
                <a:spcPts val="3200"/>
              </a:lnSpc>
              <a:spcAft>
                <a:spcPts val="6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“Today” is often linked to the day of salvation: Heb. 4:7; and see Luke 19:5; Luke 23:43</a:t>
            </a:r>
          </a:p>
          <a:p>
            <a:pPr marL="365125" indent="-255588">
              <a:lnSpc>
                <a:spcPts val="3200"/>
              </a:lnSpc>
              <a:spcAft>
                <a:spcPts val="6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7B9A6-7B5F-4A1C-AF38-AC2A3BCF40E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ChangeArrowheads="1"/>
          </p:cNvSpPr>
          <p:nvPr/>
        </p:nvSpPr>
        <p:spPr bwMode="auto">
          <a:xfrm>
            <a:off x="152400" y="33130"/>
            <a:ext cx="8839200" cy="881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rgbClr val="3333CC"/>
                </a:solidFill>
              </a:rPr>
              <a:t>Context: A Blind Beggar Finds Salvation</a:t>
            </a:r>
            <a:endParaRPr lang="en-US" sz="3600" dirty="0">
              <a:solidFill>
                <a:srgbClr val="3333CC"/>
              </a:solidFill>
            </a:endParaRPr>
          </a:p>
        </p:txBody>
      </p:sp>
      <p:sp>
        <p:nvSpPr>
          <p:cNvPr id="21506" name="Rectangle 3"/>
          <p:cNvSpPr txBox="1">
            <a:spLocks noChangeArrowheads="1"/>
          </p:cNvSpPr>
          <p:nvPr/>
        </p:nvSpPr>
        <p:spPr bwMode="auto">
          <a:xfrm>
            <a:off x="304800" y="1143000"/>
            <a:ext cx="8610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 smtClean="0"/>
              <a:t>Luke 18:38, 39</a:t>
            </a:r>
            <a:r>
              <a:rPr lang="en-US" sz="2800" dirty="0" smtClean="0"/>
              <a:t> (NASB)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1400" dirty="0"/>
              <a:t>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r>
              <a:rPr lang="en-US" sz="2800" dirty="0" smtClean="0"/>
              <a:t>And he </a:t>
            </a:r>
            <a:r>
              <a:rPr lang="en-US" sz="2800" dirty="0" smtClean="0">
                <a:solidFill>
                  <a:srgbClr val="C00000"/>
                </a:solidFill>
              </a:rPr>
              <a:t>called out</a:t>
            </a:r>
            <a:r>
              <a:rPr lang="en-US" sz="2800" dirty="0" smtClean="0"/>
              <a:t>, saying, “Jesus, Son of David, have mercy on me!” Those who led the way were sternly telling him to be quiet; but he kept crying out all the more, “Son of David, </a:t>
            </a:r>
            <a:r>
              <a:rPr lang="en-US" sz="2800" dirty="0" smtClean="0">
                <a:solidFill>
                  <a:srgbClr val="C00000"/>
                </a:solidFill>
              </a:rPr>
              <a:t>have mercy on me</a:t>
            </a:r>
            <a:r>
              <a:rPr lang="en-US" sz="2800" dirty="0" smtClean="0"/>
              <a:t>!”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>
              <a:solidFill>
                <a:srgbClr val="C00000"/>
              </a:solidFill>
            </a:endParaRP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304800" y="4240306"/>
            <a:ext cx="891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See Psalm 91:14-16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See Psalm 50:15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endParaRPr 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7B9A6-7B5F-4A1C-AF38-AC2A3BCF40E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ChangeArrowheads="1"/>
          </p:cNvSpPr>
          <p:nvPr/>
        </p:nvSpPr>
        <p:spPr bwMode="auto">
          <a:xfrm>
            <a:off x="152400" y="19683"/>
            <a:ext cx="8839200" cy="881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rgbClr val="3333CC"/>
                </a:solidFill>
              </a:rPr>
              <a:t>Context: A Blind Beggar Finds Salvation</a:t>
            </a:r>
            <a:endParaRPr lang="en-US" sz="3600" dirty="0">
              <a:solidFill>
                <a:srgbClr val="3333CC"/>
              </a:solidFill>
            </a:endParaRPr>
          </a:p>
        </p:txBody>
      </p:sp>
      <p:sp>
        <p:nvSpPr>
          <p:cNvPr id="21506" name="Rectangle 3"/>
          <p:cNvSpPr txBox="1">
            <a:spLocks noChangeArrowheads="1"/>
          </p:cNvSpPr>
          <p:nvPr/>
        </p:nvSpPr>
        <p:spPr bwMode="auto">
          <a:xfrm>
            <a:off x="304800" y="1143000"/>
            <a:ext cx="8610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 smtClean="0"/>
              <a:t>Luke 18:41, 42</a:t>
            </a:r>
            <a:r>
              <a:rPr lang="en-US" sz="2800" dirty="0" smtClean="0"/>
              <a:t> (NRSV)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1400" dirty="0"/>
              <a:t>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r>
              <a:rPr lang="en-US" sz="2800" dirty="0" smtClean="0"/>
              <a:t>“What do you want me to do for you?” He said, “Lord, let me see again.” </a:t>
            </a:r>
            <a:r>
              <a:rPr lang="en-US" sz="2800" baseline="30000" dirty="0" smtClean="0"/>
              <a:t> </a:t>
            </a:r>
            <a:r>
              <a:rPr lang="en-US" sz="2800" dirty="0" smtClean="0"/>
              <a:t>Jesus said to him, “Receive your sight; </a:t>
            </a:r>
            <a:r>
              <a:rPr lang="en-US" sz="2800" dirty="0" smtClean="0">
                <a:solidFill>
                  <a:srgbClr val="C00000"/>
                </a:solidFill>
              </a:rPr>
              <a:t>your faith has saved you</a:t>
            </a:r>
            <a:r>
              <a:rPr lang="en-US" sz="2800" dirty="0" smtClean="0"/>
              <a:t>.”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>
              <a:solidFill>
                <a:srgbClr val="C00000"/>
              </a:solidFill>
            </a:endParaRP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304800" y="3487271"/>
            <a:ext cx="891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See Isaiah 29:18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See Psalm 146:8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7B9A6-7B5F-4A1C-AF38-AC2A3BCF40E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ChangeArrowheads="1"/>
          </p:cNvSpPr>
          <p:nvPr/>
        </p:nvSpPr>
        <p:spPr bwMode="auto">
          <a:xfrm>
            <a:off x="152400" y="55542"/>
            <a:ext cx="8839200" cy="805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rgbClr val="3333CC"/>
                </a:solidFill>
              </a:rPr>
              <a:t>A Rich Oppressor</a:t>
            </a:r>
            <a:endParaRPr lang="en-US" sz="3600" dirty="0">
              <a:solidFill>
                <a:srgbClr val="3333CC"/>
              </a:solidFill>
            </a:endParaRPr>
          </a:p>
        </p:txBody>
      </p:sp>
      <p:sp>
        <p:nvSpPr>
          <p:cNvPr id="21506" name="Rectangle 3"/>
          <p:cNvSpPr txBox="1">
            <a:spLocks noChangeArrowheads="1"/>
          </p:cNvSpPr>
          <p:nvPr/>
        </p:nvSpPr>
        <p:spPr bwMode="auto">
          <a:xfrm>
            <a:off x="304800" y="990600"/>
            <a:ext cx="8610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 smtClean="0"/>
              <a:t>Luke 19:1, 2</a:t>
            </a:r>
            <a:r>
              <a:rPr lang="en-US" sz="2800" dirty="0" smtClean="0"/>
              <a:t> (NASB)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1400" dirty="0"/>
              <a:t>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r>
              <a:rPr lang="en-US" sz="2800" dirty="0" smtClean="0"/>
              <a:t>He entered Jericho and was passing through. And there was a man called by the name of </a:t>
            </a:r>
            <a:r>
              <a:rPr lang="en-US" sz="2800" dirty="0" err="1" smtClean="0"/>
              <a:t>Zaccheus</a:t>
            </a:r>
            <a:r>
              <a:rPr lang="en-US" sz="2800" dirty="0" smtClean="0"/>
              <a:t>; he was a </a:t>
            </a:r>
            <a:r>
              <a:rPr lang="en-US" sz="2800" dirty="0" smtClean="0">
                <a:solidFill>
                  <a:srgbClr val="C00000"/>
                </a:solidFill>
              </a:rPr>
              <a:t>chief tax collector </a:t>
            </a:r>
            <a:r>
              <a:rPr lang="en-US" sz="2800" dirty="0" smtClean="0"/>
              <a:t>and he was </a:t>
            </a:r>
            <a:r>
              <a:rPr lang="en-US" sz="2800" dirty="0" smtClean="0">
                <a:solidFill>
                  <a:srgbClr val="C00000"/>
                </a:solidFill>
              </a:rPr>
              <a:t>rich</a:t>
            </a:r>
            <a:r>
              <a:rPr lang="en-US" sz="2800" dirty="0" smtClean="0"/>
              <a:t>.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228600" y="3124200"/>
            <a:ext cx="8686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lnSpc>
                <a:spcPts val="3200"/>
              </a:lnSpc>
              <a:spcAft>
                <a:spcPts val="12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Jesus did not stop in Jericho, the blind man was healed on the way in, the tax collector saved on the way out.</a:t>
            </a:r>
          </a:p>
          <a:p>
            <a:pPr marL="365125" indent="-255588">
              <a:lnSpc>
                <a:spcPts val="3200"/>
              </a:lnSpc>
              <a:spcAft>
                <a:spcPts val="12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The blind beggar and the rich tax collector were opposite in many ways but both lacked social status.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7B9A6-7B5F-4A1C-AF38-AC2A3BCF40E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idx="1"/>
          </p:nvPr>
        </p:nvSpPr>
        <p:spPr>
          <a:xfrm>
            <a:off x="266700" y="793377"/>
            <a:ext cx="8610600" cy="5791200"/>
          </a:xfrm>
        </p:spPr>
        <p:txBody>
          <a:bodyPr/>
          <a:lstStyle/>
          <a:p>
            <a:pPr marL="623887" indent="-514350" eaLnBrk="1" hangingPunct="1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1 Jesus enters</a:t>
            </a:r>
          </a:p>
          <a:p>
            <a:pPr marL="623887" indent="-514350" eaLnBrk="1" hangingPunct="1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2 </a:t>
            </a:r>
            <a:r>
              <a:rPr lang="en-US" sz="2800" dirty="0" err="1" smtClean="0">
                <a:latin typeface="Arial" charset="0"/>
                <a:cs typeface="Arial" charset="0"/>
              </a:rPr>
              <a:t>Zaccheus</a:t>
            </a:r>
            <a:endParaRPr lang="en-US" sz="2800" dirty="0" smtClean="0">
              <a:latin typeface="Arial" charset="0"/>
              <a:cs typeface="Arial" charset="0"/>
            </a:endParaRPr>
          </a:p>
          <a:p>
            <a:pPr marL="623887" indent="-514350" eaLnBrk="1" hangingPunct="1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	3 The Crowd</a:t>
            </a:r>
          </a:p>
          <a:p>
            <a:pPr marL="623887" indent="-514350" eaLnBrk="1" hangingPunct="1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		4 Up the tree</a:t>
            </a:r>
          </a:p>
          <a:p>
            <a:pPr marL="623887" indent="-514350" eaLnBrk="1" hangingPunct="1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			5 Unexpected love</a:t>
            </a:r>
          </a:p>
          <a:p>
            <a:pPr marL="623887" indent="-514350" eaLnBrk="1" hangingPunct="1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		4’ Down the tree</a:t>
            </a:r>
          </a:p>
          <a:p>
            <a:pPr marL="623887" indent="-514350" eaLnBrk="1" hangingPunct="1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	3’ The Crowd</a:t>
            </a:r>
          </a:p>
          <a:p>
            <a:pPr marL="623887" indent="-514350" eaLnBrk="1" hangingPunct="1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2’ </a:t>
            </a:r>
            <a:r>
              <a:rPr lang="en-US" sz="2800" dirty="0" err="1" smtClean="0">
                <a:latin typeface="Arial" charset="0"/>
                <a:cs typeface="Arial" charset="0"/>
              </a:rPr>
              <a:t>Zaccheus</a:t>
            </a:r>
            <a:endParaRPr lang="en-US" sz="2800" dirty="0" smtClean="0">
              <a:latin typeface="Arial" charset="0"/>
              <a:cs typeface="Arial" charset="0"/>
            </a:endParaRPr>
          </a:p>
          <a:p>
            <a:pPr marL="623887" indent="-514350" eaLnBrk="1" hangingPunct="1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1’ Jesus’ final word of love       (Kenneth Bailey)</a:t>
            </a:r>
          </a:p>
          <a:p>
            <a:pPr marL="623887" indent="-514350" eaLnBrk="1" hangingPunct="1">
              <a:spcBef>
                <a:spcPts val="600"/>
              </a:spcBef>
              <a:spcAft>
                <a:spcPts val="1200"/>
              </a:spcAft>
              <a:buAutoNum type="alphaLcParenR"/>
            </a:pPr>
            <a:endParaRPr lang="en-US" sz="2800" dirty="0" smtClean="0">
              <a:latin typeface="Arial" charset="0"/>
              <a:cs typeface="Arial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82"/>
            <a:ext cx="8229600" cy="90991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33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Chiastic Structure of </a:t>
            </a:r>
            <a:r>
              <a:rPr lang="en-US" sz="3600" dirty="0" err="1" smtClean="0">
                <a:solidFill>
                  <a:srgbClr val="33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Zaccheus</a:t>
            </a:r>
            <a:r>
              <a:rPr lang="en-US" sz="3600" dirty="0" smtClean="0">
                <a:solidFill>
                  <a:srgbClr val="33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Narrative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7B9A6-7B5F-4A1C-AF38-AC2A3BCF40E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ChangeArrowheads="1"/>
          </p:cNvSpPr>
          <p:nvPr/>
        </p:nvSpPr>
        <p:spPr bwMode="auto">
          <a:xfrm>
            <a:off x="152400" y="33130"/>
            <a:ext cx="8839200" cy="805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rgbClr val="3333CC"/>
                </a:solidFill>
              </a:rPr>
              <a:t>Like the Blind Man, There Are Obstacles</a:t>
            </a:r>
            <a:endParaRPr lang="en-US" sz="3600" dirty="0">
              <a:solidFill>
                <a:srgbClr val="3333CC"/>
              </a:solidFill>
            </a:endParaRPr>
          </a:p>
        </p:txBody>
      </p:sp>
      <p:sp>
        <p:nvSpPr>
          <p:cNvPr id="21506" name="Rectangle 3"/>
          <p:cNvSpPr txBox="1">
            <a:spLocks noChangeArrowheads="1"/>
          </p:cNvSpPr>
          <p:nvPr/>
        </p:nvSpPr>
        <p:spPr bwMode="auto">
          <a:xfrm>
            <a:off x="304800" y="838200"/>
            <a:ext cx="8610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 smtClean="0"/>
              <a:t>Luke 19:3, 4</a:t>
            </a:r>
            <a:r>
              <a:rPr lang="en-US" sz="2800" dirty="0" smtClean="0"/>
              <a:t> (ESV)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1400" dirty="0"/>
              <a:t>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r>
              <a:rPr lang="en-US" sz="2800" dirty="0" smtClean="0"/>
              <a:t>And he was </a:t>
            </a:r>
            <a:r>
              <a:rPr lang="en-US" sz="2800" dirty="0" smtClean="0">
                <a:solidFill>
                  <a:srgbClr val="C00000"/>
                </a:solidFill>
              </a:rPr>
              <a:t>seeking to see </a:t>
            </a:r>
            <a:r>
              <a:rPr lang="en-US" sz="2800" dirty="0" smtClean="0"/>
              <a:t>who Jesus was, but on account of the crowd </a:t>
            </a:r>
            <a:r>
              <a:rPr lang="en-US" sz="2800" dirty="0" smtClean="0">
                <a:solidFill>
                  <a:srgbClr val="7030A0"/>
                </a:solidFill>
              </a:rPr>
              <a:t>he could not, because he was small in stature</a:t>
            </a:r>
            <a:r>
              <a:rPr lang="en-US" sz="2800" dirty="0" smtClean="0"/>
              <a:t>. So he ran on ahead and climbed up into a sycamore tree </a:t>
            </a:r>
            <a:r>
              <a:rPr lang="en-US" sz="2800" dirty="0" smtClean="0">
                <a:solidFill>
                  <a:srgbClr val="C00000"/>
                </a:solidFill>
              </a:rPr>
              <a:t>to see him</a:t>
            </a:r>
            <a:r>
              <a:rPr lang="en-US" sz="2800" dirty="0" smtClean="0"/>
              <a:t>, for he was about to pass that way.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228600" y="3733800"/>
            <a:ext cx="8686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The blind man was also wanting to see Jesus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In Vs 10 Jesus “seeks” to save the lost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Small in Stature could imply “diminutive status”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It was shameful for an adult male to climb a tree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This tree had dense foliage and would hide him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7B9A6-7B5F-4A1C-AF38-AC2A3BCF40E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ChangeArrowheads="1"/>
          </p:cNvSpPr>
          <p:nvPr/>
        </p:nvSpPr>
        <p:spPr bwMode="auto">
          <a:xfrm>
            <a:off x="152400" y="76200"/>
            <a:ext cx="8839200" cy="728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rgbClr val="3333CC"/>
                </a:solidFill>
              </a:rPr>
              <a:t>Jesus Sought </a:t>
            </a:r>
            <a:r>
              <a:rPr lang="en-US" sz="3600" dirty="0" err="1" smtClean="0">
                <a:solidFill>
                  <a:srgbClr val="3333CC"/>
                </a:solidFill>
              </a:rPr>
              <a:t>Zaccheus</a:t>
            </a:r>
            <a:endParaRPr lang="en-US" sz="3600" dirty="0">
              <a:solidFill>
                <a:srgbClr val="3333CC"/>
              </a:solidFill>
            </a:endParaRPr>
          </a:p>
        </p:txBody>
      </p:sp>
      <p:sp>
        <p:nvSpPr>
          <p:cNvPr id="21506" name="Rectangle 3"/>
          <p:cNvSpPr txBox="1">
            <a:spLocks noChangeArrowheads="1"/>
          </p:cNvSpPr>
          <p:nvPr/>
        </p:nvSpPr>
        <p:spPr bwMode="auto">
          <a:xfrm>
            <a:off x="304800" y="914400"/>
            <a:ext cx="8610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 smtClean="0"/>
              <a:t>Luke 19:5, 6</a:t>
            </a:r>
            <a:r>
              <a:rPr lang="en-US" sz="2800" dirty="0" smtClean="0"/>
              <a:t> (NASB)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1400" dirty="0"/>
              <a:t>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r>
              <a:rPr lang="en-US" sz="2800" dirty="0" smtClean="0"/>
              <a:t>When Jesus came to the place, He looked up and said to him, “</a:t>
            </a:r>
            <a:r>
              <a:rPr lang="en-US" sz="2800" dirty="0" err="1" smtClean="0"/>
              <a:t>Zaccheus</a:t>
            </a:r>
            <a:r>
              <a:rPr lang="en-US" sz="2800" dirty="0" smtClean="0"/>
              <a:t>, hurry and come down, for today I </a:t>
            </a:r>
            <a:r>
              <a:rPr lang="en-US" sz="2800" dirty="0" smtClean="0">
                <a:solidFill>
                  <a:srgbClr val="C00000"/>
                </a:solidFill>
              </a:rPr>
              <a:t>must</a:t>
            </a:r>
            <a:r>
              <a:rPr lang="en-US" sz="2800" dirty="0" smtClean="0"/>
              <a:t> stay at your house.” And he hurried and came down and </a:t>
            </a:r>
            <a:r>
              <a:rPr lang="en-US" sz="2800" dirty="0" smtClean="0">
                <a:solidFill>
                  <a:srgbClr val="7030A0"/>
                </a:solidFill>
              </a:rPr>
              <a:t>received Him gladly</a:t>
            </a:r>
            <a:r>
              <a:rPr lang="en-US" sz="2800" dirty="0" smtClean="0"/>
              <a:t>.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228600" y="3352800"/>
            <a:ext cx="8686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“Must” is </a:t>
            </a:r>
            <a:r>
              <a:rPr lang="en-US" sz="2800" i="1" dirty="0" err="1" smtClean="0"/>
              <a:t>dei</a:t>
            </a:r>
            <a:r>
              <a:rPr lang="en-US" sz="2800" i="1" dirty="0" smtClean="0"/>
              <a:t> </a:t>
            </a:r>
            <a:r>
              <a:rPr lang="en-US" sz="2800" dirty="0" smtClean="0"/>
              <a:t>which denotes “divine necessity” in Luke/Acts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Like the blind beggar, Jesus calls him to Himself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“Gladly” means “with joy” or “rejoicing”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Bailey thinks the townspeople saw him first and were mocking </a:t>
            </a:r>
            <a:r>
              <a:rPr lang="en-US" sz="2800" dirty="0" err="1" smtClean="0"/>
              <a:t>Zaccheus</a:t>
            </a:r>
            <a:r>
              <a:rPr lang="en-US" sz="2800" dirty="0" smtClean="0"/>
              <a:t>,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7B9A6-7B5F-4A1C-AF38-AC2A3BCF40E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610600" cy="2514600"/>
          </a:xfrm>
        </p:spPr>
        <p:txBody>
          <a:bodyPr/>
          <a:lstStyle/>
          <a:p>
            <a:pPr marL="639763" eaLnBrk="1" hangingPunct="1">
              <a:buFont typeface="Wingdings 3" pitchFamily="18" charset="2"/>
              <a:buNone/>
            </a:pPr>
            <a:r>
              <a:rPr lang="en-US" sz="2800" b="1" u="sng" dirty="0" smtClean="0">
                <a:latin typeface="Arial" charset="0"/>
                <a:cs typeface="Arial" charset="0"/>
              </a:rPr>
              <a:t>Luke 19:7</a:t>
            </a:r>
            <a:r>
              <a:rPr lang="en-US" sz="2800" dirty="0" smtClean="0">
                <a:latin typeface="Arial" charset="0"/>
                <a:cs typeface="Arial" charset="0"/>
              </a:rPr>
              <a:t> (NASB)</a:t>
            </a:r>
            <a:r>
              <a:rPr lang="en-US" sz="2800" u="sng" dirty="0" smtClean="0">
                <a:latin typeface="Arial" charset="0"/>
              </a:rPr>
              <a:t> </a:t>
            </a:r>
          </a:p>
          <a:p>
            <a:pPr marL="639763" eaLnBrk="1" hangingPunct="1">
              <a:buNone/>
            </a:pPr>
            <a:endParaRPr lang="en-US" sz="1200" baseline="30000" dirty="0" smtClean="0">
              <a:latin typeface="Arial" pitchFamily="34" charset="0"/>
              <a:cs typeface="Arial" pitchFamily="34" charset="0"/>
            </a:endParaRPr>
          </a:p>
          <a:p>
            <a:pPr marL="639763" eaLnBrk="1" hangingPunct="1">
              <a:buNone/>
            </a:pPr>
            <a:r>
              <a:rPr lang="en-US" sz="3000" dirty="0" smtClean="0">
                <a:latin typeface="Arial" charset="0"/>
                <a:cs typeface="Arial" charset="0"/>
              </a:rPr>
              <a:t>	When they saw it, they all began to </a:t>
            </a:r>
            <a:r>
              <a:rPr lang="en-US" sz="30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grumble</a:t>
            </a:r>
            <a:r>
              <a:rPr lang="en-US" sz="3000" dirty="0" smtClean="0">
                <a:latin typeface="Arial" charset="0"/>
                <a:cs typeface="Arial" charset="0"/>
              </a:rPr>
              <a:t>, saying, “He has gone to be the guest of a man who is a sinner.”</a:t>
            </a:r>
          </a:p>
          <a:p>
            <a:pPr marL="639763" eaLnBrk="1" hangingPunct="1">
              <a:buNone/>
            </a:pPr>
            <a:endParaRPr lang="en-US" sz="30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800" baseline="30000" dirty="0" smtClean="0">
                <a:latin typeface="Arial" pitchFamily="34" charset="0"/>
                <a:cs typeface="Arial" pitchFamily="34" charset="0"/>
              </a:rPr>
              <a:t>	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304800" y="0"/>
            <a:ext cx="861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400">
              <a:solidFill>
                <a:srgbClr val="3333CC"/>
              </a:solidFill>
            </a:endParaRPr>
          </a:p>
        </p:txBody>
      </p:sp>
      <p:sp>
        <p:nvSpPr>
          <p:cNvPr id="27651" name="Rectangle 6"/>
          <p:cNvSpPr>
            <a:spLocks noChangeArrowheads="1"/>
          </p:cNvSpPr>
          <p:nvPr/>
        </p:nvSpPr>
        <p:spPr bwMode="auto">
          <a:xfrm>
            <a:off x="114300" y="152400"/>
            <a:ext cx="8915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3200" dirty="0" smtClean="0">
                <a:solidFill>
                  <a:srgbClr val="3333CC"/>
                </a:solidFill>
              </a:rPr>
              <a:t>They “Grumble” Against Jesus</a:t>
            </a:r>
            <a:endParaRPr lang="en-US" sz="3200" dirty="0">
              <a:solidFill>
                <a:srgbClr val="3333CC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28600" y="3429000"/>
            <a:ext cx="8686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lnSpc>
                <a:spcPts val="3100"/>
              </a:lnSpc>
              <a:spcAft>
                <a:spcPts val="12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“Grumble” is also found in Luke 5:30 and Luke 15:2</a:t>
            </a:r>
          </a:p>
          <a:p>
            <a:pPr marL="365125" indent="-255588">
              <a:lnSpc>
                <a:spcPts val="3100"/>
              </a:lnSpc>
              <a:spcAft>
                <a:spcPts val="12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The same term for “grumble” is found in the LXX of Exodus 16:2</a:t>
            </a:r>
          </a:p>
          <a:p>
            <a:pPr marL="365125" indent="-255588">
              <a:lnSpc>
                <a:spcPts val="3100"/>
              </a:lnSpc>
              <a:spcAft>
                <a:spcPts val="12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See also: John 6:41; John 7:12; John 6:61</a:t>
            </a:r>
          </a:p>
          <a:p>
            <a:pPr marL="365125" indent="-255588">
              <a:lnSpc>
                <a:spcPts val="3100"/>
              </a:lnSpc>
              <a:spcAft>
                <a:spcPts val="12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7B9A6-7B5F-4A1C-AF38-AC2A3BCF40E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066800"/>
            <a:ext cx="8839200" cy="2743200"/>
          </a:xfrm>
        </p:spPr>
        <p:txBody>
          <a:bodyPr/>
          <a:lstStyle/>
          <a:p>
            <a:pPr marL="639763" eaLnBrk="1" hangingPunct="1">
              <a:buFont typeface="Wingdings 3" pitchFamily="18" charset="2"/>
              <a:buNone/>
            </a:pPr>
            <a:r>
              <a:rPr lang="en-US" sz="2800" b="1" u="sng" dirty="0" smtClean="0">
                <a:latin typeface="Arial" charset="0"/>
                <a:cs typeface="Arial" charset="0"/>
              </a:rPr>
              <a:t>Luke 19:8</a:t>
            </a:r>
            <a:r>
              <a:rPr lang="en-US" sz="2800" dirty="0" smtClean="0">
                <a:latin typeface="Arial" charset="0"/>
                <a:cs typeface="Arial" charset="0"/>
              </a:rPr>
              <a:t> (ESV)</a:t>
            </a:r>
            <a:r>
              <a:rPr lang="en-US" sz="2800" u="sng" dirty="0" smtClean="0">
                <a:latin typeface="Arial" charset="0"/>
              </a:rPr>
              <a:t> </a:t>
            </a:r>
          </a:p>
          <a:p>
            <a:pPr marL="639763" eaLnBrk="1" hangingPunct="1">
              <a:buFont typeface="Wingdings 3" pitchFamily="18" charset="2"/>
              <a:buNone/>
            </a:pPr>
            <a:endParaRPr lang="en-US" sz="1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And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Zacchaeus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stood and said to the Lord, “Behold, Lord, the half of my goods I give to the poor. And if I have defrauded anyone of anything, I restore it fourfold”</a:t>
            </a:r>
          </a:p>
        </p:txBody>
      </p:sp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304800" y="0"/>
            <a:ext cx="861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400">
              <a:solidFill>
                <a:srgbClr val="3333CC"/>
              </a:solidFill>
            </a:endParaRPr>
          </a:p>
        </p:txBody>
      </p:sp>
      <p:sp>
        <p:nvSpPr>
          <p:cNvPr id="27651" name="Rectangle 6"/>
          <p:cNvSpPr>
            <a:spLocks noChangeArrowheads="1"/>
          </p:cNvSpPr>
          <p:nvPr/>
        </p:nvSpPr>
        <p:spPr bwMode="auto">
          <a:xfrm>
            <a:off x="114300" y="174812"/>
            <a:ext cx="8915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3200" dirty="0" err="1" smtClean="0">
                <a:solidFill>
                  <a:srgbClr val="3333CC"/>
                </a:solidFill>
              </a:rPr>
              <a:t>Zaccheus</a:t>
            </a:r>
            <a:r>
              <a:rPr lang="en-US" sz="3200" dirty="0" smtClean="0">
                <a:solidFill>
                  <a:srgbClr val="3333CC"/>
                </a:solidFill>
              </a:rPr>
              <a:t> Shows Fruits of Repentance </a:t>
            </a:r>
            <a:endParaRPr lang="en-US" sz="3200" dirty="0">
              <a:solidFill>
                <a:srgbClr val="3333CC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4812" y="3810000"/>
            <a:ext cx="8915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Aft>
                <a:spcPts val="12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See Luke 3:12, 13</a:t>
            </a:r>
          </a:p>
          <a:p>
            <a:pPr marL="365125" indent="-255588">
              <a:spcAft>
                <a:spcPts val="12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Fruits of repentance: Luke 3:8</a:t>
            </a:r>
          </a:p>
          <a:p>
            <a:pPr marL="365125" indent="-255588">
              <a:spcAft>
                <a:spcPts val="12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7B9A6-7B5F-4A1C-AF38-AC2A3BCF40E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24715</TotalTime>
  <Words>406</Words>
  <Application>Microsoft Office PowerPoint</Application>
  <PresentationFormat>On-screen Show (4:3)</PresentationFormat>
  <Paragraphs>112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PowerPoint Presentation</vt:lpstr>
      <vt:lpstr>PowerPoint Presentation</vt:lpstr>
      <vt:lpstr>PowerPoint Presentation</vt:lpstr>
      <vt:lpstr>PowerPoint Presentation</vt:lpstr>
      <vt:lpstr>Chiastic Structure of Zaccheus Narrative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Resurrection</dc:title>
  <dc:creator>jentoft</dc:creator>
  <cp:lastModifiedBy>Christy</cp:lastModifiedBy>
  <cp:revision>1903</cp:revision>
  <cp:lastPrinted>2015-02-02T16:13:33Z</cp:lastPrinted>
  <dcterms:created xsi:type="dcterms:W3CDTF">2004-04-07T22:52:17Z</dcterms:created>
  <dcterms:modified xsi:type="dcterms:W3CDTF">2015-02-02T16:14:18Z</dcterms:modified>
</cp:coreProperties>
</file>