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handoutMasterIdLst>
    <p:handoutMasterId r:id="rId16"/>
  </p:handoutMasterIdLst>
  <p:sldIdLst>
    <p:sldId id="256" r:id="rId2"/>
    <p:sldId id="273" r:id="rId3"/>
    <p:sldId id="274" r:id="rId4"/>
    <p:sldId id="275" r:id="rId5"/>
    <p:sldId id="257" r:id="rId6"/>
    <p:sldId id="262" r:id="rId7"/>
    <p:sldId id="263" r:id="rId8"/>
    <p:sldId id="271" r:id="rId9"/>
    <p:sldId id="264" r:id="rId10"/>
    <p:sldId id="266" r:id="rId11"/>
    <p:sldId id="269" r:id="rId12"/>
    <p:sldId id="270" r:id="rId13"/>
    <p:sldId id="272" r:id="rId1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52"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93527"/>
    <a:srgbClr val="4C4734"/>
    <a:srgbClr val="0C07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50" autoAdjust="0"/>
    <p:restoredTop sz="94434" autoAdjust="0"/>
  </p:normalViewPr>
  <p:slideViewPr>
    <p:cSldViewPr snapToGrid="0" showGuides="1">
      <p:cViewPr varScale="1">
        <p:scale>
          <a:sx n="71" d="100"/>
          <a:sy n="71" d="100"/>
        </p:scale>
        <p:origin x="1152" y="54"/>
      </p:cViewPr>
      <p:guideLst>
        <p:guide orient="horz" pos="4152"/>
        <p:guide pos="2880"/>
      </p:guideLst>
    </p:cSldViewPr>
  </p:slideViewPr>
  <p:notesTextViewPr>
    <p:cViewPr>
      <p:scale>
        <a:sx n="1" d="1"/>
        <a:sy n="1" d="1"/>
      </p:scale>
      <p:origin x="0" y="0"/>
    </p:cViewPr>
  </p:notesTextViewPr>
  <p:notesViewPr>
    <p:cSldViewPr snapToGrid="0" showGuides="1">
      <p:cViewPr varScale="1">
        <p:scale>
          <a:sx n="51" d="100"/>
          <a:sy n="51" d="100"/>
        </p:scale>
        <p:origin x="2814" y="11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58993" y="240865"/>
            <a:ext cx="3169921" cy="481727"/>
          </a:xfrm>
          <a:prstGeom prst="rect">
            <a:avLst/>
          </a:prstGeom>
        </p:spPr>
        <p:txBody>
          <a:bodyPr vert="horz" lIns="96661" tIns="48330" rIns="96661" bIns="48330" rtlCol="0"/>
          <a:lstStyle>
            <a:lvl1pPr algn="l">
              <a:defRPr sz="1300"/>
            </a:lvl1pPr>
          </a:lstStyle>
          <a:p>
            <a:r>
              <a:rPr lang="en-US" dirty="0"/>
              <a:t>Testing </a:t>
            </a:r>
            <a:r>
              <a:rPr lang="en-US" dirty="0" smtClean="0"/>
              <a:t>God</a:t>
            </a:r>
          </a:p>
          <a:p>
            <a:r>
              <a:rPr lang="en-US" dirty="0" smtClean="0"/>
              <a:t>Numbers 14:1-24</a:t>
            </a:r>
            <a:endParaRPr lang="en-US" b="1" dirty="0" smtClean="0"/>
          </a:p>
        </p:txBody>
      </p:sp>
      <p:sp>
        <p:nvSpPr>
          <p:cNvPr id="3" name="Date Placeholder 2"/>
          <p:cNvSpPr>
            <a:spLocks noGrp="1"/>
          </p:cNvSpPr>
          <p:nvPr>
            <p:ph type="dt" sz="quarter" idx="1"/>
          </p:nvPr>
        </p:nvSpPr>
        <p:spPr>
          <a:xfrm>
            <a:off x="3619704" y="240865"/>
            <a:ext cx="3169921" cy="481727"/>
          </a:xfrm>
          <a:prstGeom prst="rect">
            <a:avLst/>
          </a:prstGeom>
        </p:spPr>
        <p:txBody>
          <a:bodyPr vert="horz" lIns="96661" tIns="48330" rIns="96661" bIns="48330" rtlCol="0"/>
          <a:lstStyle>
            <a:lvl1pPr algn="r">
              <a:defRPr sz="1300"/>
            </a:lvl1pPr>
          </a:lstStyle>
          <a:p>
            <a:r>
              <a:rPr lang="en-US" dirty="0" smtClean="0"/>
              <a:t>06/21/15</a:t>
            </a:r>
            <a:r>
              <a:rPr lang="en-US" dirty="0" smtClean="0"/>
              <a:t/>
            </a:r>
            <a:br>
              <a:rPr lang="en-US" dirty="0" smtClean="0"/>
            </a:br>
            <a:r>
              <a:rPr lang="en-US" dirty="0" smtClean="0"/>
              <a:t>by Bob DeWaay</a:t>
            </a:r>
          </a:p>
          <a:p>
            <a:endParaRPr lang="en-US" dirty="0"/>
          </a:p>
        </p:txBody>
      </p:sp>
      <p:sp>
        <p:nvSpPr>
          <p:cNvPr id="5" name="Slide Number Placeholder 4"/>
          <p:cNvSpPr>
            <a:spLocks noGrp="1"/>
          </p:cNvSpPr>
          <p:nvPr>
            <p:ph type="sldNum" sz="quarter" idx="3"/>
          </p:nvPr>
        </p:nvSpPr>
        <p:spPr>
          <a:xfrm>
            <a:off x="3625653" y="8878611"/>
            <a:ext cx="3169921" cy="481726"/>
          </a:xfrm>
          <a:prstGeom prst="rect">
            <a:avLst/>
          </a:prstGeom>
        </p:spPr>
        <p:txBody>
          <a:bodyPr vert="horz" lIns="96661" tIns="48330" rIns="96661" bIns="48330" rtlCol="0" anchor="ctr" anchorCtr="0"/>
          <a:lstStyle>
            <a:lvl1pPr algn="r">
              <a:defRPr sz="1300"/>
            </a:lvl1pPr>
          </a:lstStyle>
          <a:p>
            <a:pPr algn="l">
              <a:tabLst>
                <a:tab pos="2899842" algn="r"/>
              </a:tabLst>
            </a:pPr>
            <a:r>
              <a:rPr lang="en-US" dirty="0" smtClean="0">
                <a:latin typeface="Calibri" panose="020F0502020204030204" pitchFamily="34" charset="0"/>
              </a:rPr>
              <a:t>www.gospelofgracefellowship.org 	</a:t>
            </a:r>
            <a:fld id="{031CC2AA-5D6B-4D60-9620-A1FD7A510E25}" type="slidenum">
              <a:rPr lang="en-US" smtClean="0"/>
              <a:pPr algn="l">
                <a:tabLst>
                  <a:tab pos="2899842" algn="r"/>
                </a:tabLst>
              </a:pPr>
              <a:t>‹#›</a:t>
            </a:fld>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994" y="8760783"/>
            <a:ext cx="2376979" cy="717379"/>
          </a:xfrm>
          <a:prstGeom prst="rect">
            <a:avLst/>
          </a:prstGeom>
        </p:spPr>
      </p:pic>
    </p:spTree>
    <p:extLst>
      <p:ext uri="{BB962C8B-B14F-4D97-AF65-F5344CB8AC3E}">
        <p14:creationId xmlns:p14="http://schemas.microsoft.com/office/powerpoint/2010/main" val="16178353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1" cy="481727"/>
          </a:xfrm>
          <a:prstGeom prst="rect">
            <a:avLst/>
          </a:prstGeom>
        </p:spPr>
        <p:txBody>
          <a:bodyPr vert="horz" lIns="96661" tIns="48330" rIns="96661" bIns="48330" rtlCol="0"/>
          <a:lstStyle>
            <a:lvl1pPr algn="l">
              <a:defRPr sz="1300"/>
            </a:lvl1pPr>
          </a:lstStyle>
          <a:p>
            <a:endParaRPr lang="en-US"/>
          </a:p>
        </p:txBody>
      </p:sp>
      <p:sp>
        <p:nvSpPr>
          <p:cNvPr id="3" name="Date Placeholder 2"/>
          <p:cNvSpPr>
            <a:spLocks noGrp="1"/>
          </p:cNvSpPr>
          <p:nvPr>
            <p:ph type="dt" idx="1"/>
          </p:nvPr>
        </p:nvSpPr>
        <p:spPr>
          <a:xfrm>
            <a:off x="4143587" y="1"/>
            <a:ext cx="3169921" cy="481727"/>
          </a:xfrm>
          <a:prstGeom prst="rect">
            <a:avLst/>
          </a:prstGeom>
        </p:spPr>
        <p:txBody>
          <a:bodyPr vert="horz" lIns="96661" tIns="48330" rIns="96661" bIns="48330" rtlCol="0"/>
          <a:lstStyle>
            <a:lvl1pPr algn="r">
              <a:defRPr sz="1300"/>
            </a:lvl1pPr>
          </a:lstStyle>
          <a:p>
            <a:fld id="{2EE14134-EB5F-4355-A37E-93B70D431A7B}" type="datetimeFigureOut">
              <a:rPr lang="en-US" smtClean="0"/>
              <a:pPr/>
              <a:t>6/18/2015</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0" rIns="96661" bIns="48330" rtlCol="0" anchor="ctr"/>
          <a:lstStyle/>
          <a:p>
            <a:endParaRPr lang="en-US"/>
          </a:p>
        </p:txBody>
      </p:sp>
      <p:sp>
        <p:nvSpPr>
          <p:cNvPr id="5" name="Notes Placeholder 4"/>
          <p:cNvSpPr>
            <a:spLocks noGrp="1"/>
          </p:cNvSpPr>
          <p:nvPr>
            <p:ph type="body" sz="quarter" idx="3"/>
          </p:nvPr>
        </p:nvSpPr>
        <p:spPr>
          <a:xfrm>
            <a:off x="731521" y="4620578"/>
            <a:ext cx="5852160" cy="3780472"/>
          </a:xfrm>
          <a:prstGeom prst="rect">
            <a:avLst/>
          </a:prstGeom>
        </p:spPr>
        <p:txBody>
          <a:bodyPr vert="horz" lIns="96661" tIns="48330" rIns="96661" bIns="4833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1" cy="481726"/>
          </a:xfrm>
          <a:prstGeom prst="rect">
            <a:avLst/>
          </a:prstGeom>
        </p:spPr>
        <p:txBody>
          <a:bodyPr vert="horz" lIns="96661" tIns="48330" rIns="96661" bIns="48330"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1" cy="481726"/>
          </a:xfrm>
          <a:prstGeom prst="rect">
            <a:avLst/>
          </a:prstGeom>
        </p:spPr>
        <p:txBody>
          <a:bodyPr vert="horz" lIns="96661" tIns="48330" rIns="96661" bIns="48330" rtlCol="0" anchor="b"/>
          <a:lstStyle>
            <a:lvl1pPr algn="r">
              <a:defRPr sz="1300"/>
            </a:lvl1pPr>
          </a:lstStyle>
          <a:p>
            <a:fld id="{8A5F1437-57C2-4F47-943A-D8EFFAA7B551}" type="slidenum">
              <a:rPr lang="en-US" smtClean="0"/>
              <a:pPr/>
              <a:t>‹#›</a:t>
            </a:fld>
            <a:endParaRPr lang="en-US"/>
          </a:p>
        </p:txBody>
      </p:sp>
    </p:spTree>
    <p:extLst>
      <p:ext uri="{BB962C8B-B14F-4D97-AF65-F5344CB8AC3E}">
        <p14:creationId xmlns:p14="http://schemas.microsoft.com/office/powerpoint/2010/main" val="1758457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smtClean="0"/>
              <a:t>NUM 14:1 Then all the congregation lifted up their voices and cried, and the people wept that night.</a:t>
            </a:r>
          </a:p>
          <a:p>
            <a:r>
              <a:rPr lang="en-US" dirty="0" smtClean="0"/>
              <a:t>NUM 14:2 All the sons of Israel grumbled against Moses and Aaron; and the whole congregation said to them, "Would that we had died in the land of Egypt! Or would that we had died in this wilderness!</a:t>
            </a:r>
          </a:p>
          <a:p>
            <a:r>
              <a:rPr lang="en-US" dirty="0" smtClean="0"/>
              <a:t>NUM 14:3  "Why is the Lord bringing us into this land, to fall by the sword? Our wives and our little ones will become plunder; would it not be better for us to return to Egypt?"</a:t>
            </a:r>
          </a:p>
          <a:p>
            <a:r>
              <a:rPr lang="en-US" dirty="0" smtClean="0"/>
              <a:t>NUM 14:4 So they said to one another, "Let us appoint a leader and return to Egypt."</a:t>
            </a:r>
          </a:p>
          <a:p>
            <a:r>
              <a:rPr lang="en-US" dirty="0" smtClean="0"/>
              <a:t>NUM 14:5 ¶ Then Moses and Aaron fell on their faces in the presence of all the assembly of the congregation of the sons of Israel.</a:t>
            </a:r>
          </a:p>
          <a:p>
            <a:r>
              <a:rPr lang="en-US" dirty="0" smtClean="0"/>
              <a:t>NUM 14:6 Joshua the son of Nun and Caleb the son of </a:t>
            </a:r>
            <a:r>
              <a:rPr lang="en-US" dirty="0" err="1" smtClean="0"/>
              <a:t>Jephunneh</a:t>
            </a:r>
            <a:r>
              <a:rPr lang="en-US" dirty="0" smtClean="0"/>
              <a:t>, of those who had spied out the land, tore their clothes;</a:t>
            </a:r>
          </a:p>
          <a:p>
            <a:r>
              <a:rPr lang="en-US" dirty="0" smtClean="0"/>
              <a:t>NUM 14:7 and they spoke to all the congregation of the sons of Israel, saying, "The land which we passed through to spy out is an exceedingly good land.</a:t>
            </a:r>
          </a:p>
          <a:p>
            <a:r>
              <a:rPr lang="en-US" dirty="0" smtClean="0"/>
              <a:t>NUM 14:8  "If the Lord is pleased with us, then He will bring us into this land and give it to us a land which flows with milk and honey.</a:t>
            </a:r>
          </a:p>
          <a:p>
            <a:r>
              <a:rPr lang="en-US" dirty="0" smtClean="0"/>
              <a:t>NUM 14:9  "Only do not rebel against the Lord; and do not fear the people of the land, for they will be our prey. Their protection has been removed from them, and the Lord is with us; do not fear them."</a:t>
            </a:r>
          </a:p>
          <a:p>
            <a:r>
              <a:rPr lang="en-US" dirty="0" smtClean="0"/>
              <a:t>NUM 14:10 But all the congregation said to stone them with stones. Then the glory of the Lord appeared in the tent of meeting to all the sons of Israel.</a:t>
            </a:r>
          </a:p>
          <a:p>
            <a:r>
              <a:rPr lang="en-US" dirty="0" smtClean="0"/>
              <a:t>NUM 14:11 ¶ The Lord said to Moses, "How long will this people spurn Me? And how long will they not believe in Me, despite all the signs which I have performed in their midst?</a:t>
            </a:r>
          </a:p>
          <a:p>
            <a:r>
              <a:rPr lang="en-US" dirty="0" smtClean="0"/>
              <a:t>NUM 14:12  "I will smite them with pestilence and dispossess them, and I will make you into a nation greater and mightier than they."</a:t>
            </a:r>
          </a:p>
          <a:p>
            <a:r>
              <a:rPr lang="en-US" dirty="0" smtClean="0"/>
              <a:t>NUM 14:13 ¶ But Moses said to the Lord, "Then the Egyptians will hear of it, for by Your strength You brought up this people from their midst,</a:t>
            </a:r>
          </a:p>
          <a:p>
            <a:r>
              <a:rPr lang="en-US" dirty="0" smtClean="0"/>
              <a:t>NUM 14:14 and they will tell it to the inhabitants of this land. They have heard that You, O Lord, are in the midst of this people, for You, O Lord, are seen eye to eye, while Your cloud stands over them; and You go before them in a pillar of cloud by day and in a pillar of fire by night.</a:t>
            </a:r>
          </a:p>
          <a:p>
            <a:r>
              <a:rPr lang="en-US" dirty="0" smtClean="0"/>
              <a:t>NUM 14:15  "Now if You slay this people as one man, then the nations who have heard of Your fame will say,</a:t>
            </a:r>
          </a:p>
          <a:p>
            <a:r>
              <a:rPr lang="en-US" dirty="0" smtClean="0"/>
              <a:t>NUM 14:16 'Because the Lord could not bring this people into the land which He promised them by oath, therefore He slaughtered them in the wilderness.'</a:t>
            </a:r>
          </a:p>
          <a:p>
            <a:r>
              <a:rPr lang="en-US" dirty="0" smtClean="0"/>
              <a:t>NUM 14:17  "But now, I pray, let the power of the Lord be great, just as You have declared,</a:t>
            </a:r>
          </a:p>
          <a:p>
            <a:r>
              <a:rPr lang="en-US" dirty="0" smtClean="0"/>
              <a:t>NUM 14:18 'The Lord is slow to anger and abundant in lovingkindness, forgiving iniquity and transgression; but He will by no means clear the guilty, visiting the iniquity of the fathers on the children to the third and the fourth generations.'</a:t>
            </a:r>
          </a:p>
          <a:p>
            <a:r>
              <a:rPr lang="en-US" dirty="0" smtClean="0"/>
              <a:t>NUM 14:19  "Pardon, I pray, the iniquity of this people according to the greatness of Your lovingkindness, just as You also have forgiven this people, from Egypt even until now."</a:t>
            </a:r>
          </a:p>
          <a:p>
            <a:r>
              <a:rPr lang="en-US" dirty="0" smtClean="0"/>
              <a:t>NUM 14:20 ¶ So the Lord said, "I have pardoned them according to your word;</a:t>
            </a:r>
          </a:p>
          <a:p>
            <a:r>
              <a:rPr lang="en-US" dirty="0" smtClean="0"/>
              <a:t>NUM 14:21 but indeed, as I live, all the earth will be filled with the glory of the Lord.</a:t>
            </a:r>
          </a:p>
          <a:p>
            <a:r>
              <a:rPr lang="en-US" dirty="0" smtClean="0"/>
              <a:t>NUM 14:22  "Surely all the men who have seen My glory and My signs which I performed in Egypt and in the wilderness, yet have put Me to the test these ten times and have not listened to My voice,</a:t>
            </a:r>
          </a:p>
          <a:p>
            <a:r>
              <a:rPr lang="en-US" dirty="0" smtClean="0"/>
              <a:t>NUM 14:23 shall by no means see the land which I swore to their fathers, nor shall any of those who spurned Me see it.</a:t>
            </a:r>
          </a:p>
          <a:p>
            <a:r>
              <a:rPr lang="en-US" dirty="0" smtClean="0"/>
              <a:t>NUM 14:24  "But My servant Caleb, because he has had a different spirit and has followed Me fully, I will bring into the land which he entered, and his descendants shall take possession of it.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1</a:t>
            </a:fld>
            <a:endParaRPr lang="en-US"/>
          </a:p>
        </p:txBody>
      </p:sp>
    </p:spTree>
    <p:extLst>
      <p:ext uri="{BB962C8B-B14F-4D97-AF65-F5344CB8AC3E}">
        <p14:creationId xmlns:p14="http://schemas.microsoft.com/office/powerpoint/2010/main" val="1957971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10</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11</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12</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13</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2</a:t>
            </a:fld>
            <a:endParaRPr lang="en-US"/>
          </a:p>
        </p:txBody>
      </p:sp>
    </p:spTree>
    <p:extLst>
      <p:ext uri="{BB962C8B-B14F-4D97-AF65-F5344CB8AC3E}">
        <p14:creationId xmlns:p14="http://schemas.microsoft.com/office/powerpoint/2010/main" val="41881704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3</a:t>
            </a:fld>
            <a:endParaRPr lang="en-US"/>
          </a:p>
        </p:txBody>
      </p:sp>
    </p:spTree>
    <p:extLst>
      <p:ext uri="{BB962C8B-B14F-4D97-AF65-F5344CB8AC3E}">
        <p14:creationId xmlns:p14="http://schemas.microsoft.com/office/powerpoint/2010/main" val="8734715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4</a:t>
            </a:fld>
            <a:endParaRPr lang="en-US"/>
          </a:p>
        </p:txBody>
      </p:sp>
    </p:spTree>
    <p:extLst>
      <p:ext uri="{BB962C8B-B14F-4D97-AF65-F5344CB8AC3E}">
        <p14:creationId xmlns:p14="http://schemas.microsoft.com/office/powerpoint/2010/main" val="11534099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5</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6</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7</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8</a:t>
            </a:fld>
            <a:endParaRPr lang="en-US"/>
          </a:p>
        </p:txBody>
      </p:sp>
    </p:spTree>
    <p:extLst>
      <p:ext uri="{BB962C8B-B14F-4D97-AF65-F5344CB8AC3E}">
        <p14:creationId xmlns:p14="http://schemas.microsoft.com/office/powerpoint/2010/main" val="2609257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1437-57C2-4F47-943A-D8EFFAA7B551}" type="slidenum">
              <a:rPr lang="en-US" smtClean="0"/>
              <a:pPr/>
              <a:t>9</a:t>
            </a:fld>
            <a:endParaRPr lang="en-US"/>
          </a:p>
        </p:txBody>
      </p:sp>
    </p:spTree>
    <p:extLst>
      <p:ext uri="{BB962C8B-B14F-4D97-AF65-F5344CB8AC3E}">
        <p14:creationId xmlns:p14="http://schemas.microsoft.com/office/powerpoint/2010/main" val="26092571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0" y="3657600"/>
            <a:ext cx="9151087" cy="3200400"/>
          </a:xfrm>
          <a:prstGeom prst="rect">
            <a:avLst/>
          </a:prstGeom>
          <a:blipFill>
            <a:blip r:embed="rId2" cstate="prin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3657600"/>
            <a:ext cx="9144000" cy="3200400"/>
          </a:xfrm>
          <a:prstGeom prst="rect">
            <a:avLst/>
          </a:prstGeom>
          <a:solidFill>
            <a:srgbClr val="4C4734">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Subtitle 2"/>
          <p:cNvSpPr>
            <a:spLocks noGrp="1"/>
          </p:cNvSpPr>
          <p:nvPr>
            <p:ph type="subTitle" idx="1"/>
          </p:nvPr>
        </p:nvSpPr>
        <p:spPr>
          <a:xfrm>
            <a:off x="571500" y="4464423"/>
            <a:ext cx="8001000" cy="618565"/>
          </a:xfrm>
          <a:prstGeom prst="rect">
            <a:avLst/>
          </a:prstGeom>
        </p:spPr>
        <p:txBody>
          <a:bodyPr>
            <a:noAutofit/>
          </a:bodyPr>
          <a:lstStyle>
            <a:lvl1pPr marL="0" indent="0" algn="ctr">
              <a:buNone/>
              <a:defRPr sz="4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29" y="0"/>
            <a:ext cx="5199529" cy="3581440"/>
          </a:xfrm>
          <a:prstGeom prst="rect">
            <a:avLst/>
          </a:prstGeom>
          <a:effectLst>
            <a:softEdge rad="63500"/>
          </a:effectLst>
        </p:spPr>
      </p:pic>
      <p:sp>
        <p:nvSpPr>
          <p:cNvPr id="10" name="TextBox 9"/>
          <p:cNvSpPr txBox="1"/>
          <p:nvPr userDrawn="1"/>
        </p:nvSpPr>
        <p:spPr>
          <a:xfrm>
            <a:off x="5181600" y="0"/>
            <a:ext cx="3948953" cy="3581439"/>
          </a:xfrm>
          <a:prstGeom prst="rect">
            <a:avLst/>
          </a:prstGeom>
          <a:solidFill>
            <a:srgbClr val="BA9C66">
              <a:alpha val="50196"/>
            </a:srgbClr>
          </a:solidFill>
          <a:effectLst>
            <a:softEdge rad="63500"/>
          </a:effectLst>
        </p:spPr>
        <p:txBody>
          <a:bodyPr wrap="square" lIns="118872" tIns="182880" rIns="118872" bIns="91440" rtlCol="0">
            <a:noAutofit/>
          </a:bodyPr>
          <a:lstStyle/>
          <a:p>
            <a:pPr algn="ctr"/>
            <a:r>
              <a:rPr lang="en-US" sz="3400" dirty="0" smtClean="0">
                <a:solidFill>
                  <a:srgbClr val="5F4C2B"/>
                </a:solidFill>
                <a:latin typeface="Blackadder ITC" panose="04020505051007020D02" pitchFamily="82" charset="0"/>
              </a:rPr>
              <a:t>“...and </a:t>
            </a:r>
            <a:r>
              <a:rPr lang="en-US" sz="3400" dirty="0">
                <a:solidFill>
                  <a:srgbClr val="5F4C2B"/>
                </a:solidFill>
                <a:latin typeface="Blackadder ITC" panose="04020505051007020D02" pitchFamily="82" charset="0"/>
              </a:rPr>
              <a:t>you will be My witnesses in Jerusalem, </a:t>
            </a:r>
            <a:r>
              <a:rPr lang="en-US" sz="3400" dirty="0" smtClean="0">
                <a:solidFill>
                  <a:srgbClr val="5F4C2B"/>
                </a:solidFill>
                <a:latin typeface="Blackadder ITC" panose="04020505051007020D02" pitchFamily="82" charset="0"/>
              </a:rPr>
              <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in </a:t>
            </a:r>
            <a:r>
              <a:rPr lang="en-US" sz="3400" dirty="0">
                <a:solidFill>
                  <a:srgbClr val="5F4C2B"/>
                </a:solidFill>
                <a:latin typeface="Blackadder ITC" panose="04020505051007020D02" pitchFamily="82" charset="0"/>
              </a:rPr>
              <a:t>all Judea and </a:t>
            </a:r>
            <a:r>
              <a:rPr lang="en-US" sz="3400" dirty="0" smtClean="0">
                <a:solidFill>
                  <a:srgbClr val="5F4C2B"/>
                </a:solidFill>
                <a:latin typeface="Blackadder ITC" panose="04020505051007020D02" pitchFamily="82" charset="0"/>
              </a:rPr>
              <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Samaria</a:t>
            </a:r>
            <a:r>
              <a:rPr lang="en-US" sz="3400" dirty="0">
                <a:solidFill>
                  <a:srgbClr val="5F4C2B"/>
                </a:solidFill>
                <a:latin typeface="Blackadder ITC" panose="04020505051007020D02" pitchFamily="82" charset="0"/>
              </a:rPr>
              <a:t>, and to the </a:t>
            </a:r>
            <a:r>
              <a:rPr lang="en-US" sz="3400" dirty="0" smtClean="0">
                <a:solidFill>
                  <a:srgbClr val="5F4C2B"/>
                </a:solidFill>
                <a:latin typeface="Blackadder ITC" panose="04020505051007020D02" pitchFamily="82" charset="0"/>
              </a:rPr>
              <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ends </a:t>
            </a:r>
            <a:r>
              <a:rPr lang="en-US" sz="3400" dirty="0">
                <a:solidFill>
                  <a:srgbClr val="5F4C2B"/>
                </a:solidFill>
                <a:latin typeface="Blackadder ITC" panose="04020505051007020D02" pitchFamily="82" charset="0"/>
              </a:rPr>
              <a:t>of the </a:t>
            </a:r>
            <a:r>
              <a:rPr lang="en-US" sz="3400" dirty="0" smtClean="0">
                <a:solidFill>
                  <a:srgbClr val="5F4C2B"/>
                </a:solidFill>
                <a:latin typeface="Blackadder ITC" panose="04020505051007020D02" pitchFamily="82" charset="0"/>
              </a:rPr>
              <a:t>earth.”</a:t>
            </a:r>
            <a:br>
              <a:rPr lang="en-US" sz="3400" dirty="0" smtClean="0">
                <a:solidFill>
                  <a:srgbClr val="5F4C2B"/>
                </a:solidFill>
                <a:latin typeface="Blackadder ITC" panose="04020505051007020D02" pitchFamily="82" charset="0"/>
              </a:rPr>
            </a:br>
            <a:r>
              <a:rPr lang="en-US" sz="3400" dirty="0" smtClean="0">
                <a:solidFill>
                  <a:srgbClr val="5F4C2B"/>
                </a:solidFill>
                <a:latin typeface="Blackadder ITC" panose="04020505051007020D02" pitchFamily="82" charset="0"/>
              </a:rPr>
              <a:t>Acts 1:8b</a:t>
            </a:r>
            <a:endParaRPr lang="en-US" sz="3400" dirty="0">
              <a:solidFill>
                <a:srgbClr val="5F4C2B"/>
              </a:solidFill>
              <a:latin typeface="Blackadder ITC" panose="04020505051007020D02" pitchFamily="82" charset="0"/>
            </a:endParaRPr>
          </a:p>
        </p:txBody>
      </p:sp>
      <p:sp>
        <p:nvSpPr>
          <p:cNvPr id="11" name="Rounded Rectangle 10"/>
          <p:cNvSpPr/>
          <p:nvPr userDrawn="1"/>
        </p:nvSpPr>
        <p:spPr>
          <a:xfrm rot="20624649">
            <a:off x="339586" y="114970"/>
            <a:ext cx="4417260" cy="3345352"/>
          </a:xfrm>
          <a:prstGeom prst="roundRect">
            <a:avLst/>
          </a:prstGeom>
          <a:solidFill>
            <a:srgbClr val="4C4734">
              <a:alpha val="37000"/>
            </a:srgbClr>
          </a:solidFill>
          <a:effectLst>
            <a:softEdge rad="38100"/>
          </a:effectLst>
        </p:spPr>
        <p:txBody>
          <a:bodyPr wrap="square" lIns="91440" tIns="45720" rIns="91440" bIns="45720">
            <a:prstTxWarp prst="textPlain">
              <a:avLst/>
            </a:prstTxWarp>
            <a:spAutoFit/>
          </a:bodyPr>
          <a:lstStyle/>
          <a:p>
            <a:pPr algn="ctr"/>
            <a: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t>The Acts </a:t>
            </a:r>
            <a:b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br>
            <a: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t>of </a:t>
            </a:r>
            <a:b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br>
            <a:r>
              <a:rPr lang="en-US" sz="620" b="1" dirty="0" smtClean="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rPr>
              <a:t>The Apostles</a:t>
            </a:r>
            <a:endParaRPr lang="en-US" sz="620" b="1" dirty="0">
              <a:ln w="0"/>
              <a:solidFill>
                <a:schemeClr val="bg1"/>
              </a:solidFill>
              <a:effectLst>
                <a:outerShdw dist="50800" dir="5400000" algn="ctr" rotWithShape="0">
                  <a:srgbClr val="4C4734">
                    <a:alpha val="91000"/>
                  </a:srgbClr>
                </a:outerShdw>
              </a:effectLst>
              <a:latin typeface="Blackadder ITC" panose="04020505051007020D02" pitchFamily="82" charset="0"/>
              <a:cs typeface="Arabic Typesetting" panose="03020402040406030203" pitchFamily="66" charset="-78"/>
            </a:endParaRPr>
          </a:p>
        </p:txBody>
      </p:sp>
      <p:sp>
        <p:nvSpPr>
          <p:cNvPr id="16" name="Rectangle 15"/>
          <p:cNvSpPr/>
          <p:nvPr userDrawn="1"/>
        </p:nvSpPr>
        <p:spPr>
          <a:xfrm>
            <a:off x="571500" y="5148280"/>
            <a:ext cx="8001000" cy="1569660"/>
          </a:xfrm>
          <a:prstGeom prst="rect">
            <a:avLst/>
          </a:prstGeom>
        </p:spPr>
        <p:txBody>
          <a:bodyPr wrap="square">
            <a:spAutoFit/>
          </a:bodyPr>
          <a:lstStyle/>
          <a:p>
            <a:pPr algn="ctr">
              <a:spcBef>
                <a:spcPts val="0"/>
              </a:spcBef>
            </a:pPr>
            <a:r>
              <a:rPr lang="en-US" sz="2400" i="1" dirty="0" smtClean="0">
                <a:solidFill>
                  <a:schemeClr val="bg1"/>
                </a:solidFill>
              </a:rPr>
              <a:t>by Bob DeWaay</a:t>
            </a:r>
            <a:br>
              <a:rPr lang="en-US" sz="2400" i="1" dirty="0" smtClean="0">
                <a:solidFill>
                  <a:schemeClr val="bg1"/>
                </a:solidFill>
              </a:rPr>
            </a:br>
            <a:endParaRPr lang="en-US" sz="2400" i="1" dirty="0" smtClean="0">
              <a:solidFill>
                <a:schemeClr val="bg1"/>
              </a:solidFill>
            </a:endParaRPr>
          </a:p>
          <a:p>
            <a:pPr algn="ctr">
              <a:spcBef>
                <a:spcPts val="0"/>
              </a:spcBef>
            </a:pPr>
            <a:endParaRPr lang="en-US" sz="2400" i="1" dirty="0" smtClean="0">
              <a:solidFill>
                <a:schemeClr val="bg1"/>
              </a:solidFill>
            </a:endParaRPr>
          </a:p>
          <a:p>
            <a:pPr algn="l">
              <a:spcBef>
                <a:spcPts val="0"/>
              </a:spcBef>
              <a:spcAft>
                <a:spcPts val="1200"/>
              </a:spcAft>
              <a:tabLst>
                <a:tab pos="7664450" algn="r"/>
              </a:tabLst>
            </a:pPr>
            <a:r>
              <a:rPr lang="en-US" sz="2400" dirty="0" smtClean="0">
                <a:solidFill>
                  <a:schemeClr val="bg1"/>
                </a:solidFill>
              </a:rPr>
              <a:t>Gospel of Grace Fellowship </a:t>
            </a:r>
          </a:p>
        </p:txBody>
      </p:sp>
      <p:sp>
        <p:nvSpPr>
          <p:cNvPr id="17" name="Title 16"/>
          <p:cNvSpPr>
            <a:spLocks noGrp="1"/>
          </p:cNvSpPr>
          <p:nvPr>
            <p:ph type="title"/>
          </p:nvPr>
        </p:nvSpPr>
        <p:spPr>
          <a:xfrm>
            <a:off x="309282" y="3778622"/>
            <a:ext cx="8498542" cy="632013"/>
          </a:xfrm>
          <a:prstGeom prst="rect">
            <a:avLst/>
          </a:prstGeom>
        </p:spPr>
        <p:txBody>
          <a:bodyPr anchor="t" anchorCtr="0">
            <a:noAutofit/>
          </a:bodyPr>
          <a:lstStyle>
            <a:lvl1pPr algn="ctr">
              <a:defRPr sz="4400" b="1">
                <a:solidFill>
                  <a:schemeClr val="bg1"/>
                </a:solidFill>
                <a:latin typeface="+mn-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7443376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Scripture-Bullet Points">
    <p:spTree>
      <p:nvGrpSpPr>
        <p:cNvPr id="1" name=""/>
        <p:cNvGrpSpPr/>
        <p:nvPr/>
      </p:nvGrpSpPr>
      <p:grpSpPr>
        <a:xfrm>
          <a:off x="0" y="0"/>
          <a:ext cx="0" cy="0"/>
          <a:chOff x="0" y="0"/>
          <a:chExt cx="0" cy="0"/>
        </a:xfrm>
      </p:grpSpPr>
      <p:sp>
        <p:nvSpPr>
          <p:cNvPr id="7" name="Title 1"/>
          <p:cNvSpPr>
            <a:spLocks noGrp="1"/>
          </p:cNvSpPr>
          <p:nvPr>
            <p:ph type="title"/>
          </p:nvPr>
        </p:nvSpPr>
        <p:spPr>
          <a:xfrm>
            <a:off x="228600" y="76201"/>
            <a:ext cx="8686800" cy="6340474"/>
          </a:xfrm>
          <a:prstGeom prst="rect">
            <a:avLst/>
          </a:prstGeom>
          <a:blipFill>
            <a:blip r:embed="rId2" cstate="print">
              <a:extLst>
                <a:ext uri="{BEBA8EAE-BF5A-486C-A8C5-ECC9F3942E4B}">
                  <a14:imgProps xmlns:a14="http://schemas.microsoft.com/office/drawing/2010/main">
                    <a14:imgLayer r:embed="rId3">
                      <a14:imgEffect>
                        <a14:brightnessContrast contrast="20000"/>
                      </a14:imgEffect>
                    </a14:imgLayer>
                  </a14:imgProps>
                </a:ext>
              </a:extLst>
            </a:blip>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rgbClr val="393527"/>
                </a:solidFill>
                <a:effectLst>
                  <a:outerShdw blurRad="31750" dist="25400" dir="5400000" algn="tl" rotWithShape="0">
                    <a:srgbClr val="000000">
                      <a:alpha val="25000"/>
                    </a:srgbClr>
                  </a:outerShdw>
                </a:effectLst>
                <a:latin typeface="Calibri" panose="020F0502020204030204" pitchFamily="34" charset="0"/>
              </a:defRPr>
            </a:lvl1pPr>
          </a:lstStyle>
          <a:p>
            <a:pPr lvl="0" algn="ctr">
              <a:lnSpc>
                <a:spcPts val="3600"/>
              </a:lnSpc>
            </a:pPr>
            <a:r>
              <a:rPr lang="en-US" dirty="0" smtClean="0"/>
              <a:t>Click to edit Master title style</a:t>
            </a:r>
            <a:endParaRPr lang="en-US" dirty="0"/>
          </a:p>
        </p:txBody>
      </p:sp>
      <p:sp>
        <p:nvSpPr>
          <p:cNvPr id="8" name="Text Placeholder 3"/>
          <p:cNvSpPr>
            <a:spLocks noGrp="1"/>
          </p:cNvSpPr>
          <p:nvPr>
            <p:ph type="body" sz="quarter" idx="10"/>
          </p:nvPr>
        </p:nvSpPr>
        <p:spPr>
          <a:xfrm>
            <a:off x="457200" y="1219200"/>
            <a:ext cx="8229600" cy="2286000"/>
          </a:xfrm>
          <a:prstGeom prst="rect">
            <a:avLst/>
          </a:prstGeom>
        </p:spPr>
        <p:txBody>
          <a:bodyPr/>
          <a:lstStyle>
            <a:lvl1pPr marL="109728" indent="0">
              <a:lnSpc>
                <a:spcPts val="3200"/>
              </a:lnSpc>
              <a:spcBef>
                <a:spcPts val="0"/>
              </a:spcBef>
              <a:spcAft>
                <a:spcPts val="600"/>
              </a:spcAft>
              <a:buNone/>
              <a:defRPr sz="3200" b="1" u="sng">
                <a:solidFill>
                  <a:srgbClr val="393527"/>
                </a:solidFill>
              </a:defRPr>
            </a:lvl1pPr>
            <a:lvl2pPr marL="225425" indent="0">
              <a:lnSpc>
                <a:spcPts val="3200"/>
              </a:lnSpc>
              <a:spcBef>
                <a:spcPts val="0"/>
              </a:spcBef>
              <a:spcAft>
                <a:spcPts val="600"/>
              </a:spcAft>
              <a:buNone/>
              <a:defRPr sz="3000">
                <a:solidFill>
                  <a:srgbClr val="393527"/>
                </a:solidFill>
              </a:defRPr>
            </a:lvl2pPr>
            <a:lvl3pPr marL="344488" indent="0">
              <a:spcBef>
                <a:spcPts val="0"/>
              </a:spcBef>
              <a:spcAft>
                <a:spcPts val="600"/>
              </a:spcAft>
              <a:buFontTx/>
              <a:buNone/>
              <a:defRPr sz="2400">
                <a:solidFill>
                  <a:srgbClr val="393527"/>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9" name="Text Placeholder 5"/>
          <p:cNvSpPr>
            <a:spLocks noGrp="1"/>
          </p:cNvSpPr>
          <p:nvPr>
            <p:ph type="body" sz="quarter" idx="11"/>
          </p:nvPr>
        </p:nvSpPr>
        <p:spPr>
          <a:xfrm>
            <a:off x="457200" y="3810000"/>
            <a:ext cx="8229600" cy="2514600"/>
          </a:xfrm>
          <a:prstGeom prst="rect">
            <a:avLst/>
          </a:prstGeom>
        </p:spPr>
        <p:txBody>
          <a:bodyPr/>
          <a:lstStyle>
            <a:lvl1pPr>
              <a:lnSpc>
                <a:spcPts val="3100"/>
              </a:lnSpc>
              <a:spcBef>
                <a:spcPts val="0"/>
              </a:spcBef>
              <a:spcAft>
                <a:spcPts val="600"/>
              </a:spcAft>
              <a:buClr>
                <a:srgbClr val="4C4734"/>
              </a:buClr>
              <a:defRPr>
                <a:solidFill>
                  <a:srgbClr val="393527"/>
                </a:solidFill>
              </a:defRPr>
            </a:lvl1pPr>
            <a:lvl2pPr marL="569913" indent="-225425">
              <a:spcBef>
                <a:spcPts val="0"/>
              </a:spcBef>
              <a:spcAft>
                <a:spcPts val="600"/>
              </a:spcAft>
              <a:buFont typeface="Verdana" panose="020B0604030504040204" pitchFamily="34" charset="0"/>
              <a:buChar char="-"/>
              <a:defRPr baseline="0">
                <a:solidFill>
                  <a:srgbClr val="393527"/>
                </a:solidFill>
              </a:defRPr>
            </a:lvl2pPr>
          </a:lstStyle>
          <a:p>
            <a:pPr lvl="0"/>
            <a:r>
              <a:rPr lang="en-US" dirty="0" smtClean="0"/>
              <a:t>Click to edit Master text styles</a:t>
            </a:r>
          </a:p>
          <a:p>
            <a:pPr lvl="1"/>
            <a:r>
              <a:rPr lang="en-US" dirty="0" smtClean="0"/>
              <a:t>Second level</a:t>
            </a:r>
          </a:p>
        </p:txBody>
      </p:sp>
      <p:sp>
        <p:nvSpPr>
          <p:cNvPr id="13" name="Rectangle 12"/>
          <p:cNvSpPr/>
          <p:nvPr userDrawn="1"/>
        </p:nvSpPr>
        <p:spPr>
          <a:xfrm>
            <a:off x="8451584" y="6435660"/>
            <a:ext cx="486030" cy="400110"/>
          </a:xfrm>
          <a:prstGeom prst="rect">
            <a:avLst/>
          </a:prstGeom>
        </p:spPr>
        <p:txBody>
          <a:bodyPr wrap="none">
            <a:spAutoFit/>
          </a:bodyPr>
          <a:lstStyle/>
          <a:p>
            <a:pPr algn="ctr">
              <a:tabLst>
                <a:tab pos="7937500" algn="r"/>
              </a:tabLst>
              <a:defRPr/>
            </a:pPr>
            <a:fld id="{6DFDF108-0CAB-440A-AF2E-8B426FC057CB}" type="slidenum">
              <a:rPr lang="en-US" sz="2000" kern="1200" smtClean="0">
                <a:solidFill>
                  <a:srgbClr val="4C4734"/>
                </a:solidFill>
                <a:latin typeface="+mn-lt"/>
                <a:ea typeface="+mn-ea"/>
                <a:cs typeface="+mn-cs"/>
              </a:rPr>
              <a:pPr algn="ctr">
                <a:tabLst>
                  <a:tab pos="7937500" algn="r"/>
                </a:tabLst>
                <a:defRPr/>
              </a:pPr>
              <a:t>‹#›</a:t>
            </a:fld>
            <a:endParaRPr lang="en-US" sz="2000" kern="1200" dirty="0">
              <a:solidFill>
                <a:srgbClr val="4C4734"/>
              </a:solidFill>
              <a:latin typeface="+mn-lt"/>
              <a:ea typeface="+mn-ea"/>
              <a:cs typeface="+mn-cs"/>
            </a:endParaRPr>
          </a:p>
        </p:txBody>
      </p:sp>
      <p:sp>
        <p:nvSpPr>
          <p:cNvPr id="21" name="Footer Placeholder 20"/>
          <p:cNvSpPr>
            <a:spLocks noGrp="1"/>
          </p:cNvSpPr>
          <p:nvPr>
            <p:ph type="ftr" sz="quarter" idx="12"/>
          </p:nvPr>
        </p:nvSpPr>
        <p:spPr>
          <a:xfrm>
            <a:off x="228599" y="6455741"/>
            <a:ext cx="6026427" cy="365125"/>
          </a:xfrm>
        </p:spPr>
        <p:txBody>
          <a:bodyPr/>
          <a:lstStyle/>
          <a:p>
            <a:r>
              <a:rPr lang="en-US" dirty="0" smtClean="0"/>
              <a:t>Testing God: Numbers 14:1-23</a:t>
            </a:r>
            <a:endParaRPr lang="en-US" dirty="0"/>
          </a:p>
        </p:txBody>
      </p:sp>
    </p:spTree>
    <p:extLst>
      <p:ext uri="{BB962C8B-B14F-4D97-AF65-F5344CB8AC3E}">
        <p14:creationId xmlns:p14="http://schemas.microsoft.com/office/powerpoint/2010/main" val="3384902624"/>
      </p:ext>
    </p:extLst>
  </p:cSld>
  <p:clrMapOvr>
    <a:masterClrMapping/>
  </p:clrMapOvr>
  <p:extLst mod="1">
    <p:ext uri="{DCECCB84-F9BA-43D5-87BE-67443E8EF086}">
      <p15:sldGuideLst xmlns:p15="http://schemas.microsoft.com/office/powerpoint/2012/main">
        <p15:guide id="1" orient="horz" pos="4224" userDrawn="1">
          <p15:clr>
            <a:srgbClr val="FBAE40"/>
          </p15:clr>
        </p15:guide>
        <p15:guide id="2" pos="1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Scripture-Scripture">
    <p:spTree>
      <p:nvGrpSpPr>
        <p:cNvPr id="1" name=""/>
        <p:cNvGrpSpPr/>
        <p:nvPr/>
      </p:nvGrpSpPr>
      <p:grpSpPr>
        <a:xfrm>
          <a:off x="0" y="0"/>
          <a:ext cx="0" cy="0"/>
          <a:chOff x="0" y="0"/>
          <a:chExt cx="0" cy="0"/>
        </a:xfrm>
      </p:grpSpPr>
      <p:sp>
        <p:nvSpPr>
          <p:cNvPr id="8" name="Title 1"/>
          <p:cNvSpPr>
            <a:spLocks noGrp="1"/>
          </p:cNvSpPr>
          <p:nvPr>
            <p:ph type="title"/>
          </p:nvPr>
        </p:nvSpPr>
        <p:spPr>
          <a:xfrm>
            <a:off x="228600" y="76201"/>
            <a:ext cx="8686800" cy="6340474"/>
          </a:xfrm>
          <a:prstGeom prst="rect">
            <a:avLst/>
          </a:prstGeom>
          <a:blipFill>
            <a:blip r:embed="rId2" cstate="print">
              <a:extLst>
                <a:ext uri="{BEBA8EAE-BF5A-486C-A8C5-ECC9F3942E4B}">
                  <a14:imgProps xmlns:a14="http://schemas.microsoft.com/office/drawing/2010/main">
                    <a14:imgLayer r:embed="rId3">
                      <a14:imgEffect>
                        <a14:brightnessContrast contrast="20000"/>
                      </a14:imgEffect>
                    </a14:imgLayer>
                  </a14:imgProps>
                </a:ext>
              </a:extLst>
            </a:blip>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rgbClr val="393527"/>
                </a:solidFill>
                <a:effectLst>
                  <a:outerShdw blurRad="31750" dist="25400" dir="5400000" algn="tl" rotWithShape="0">
                    <a:srgbClr val="000000">
                      <a:alpha val="25000"/>
                    </a:srgbClr>
                  </a:outerShdw>
                </a:effectLst>
                <a:latin typeface="Calibri" panose="020F0502020204030204" pitchFamily="34" charset="0"/>
              </a:defRPr>
            </a:lvl1pPr>
          </a:lstStyle>
          <a:p>
            <a:pPr lvl="0" algn="ctr">
              <a:lnSpc>
                <a:spcPts val="3600"/>
              </a:lnSpc>
            </a:pPr>
            <a:r>
              <a:rPr lang="en-US" dirty="0" smtClean="0"/>
              <a:t>Click to edit Master title style</a:t>
            </a:r>
            <a:endParaRPr lang="en-US" dirty="0"/>
          </a:p>
        </p:txBody>
      </p:sp>
      <p:sp>
        <p:nvSpPr>
          <p:cNvPr id="3" name="Text Placeholder 2"/>
          <p:cNvSpPr>
            <a:spLocks noGrp="1"/>
          </p:cNvSpPr>
          <p:nvPr>
            <p:ph type="body" sz="quarter" idx="14"/>
          </p:nvPr>
        </p:nvSpPr>
        <p:spPr>
          <a:xfrm>
            <a:off x="469900" y="1219200"/>
            <a:ext cx="8229600" cy="2286000"/>
          </a:xfrm>
          <a:prstGeom prst="rect">
            <a:avLst/>
          </a:prstGeom>
        </p:spPr>
        <p:txBody>
          <a:bodyPr/>
          <a:lstStyle>
            <a:lvl1pPr marL="566928" indent="-457200">
              <a:buNone/>
              <a:defRPr lang="en-US" sz="3200" b="1" u="sng" kern="1200" dirty="0" smtClean="0">
                <a:solidFill>
                  <a:srgbClr val="4C4734"/>
                </a:solidFill>
                <a:latin typeface="+mn-lt"/>
                <a:ea typeface="+mn-ea"/>
                <a:cs typeface="+mn-cs"/>
              </a:defRPr>
            </a:lvl1pPr>
            <a:lvl2pPr marL="682625" indent="-457200">
              <a:buNone/>
              <a:defRPr lang="en-US" sz="3000" kern="1200" dirty="0" smtClean="0">
                <a:solidFill>
                  <a:srgbClr val="4C4734"/>
                </a:solidFill>
                <a:latin typeface="+mn-lt"/>
                <a:ea typeface="+mn-ea"/>
                <a:cs typeface="+mn-cs"/>
              </a:defRPr>
            </a:lvl2pPr>
          </a:lstStyle>
          <a:p>
            <a:pPr marL="109728" lvl="0" indent="0" algn="l" defTabSz="914400" rtl="0" eaLnBrk="1" latinLnBrk="0" hangingPunct="1">
              <a:lnSpc>
                <a:spcPts val="3200"/>
              </a:lnSpc>
              <a:spcBef>
                <a:spcPts val="0"/>
              </a:spcBef>
              <a:spcAft>
                <a:spcPts val="600"/>
              </a:spcAft>
            </a:pPr>
            <a:r>
              <a:rPr lang="en-US" dirty="0" smtClean="0"/>
              <a:t>Click to edit Master text styles</a:t>
            </a:r>
          </a:p>
          <a:p>
            <a:pPr marL="225425" lvl="1" indent="0" algn="l" defTabSz="914400" rtl="0" eaLnBrk="1" latinLnBrk="0" hangingPunct="1">
              <a:lnSpc>
                <a:spcPts val="3200"/>
              </a:lnSpc>
              <a:spcBef>
                <a:spcPts val="0"/>
              </a:spcBef>
              <a:spcAft>
                <a:spcPts val="600"/>
              </a:spcAft>
            </a:pPr>
            <a:r>
              <a:rPr lang="en-US" dirty="0" smtClean="0"/>
              <a:t>Second level</a:t>
            </a:r>
          </a:p>
        </p:txBody>
      </p:sp>
      <p:sp>
        <p:nvSpPr>
          <p:cNvPr id="11" name="Text Placeholder 2"/>
          <p:cNvSpPr>
            <a:spLocks noGrp="1"/>
          </p:cNvSpPr>
          <p:nvPr>
            <p:ph type="body" sz="quarter" idx="15"/>
          </p:nvPr>
        </p:nvSpPr>
        <p:spPr>
          <a:xfrm>
            <a:off x="469900" y="3790950"/>
            <a:ext cx="8229600" cy="2286000"/>
          </a:xfrm>
          <a:prstGeom prst="rect">
            <a:avLst/>
          </a:prstGeom>
        </p:spPr>
        <p:txBody>
          <a:bodyPr/>
          <a:lstStyle>
            <a:lvl1pPr marL="566928" indent="-457200">
              <a:buNone/>
              <a:defRPr lang="en-US" sz="3200" b="1" u="sng" kern="1200" dirty="0" smtClean="0">
                <a:solidFill>
                  <a:srgbClr val="4C4734"/>
                </a:solidFill>
                <a:latin typeface="+mn-lt"/>
                <a:ea typeface="+mn-ea"/>
                <a:cs typeface="+mn-cs"/>
              </a:defRPr>
            </a:lvl1pPr>
            <a:lvl2pPr marL="682625" indent="-457200">
              <a:buNone/>
              <a:defRPr lang="en-US" sz="3000" kern="1200" dirty="0" smtClean="0">
                <a:solidFill>
                  <a:srgbClr val="4C4734"/>
                </a:solidFill>
                <a:latin typeface="+mn-lt"/>
                <a:ea typeface="+mn-ea"/>
                <a:cs typeface="+mn-cs"/>
              </a:defRPr>
            </a:lvl2pPr>
          </a:lstStyle>
          <a:p>
            <a:pPr marL="109728" lvl="0" indent="0" algn="l" defTabSz="914400" rtl="0" eaLnBrk="1" latinLnBrk="0" hangingPunct="1">
              <a:lnSpc>
                <a:spcPts val="3200"/>
              </a:lnSpc>
              <a:spcBef>
                <a:spcPts val="0"/>
              </a:spcBef>
              <a:spcAft>
                <a:spcPts val="600"/>
              </a:spcAft>
            </a:pPr>
            <a:r>
              <a:rPr lang="en-US" dirty="0" smtClean="0"/>
              <a:t>Click to edit Master text styles</a:t>
            </a:r>
          </a:p>
          <a:p>
            <a:pPr marL="225425" lvl="1" indent="0" algn="l" defTabSz="914400" rtl="0" eaLnBrk="1" latinLnBrk="0" hangingPunct="1">
              <a:lnSpc>
                <a:spcPts val="3200"/>
              </a:lnSpc>
              <a:spcBef>
                <a:spcPts val="0"/>
              </a:spcBef>
              <a:spcAft>
                <a:spcPts val="600"/>
              </a:spcAft>
            </a:pPr>
            <a:r>
              <a:rPr lang="en-US" dirty="0" smtClean="0"/>
              <a:t>Second level</a:t>
            </a:r>
          </a:p>
        </p:txBody>
      </p:sp>
      <p:sp>
        <p:nvSpPr>
          <p:cNvPr id="14" name="Rectangle 13"/>
          <p:cNvSpPr/>
          <p:nvPr userDrawn="1"/>
        </p:nvSpPr>
        <p:spPr>
          <a:xfrm>
            <a:off x="8451584" y="6435660"/>
            <a:ext cx="486030" cy="400110"/>
          </a:xfrm>
          <a:prstGeom prst="rect">
            <a:avLst/>
          </a:prstGeom>
        </p:spPr>
        <p:txBody>
          <a:bodyPr wrap="none">
            <a:spAutoFit/>
          </a:bodyPr>
          <a:lstStyle/>
          <a:p>
            <a:pPr algn="ctr">
              <a:tabLst>
                <a:tab pos="7937500" algn="r"/>
              </a:tabLst>
              <a:defRPr/>
            </a:pPr>
            <a:fld id="{6DFDF108-0CAB-440A-AF2E-8B426FC057CB}" type="slidenum">
              <a:rPr lang="en-US" sz="2000" kern="1200" smtClean="0">
                <a:solidFill>
                  <a:srgbClr val="4C4734"/>
                </a:solidFill>
                <a:latin typeface="+mn-lt"/>
                <a:ea typeface="+mn-ea"/>
                <a:cs typeface="+mn-cs"/>
              </a:rPr>
              <a:pPr algn="ctr">
                <a:tabLst>
                  <a:tab pos="7937500" algn="r"/>
                </a:tabLst>
                <a:defRPr/>
              </a:pPr>
              <a:t>‹#›</a:t>
            </a:fld>
            <a:endParaRPr lang="en-US" sz="2000" kern="1200" dirty="0">
              <a:solidFill>
                <a:srgbClr val="4C4734"/>
              </a:solidFill>
              <a:latin typeface="+mn-lt"/>
              <a:ea typeface="+mn-ea"/>
              <a:cs typeface="+mn-cs"/>
            </a:endParaRPr>
          </a:p>
        </p:txBody>
      </p:sp>
      <p:sp>
        <p:nvSpPr>
          <p:cNvPr id="15" name="Footer Placeholder 14"/>
          <p:cNvSpPr>
            <a:spLocks noGrp="1"/>
          </p:cNvSpPr>
          <p:nvPr>
            <p:ph type="ftr" sz="quarter" idx="16"/>
          </p:nvPr>
        </p:nvSpPr>
        <p:spPr>
          <a:xfrm>
            <a:off x="228600" y="6455538"/>
            <a:ext cx="5986670" cy="365125"/>
          </a:xfrm>
        </p:spPr>
        <p:txBody>
          <a:bodyPr/>
          <a:lstStyle/>
          <a:p>
            <a:r>
              <a:rPr lang="en-US" dirty="0" smtClean="0"/>
              <a:t>Testing God: Numbers 14:1-23</a:t>
            </a:r>
            <a:endParaRPr lang="en-US" dirty="0"/>
          </a:p>
        </p:txBody>
      </p:sp>
    </p:spTree>
    <p:extLst>
      <p:ext uri="{BB962C8B-B14F-4D97-AF65-F5344CB8AC3E}">
        <p14:creationId xmlns:p14="http://schemas.microsoft.com/office/powerpoint/2010/main" val="1010049976"/>
      </p:ext>
    </p:extLst>
  </p:cSld>
  <p:clrMapOvr>
    <a:masterClrMapping/>
  </p:clrMapOvr>
  <p:extLst mod="1">
    <p:ext uri="{DCECCB84-F9BA-43D5-87BE-67443E8EF086}">
      <p15:sldGuideLst xmlns:p15="http://schemas.microsoft.com/office/powerpoint/2012/main">
        <p15:guide id="1" orient="horz" pos="4224" userDrawn="1">
          <p15:clr>
            <a:srgbClr val="FBAE40"/>
          </p15:clr>
        </p15:guide>
        <p15:guide id="2" pos="14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Bullet Points">
    <p:spTree>
      <p:nvGrpSpPr>
        <p:cNvPr id="1" name=""/>
        <p:cNvGrpSpPr/>
        <p:nvPr/>
      </p:nvGrpSpPr>
      <p:grpSpPr>
        <a:xfrm>
          <a:off x="0" y="0"/>
          <a:ext cx="0" cy="0"/>
          <a:chOff x="0" y="0"/>
          <a:chExt cx="0" cy="0"/>
        </a:xfrm>
      </p:grpSpPr>
      <p:sp>
        <p:nvSpPr>
          <p:cNvPr id="6" name="Title 1"/>
          <p:cNvSpPr>
            <a:spLocks noGrp="1"/>
          </p:cNvSpPr>
          <p:nvPr>
            <p:ph type="title"/>
          </p:nvPr>
        </p:nvSpPr>
        <p:spPr>
          <a:xfrm>
            <a:off x="228600" y="76201"/>
            <a:ext cx="8686800" cy="6340474"/>
          </a:xfrm>
          <a:prstGeom prst="rect">
            <a:avLst/>
          </a:prstGeom>
          <a:blipFill>
            <a:blip r:embed="rId2" cstate="print">
              <a:extLst>
                <a:ext uri="{BEBA8EAE-BF5A-486C-A8C5-ECC9F3942E4B}">
                  <a14:imgProps xmlns:a14="http://schemas.microsoft.com/office/drawing/2010/main">
                    <a14:imgLayer r:embed="rId3">
                      <a14:imgEffect>
                        <a14:brightnessContrast contrast="20000"/>
                      </a14:imgEffect>
                    </a14:imgLayer>
                  </a14:imgProps>
                </a:ext>
              </a:extLst>
            </a:blip>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rgbClr val="393527"/>
                </a:solidFill>
                <a:effectLst>
                  <a:outerShdw blurRad="31750" dist="25400" dir="5400000" algn="tl" rotWithShape="0">
                    <a:srgbClr val="000000">
                      <a:alpha val="25000"/>
                    </a:srgbClr>
                  </a:outerShdw>
                </a:effectLst>
                <a:latin typeface="Calibri" panose="020F0502020204030204" pitchFamily="34" charset="0"/>
              </a:defRPr>
            </a:lvl1pPr>
          </a:lstStyle>
          <a:p>
            <a:pPr lvl="0" algn="ctr">
              <a:lnSpc>
                <a:spcPts val="3600"/>
              </a:lnSpc>
            </a:pPr>
            <a:r>
              <a:rPr lang="en-US" dirty="0" smtClean="0"/>
              <a:t>Click to edit Master title style</a:t>
            </a:r>
            <a:endParaRPr lang="en-US" dirty="0"/>
          </a:p>
        </p:txBody>
      </p:sp>
      <p:sp>
        <p:nvSpPr>
          <p:cNvPr id="9" name="Text Placeholder 5"/>
          <p:cNvSpPr>
            <a:spLocks noGrp="1"/>
          </p:cNvSpPr>
          <p:nvPr>
            <p:ph type="body" sz="quarter" idx="11"/>
          </p:nvPr>
        </p:nvSpPr>
        <p:spPr>
          <a:xfrm>
            <a:off x="457200" y="1219200"/>
            <a:ext cx="8229600" cy="5105400"/>
          </a:xfrm>
          <a:prstGeom prst="rect">
            <a:avLst/>
          </a:prstGeom>
        </p:spPr>
        <p:txBody>
          <a:bodyPr/>
          <a:lstStyle>
            <a:lvl1pPr>
              <a:lnSpc>
                <a:spcPts val="3100"/>
              </a:lnSpc>
              <a:spcBef>
                <a:spcPts val="0"/>
              </a:spcBef>
              <a:spcAft>
                <a:spcPts val="600"/>
              </a:spcAft>
              <a:buClr>
                <a:srgbClr val="4C4734"/>
              </a:buClr>
              <a:defRPr sz="3200">
                <a:solidFill>
                  <a:srgbClr val="4C4734"/>
                </a:solidFill>
              </a:defRPr>
            </a:lvl1pPr>
          </a:lstStyle>
          <a:p>
            <a:pPr lvl="0"/>
            <a:r>
              <a:rPr lang="en-US" dirty="0" smtClean="0"/>
              <a:t>Click to edit Master text styles</a:t>
            </a:r>
          </a:p>
        </p:txBody>
      </p:sp>
      <p:sp>
        <p:nvSpPr>
          <p:cNvPr id="13" name="Rectangle 12"/>
          <p:cNvSpPr/>
          <p:nvPr userDrawn="1"/>
        </p:nvSpPr>
        <p:spPr>
          <a:xfrm>
            <a:off x="8451584" y="6435660"/>
            <a:ext cx="486030" cy="400110"/>
          </a:xfrm>
          <a:prstGeom prst="rect">
            <a:avLst/>
          </a:prstGeom>
        </p:spPr>
        <p:txBody>
          <a:bodyPr wrap="none">
            <a:spAutoFit/>
          </a:bodyPr>
          <a:lstStyle/>
          <a:p>
            <a:pPr algn="ctr">
              <a:tabLst>
                <a:tab pos="7937500" algn="r"/>
              </a:tabLst>
              <a:defRPr/>
            </a:pPr>
            <a:fld id="{6DFDF108-0CAB-440A-AF2E-8B426FC057CB}" type="slidenum">
              <a:rPr lang="en-US" sz="2000" kern="1200" smtClean="0">
                <a:solidFill>
                  <a:srgbClr val="4C4734"/>
                </a:solidFill>
                <a:latin typeface="+mn-lt"/>
                <a:ea typeface="+mn-ea"/>
                <a:cs typeface="+mn-cs"/>
              </a:rPr>
              <a:pPr algn="ctr">
                <a:tabLst>
                  <a:tab pos="7937500" algn="r"/>
                </a:tabLst>
                <a:defRPr/>
              </a:pPr>
              <a:t>‹#›</a:t>
            </a:fld>
            <a:endParaRPr lang="en-US" sz="2000" kern="1200" dirty="0">
              <a:solidFill>
                <a:srgbClr val="4C4734"/>
              </a:solidFill>
              <a:latin typeface="+mn-lt"/>
              <a:ea typeface="+mn-ea"/>
              <a:cs typeface="+mn-cs"/>
            </a:endParaRPr>
          </a:p>
        </p:txBody>
      </p:sp>
      <p:sp>
        <p:nvSpPr>
          <p:cNvPr id="21" name="Footer Placeholder 20"/>
          <p:cNvSpPr>
            <a:spLocks noGrp="1"/>
          </p:cNvSpPr>
          <p:nvPr>
            <p:ph type="ftr" sz="quarter" idx="12"/>
          </p:nvPr>
        </p:nvSpPr>
        <p:spPr>
          <a:xfrm>
            <a:off x="228599" y="6455741"/>
            <a:ext cx="6026427" cy="365125"/>
          </a:xfrm>
        </p:spPr>
        <p:txBody>
          <a:bodyPr/>
          <a:lstStyle/>
          <a:p>
            <a:r>
              <a:rPr lang="en-US" dirty="0" smtClean="0"/>
              <a:t>Confrontation and the Gospel: Acts 4:1-12</a:t>
            </a:r>
            <a:endParaRPr lang="en-US" dirty="0"/>
          </a:p>
        </p:txBody>
      </p:sp>
    </p:spTree>
    <p:extLst>
      <p:ext uri="{BB962C8B-B14F-4D97-AF65-F5344CB8AC3E}">
        <p14:creationId xmlns:p14="http://schemas.microsoft.com/office/powerpoint/2010/main" val="1925565708"/>
      </p:ext>
    </p:extLst>
  </p:cSld>
  <p:clrMapOvr>
    <a:masterClrMapping/>
  </p:clrMapOvr>
  <p:extLst mod="1">
    <p:ext uri="{DCECCB84-F9BA-43D5-87BE-67443E8EF086}">
      <p15:sldGuideLst xmlns:p15="http://schemas.microsoft.com/office/powerpoint/2012/main">
        <p15:guide id="1" orient="horz" pos="4224">
          <p15:clr>
            <a:srgbClr val="FBAE40"/>
          </p15:clr>
        </p15:guide>
        <p15:guide id="2" pos="14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Open Content">
    <p:spTree>
      <p:nvGrpSpPr>
        <p:cNvPr id="1" name=""/>
        <p:cNvGrpSpPr/>
        <p:nvPr/>
      </p:nvGrpSpPr>
      <p:grpSpPr>
        <a:xfrm>
          <a:off x="0" y="0"/>
          <a:ext cx="0" cy="0"/>
          <a:chOff x="0" y="0"/>
          <a:chExt cx="0" cy="0"/>
        </a:xfrm>
      </p:grpSpPr>
      <p:sp>
        <p:nvSpPr>
          <p:cNvPr id="5" name="Title 1"/>
          <p:cNvSpPr>
            <a:spLocks noGrp="1"/>
          </p:cNvSpPr>
          <p:nvPr>
            <p:ph type="title"/>
          </p:nvPr>
        </p:nvSpPr>
        <p:spPr>
          <a:xfrm>
            <a:off x="228600" y="76201"/>
            <a:ext cx="8686800" cy="6340474"/>
          </a:xfrm>
          <a:prstGeom prst="rect">
            <a:avLst/>
          </a:prstGeom>
          <a:blipFill>
            <a:blip r:embed="rId2" cstate="print">
              <a:extLst>
                <a:ext uri="{BEBA8EAE-BF5A-486C-A8C5-ECC9F3942E4B}">
                  <a14:imgProps xmlns:a14="http://schemas.microsoft.com/office/drawing/2010/main">
                    <a14:imgLayer r:embed="rId3">
                      <a14:imgEffect>
                        <a14:brightnessContrast contrast="20000"/>
                      </a14:imgEffect>
                    </a14:imgLayer>
                  </a14:imgProps>
                </a:ext>
              </a:extLst>
            </a:blip>
            <a:tile tx="0" ty="0" sx="100000" sy="100000" flip="none" algn="tl"/>
          </a:blipFill>
          <a:effectLst>
            <a:softEdge rad="50800"/>
          </a:effectLst>
        </p:spPr>
        <p:txBody>
          <a:bodyPr vert="horz" tIns="274320" anchor="t" anchorCtr="0">
            <a:noAutofit/>
            <a:scene3d>
              <a:camera prst="orthographicFront"/>
              <a:lightRig rig="soft" dir="t"/>
            </a:scene3d>
            <a:sp3d prstMaterial="softEdge">
              <a:bevelT w="25400" h="25400"/>
            </a:sp3d>
          </a:bodyPr>
          <a:lstStyle>
            <a:lvl1pPr algn="ctr">
              <a:defRPr kumimoji="0" lang="en-US" sz="4000" b="1" dirty="0">
                <a:solidFill>
                  <a:srgbClr val="393527"/>
                </a:solidFill>
                <a:effectLst>
                  <a:outerShdw blurRad="31750" dist="25400" dir="5400000" algn="tl" rotWithShape="0">
                    <a:srgbClr val="000000">
                      <a:alpha val="25000"/>
                    </a:srgbClr>
                  </a:outerShdw>
                </a:effectLst>
                <a:latin typeface="Calibri" panose="020F0502020204030204" pitchFamily="34" charset="0"/>
              </a:defRPr>
            </a:lvl1pPr>
          </a:lstStyle>
          <a:p>
            <a:pPr lvl="0" algn="ctr">
              <a:lnSpc>
                <a:spcPts val="3600"/>
              </a:lnSpc>
            </a:pPr>
            <a:r>
              <a:rPr lang="en-US" dirty="0" smtClean="0"/>
              <a:t>Click to edit Master title style</a:t>
            </a:r>
            <a:endParaRPr lang="en-US" dirty="0"/>
          </a:p>
        </p:txBody>
      </p:sp>
      <p:sp>
        <p:nvSpPr>
          <p:cNvPr id="12" name="Rectangle 11"/>
          <p:cNvSpPr/>
          <p:nvPr userDrawn="1"/>
        </p:nvSpPr>
        <p:spPr>
          <a:xfrm>
            <a:off x="8451584" y="6435660"/>
            <a:ext cx="486030" cy="400110"/>
          </a:xfrm>
          <a:prstGeom prst="rect">
            <a:avLst/>
          </a:prstGeom>
        </p:spPr>
        <p:txBody>
          <a:bodyPr wrap="none">
            <a:spAutoFit/>
          </a:bodyPr>
          <a:lstStyle/>
          <a:p>
            <a:pPr algn="ctr">
              <a:tabLst>
                <a:tab pos="7937500" algn="r"/>
              </a:tabLst>
              <a:defRPr/>
            </a:pPr>
            <a:fld id="{6DFDF108-0CAB-440A-AF2E-8B426FC057CB}" type="slidenum">
              <a:rPr lang="en-US" sz="2000" kern="1200" smtClean="0">
                <a:solidFill>
                  <a:srgbClr val="4C4734"/>
                </a:solidFill>
                <a:latin typeface="+mn-lt"/>
                <a:ea typeface="+mn-ea"/>
                <a:cs typeface="+mn-cs"/>
              </a:rPr>
              <a:pPr algn="ctr">
                <a:tabLst>
                  <a:tab pos="7937500" algn="r"/>
                </a:tabLst>
                <a:defRPr/>
              </a:pPr>
              <a:t>‹#›</a:t>
            </a:fld>
            <a:endParaRPr lang="en-US" sz="2000" kern="1200" dirty="0">
              <a:solidFill>
                <a:srgbClr val="4C4734"/>
              </a:solidFill>
              <a:latin typeface="+mn-lt"/>
              <a:ea typeface="+mn-ea"/>
              <a:cs typeface="+mn-cs"/>
            </a:endParaRPr>
          </a:p>
        </p:txBody>
      </p:sp>
      <p:sp>
        <p:nvSpPr>
          <p:cNvPr id="4" name="Footer Placeholder 3"/>
          <p:cNvSpPr>
            <a:spLocks noGrp="1"/>
          </p:cNvSpPr>
          <p:nvPr>
            <p:ph type="ftr" sz="quarter" idx="10"/>
          </p:nvPr>
        </p:nvSpPr>
        <p:spPr>
          <a:xfrm>
            <a:off x="228599" y="6452152"/>
            <a:ext cx="6437243" cy="365125"/>
          </a:xfrm>
        </p:spPr>
        <p:txBody>
          <a:bodyPr/>
          <a:lstStyle/>
          <a:p>
            <a:r>
              <a:rPr lang="en-US" dirty="0" smtClean="0"/>
              <a:t>TITLE-CW will change on Master</a:t>
            </a:r>
            <a:endParaRPr lang="en-US" dirty="0"/>
          </a:p>
        </p:txBody>
      </p:sp>
    </p:spTree>
    <p:extLst>
      <p:ext uri="{BB962C8B-B14F-4D97-AF65-F5344CB8AC3E}">
        <p14:creationId xmlns:p14="http://schemas.microsoft.com/office/powerpoint/2010/main" val="2238286419"/>
      </p:ext>
    </p:extLst>
  </p:cSld>
  <p:clrMapOvr>
    <a:masterClrMapping/>
  </p:clrMapOvr>
  <p:extLst mod="1">
    <p:ext uri="{DCECCB84-F9BA-43D5-87BE-67443E8EF086}">
      <p15:sldGuideLst xmlns:p15="http://schemas.microsoft.com/office/powerpoint/2012/main">
        <p15:guide id="1" orient="horz" pos="4224" userDrawn="1">
          <p15:clr>
            <a:srgbClr val="FBAE40"/>
          </p15:clr>
        </p15:guide>
        <p15:guide id="2" pos="14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Footer Placeholder 10"/>
          <p:cNvSpPr>
            <a:spLocks noGrp="1"/>
          </p:cNvSpPr>
          <p:nvPr>
            <p:ph type="ftr" sz="quarter" idx="3"/>
          </p:nvPr>
        </p:nvSpPr>
        <p:spPr>
          <a:xfrm>
            <a:off x="564045" y="6343098"/>
            <a:ext cx="3086100" cy="365125"/>
          </a:xfrm>
          <a:prstGeom prst="rect">
            <a:avLst/>
          </a:prstGeom>
        </p:spPr>
        <p:txBody>
          <a:bodyPr vert="horz" lIns="91440" tIns="45720" rIns="91440" bIns="45720" rtlCol="0" anchor="ctr"/>
          <a:lstStyle>
            <a:lvl1pPr algn="l">
              <a:defRPr sz="2000">
                <a:solidFill>
                  <a:srgbClr val="4C4734"/>
                </a:solidFill>
              </a:defRPr>
            </a:lvl1pPr>
          </a:lstStyle>
          <a:p>
            <a:r>
              <a:rPr lang="en-US" smtClean="0"/>
              <a:t>TITLE-Change on Doc Properties</a:t>
            </a:r>
            <a:endParaRPr lang="en-US" dirty="0"/>
          </a:p>
        </p:txBody>
      </p:sp>
    </p:spTree>
    <p:extLst>
      <p:ext uri="{BB962C8B-B14F-4D97-AF65-F5344CB8AC3E}">
        <p14:creationId xmlns:p14="http://schemas.microsoft.com/office/powerpoint/2010/main" val="41070747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4" r:id="rId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p:txBody>
          <a:bodyPr/>
          <a:lstStyle/>
          <a:p>
            <a:r>
              <a:rPr lang="en-US" dirty="0" smtClean="0"/>
              <a:t>Numbers 14:1-24</a:t>
            </a:r>
            <a:endParaRPr lang="en-US" dirty="0"/>
          </a:p>
        </p:txBody>
      </p:sp>
      <p:sp>
        <p:nvSpPr>
          <p:cNvPr id="7" name="Title 6"/>
          <p:cNvSpPr>
            <a:spLocks noGrp="1"/>
          </p:cNvSpPr>
          <p:nvPr>
            <p:ph type="title"/>
          </p:nvPr>
        </p:nvSpPr>
        <p:spPr/>
        <p:txBody>
          <a:bodyPr/>
          <a:lstStyle/>
          <a:p>
            <a:r>
              <a:rPr lang="en-US" dirty="0" smtClean="0"/>
              <a:t>Testing God</a:t>
            </a:r>
            <a:endParaRPr lang="en-US" dirty="0"/>
          </a:p>
        </p:txBody>
      </p:sp>
      <p:sp>
        <p:nvSpPr>
          <p:cNvPr id="9" name="TextBox 8"/>
          <p:cNvSpPr txBox="1"/>
          <p:nvPr/>
        </p:nvSpPr>
        <p:spPr>
          <a:xfrm>
            <a:off x="6151418" y="6286500"/>
            <a:ext cx="2421082" cy="400110"/>
          </a:xfrm>
          <a:prstGeom prst="rect">
            <a:avLst/>
          </a:prstGeom>
          <a:noFill/>
        </p:spPr>
        <p:txBody>
          <a:bodyPr wrap="square" rtlCol="0">
            <a:spAutoFit/>
          </a:bodyPr>
          <a:lstStyle/>
          <a:p>
            <a:pPr algn="r"/>
            <a:r>
              <a:rPr lang="en-US" sz="2000" dirty="0" smtClean="0">
                <a:solidFill>
                  <a:schemeClr val="bg1"/>
                </a:solidFill>
              </a:rPr>
              <a:t>June 21, 2015</a:t>
            </a:r>
            <a:endParaRPr lang="en-US" sz="2000" dirty="0">
              <a:solidFill>
                <a:schemeClr val="bg1"/>
              </a:solidFill>
            </a:endParaRPr>
          </a:p>
        </p:txBody>
      </p:sp>
    </p:spTree>
    <p:extLst>
      <p:ext uri="{BB962C8B-B14F-4D97-AF65-F5344CB8AC3E}">
        <p14:creationId xmlns:p14="http://schemas.microsoft.com/office/powerpoint/2010/main" val="10289813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dirty="0" smtClean="0"/>
              <a:t>Moses Intercedes to Yahweh</a:t>
            </a:r>
            <a:br>
              <a:rPr lang="en-US" dirty="0" smtClean="0"/>
            </a:br>
            <a:endParaRPr lang="en-US" dirty="0"/>
          </a:p>
        </p:txBody>
      </p:sp>
      <p:sp>
        <p:nvSpPr>
          <p:cNvPr id="50" name="Text Placeholder 49"/>
          <p:cNvSpPr>
            <a:spLocks noGrp="1"/>
          </p:cNvSpPr>
          <p:nvPr>
            <p:ph type="body" sz="quarter" idx="10"/>
          </p:nvPr>
        </p:nvSpPr>
        <p:spPr>
          <a:xfrm>
            <a:off x="457200" y="1113581"/>
            <a:ext cx="8229600" cy="5042519"/>
          </a:xfrm>
        </p:spPr>
        <p:txBody>
          <a:bodyPr/>
          <a:lstStyle/>
          <a:p>
            <a:r>
              <a:rPr lang="en-US" dirty="0" smtClean="0"/>
              <a:t>Numbers 14:12-16</a:t>
            </a:r>
            <a:r>
              <a:rPr lang="en-US" u="none" dirty="0" smtClean="0"/>
              <a:t> </a:t>
            </a:r>
          </a:p>
          <a:p>
            <a:pPr marL="682625" lvl="1" indent="-457200">
              <a:buFont typeface="Arial" panose="020B0604020202020204" pitchFamily="34" charset="0"/>
              <a:buChar char="•"/>
            </a:pPr>
            <a:r>
              <a:rPr lang="en-US" sz="3200" dirty="0" smtClean="0"/>
              <a:t>God offers to start over with Moses</a:t>
            </a:r>
          </a:p>
          <a:p>
            <a:pPr marL="682625" lvl="1" indent="-457200">
              <a:buFont typeface="Arial" panose="020B0604020202020204" pitchFamily="34" charset="0"/>
              <a:buChar char="•"/>
            </a:pPr>
            <a:r>
              <a:rPr lang="en-US" sz="3200" dirty="0" smtClean="0"/>
              <a:t>Moses reminds God of His mighty acts</a:t>
            </a:r>
          </a:p>
          <a:p>
            <a:pPr marL="682625" lvl="1" indent="-457200">
              <a:buFont typeface="Arial" panose="020B0604020202020204" pitchFamily="34" charset="0"/>
              <a:buChar char="•"/>
            </a:pPr>
            <a:r>
              <a:rPr lang="en-US" sz="3200" dirty="0" smtClean="0"/>
              <a:t>The Egyptians have heard of God’s mighty acts</a:t>
            </a:r>
          </a:p>
          <a:p>
            <a:pPr marL="682625" lvl="1" indent="-457200">
              <a:buFont typeface="Arial" panose="020B0604020202020204" pitchFamily="34" charset="0"/>
              <a:buChar char="•"/>
            </a:pPr>
            <a:r>
              <a:rPr lang="en-US" sz="3200" dirty="0" smtClean="0"/>
              <a:t>The Canaanites will hear of God’s mighty acts</a:t>
            </a:r>
          </a:p>
          <a:p>
            <a:pPr marL="682625" lvl="1" indent="-457200">
              <a:buFont typeface="Arial" panose="020B0604020202020204" pitchFamily="34" charset="0"/>
              <a:buChar char="•"/>
            </a:pPr>
            <a:r>
              <a:rPr lang="en-US" sz="3200" dirty="0" smtClean="0"/>
              <a:t>The pagans will falsely think God lacks the power to keep His promises</a:t>
            </a:r>
          </a:p>
          <a:p>
            <a:pPr marL="682625" lvl="1" indent="-457200">
              <a:buFont typeface="Arial" panose="020B0604020202020204" pitchFamily="34" charset="0"/>
              <a:buChar char="•"/>
            </a:pPr>
            <a:r>
              <a:rPr lang="en-US" sz="3200" dirty="0" smtClean="0"/>
              <a:t>Moses’ intercession concerns the honor of God’s name</a:t>
            </a:r>
          </a:p>
          <a:p>
            <a:pPr lvl="1"/>
            <a:endParaRPr lang="en-US" dirty="0"/>
          </a:p>
        </p:txBody>
      </p:sp>
      <p:sp>
        <p:nvSpPr>
          <p:cNvPr id="52" name="Footer Placeholder 51"/>
          <p:cNvSpPr>
            <a:spLocks noGrp="1"/>
          </p:cNvSpPr>
          <p:nvPr>
            <p:ph type="ftr" sz="quarter" idx="12"/>
          </p:nvPr>
        </p:nvSpPr>
        <p:spPr/>
        <p:txBody>
          <a:bodyPr/>
          <a:lstStyle/>
          <a:p>
            <a:r>
              <a:rPr lang="en-US" dirty="0" smtClean="0"/>
              <a:t>Testing  God: Numbers 14:1-24</a:t>
            </a:r>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sz="3600" dirty="0" smtClean="0">
                <a:effectLst/>
              </a:rPr>
              <a:t>Moses Intercedes Based on God’s Character</a:t>
            </a:r>
            <a:r>
              <a:rPr lang="en-US" dirty="0" smtClean="0"/>
              <a:t/>
            </a:r>
            <a:br>
              <a:rPr lang="en-US" dirty="0" smtClean="0"/>
            </a:br>
            <a:endParaRPr lang="en-US" dirty="0"/>
          </a:p>
        </p:txBody>
      </p:sp>
      <p:sp>
        <p:nvSpPr>
          <p:cNvPr id="50" name="Text Placeholder 49"/>
          <p:cNvSpPr>
            <a:spLocks noGrp="1"/>
          </p:cNvSpPr>
          <p:nvPr>
            <p:ph type="body" sz="quarter" idx="10"/>
          </p:nvPr>
        </p:nvSpPr>
        <p:spPr>
          <a:xfrm>
            <a:off x="457200" y="1146220"/>
            <a:ext cx="8229600" cy="5138670"/>
          </a:xfrm>
        </p:spPr>
        <p:txBody>
          <a:bodyPr/>
          <a:lstStyle/>
          <a:p>
            <a:r>
              <a:rPr lang="en-US" dirty="0" smtClean="0"/>
              <a:t>Numbers 14:17 - 19</a:t>
            </a:r>
            <a:r>
              <a:rPr lang="en-US" u="none" dirty="0" smtClean="0"/>
              <a:t> </a:t>
            </a:r>
            <a:r>
              <a:rPr lang="en-US" b="0" u="none" dirty="0" smtClean="0"/>
              <a:t>(NASB)</a:t>
            </a:r>
          </a:p>
          <a:p>
            <a:pPr marL="0">
              <a:lnSpc>
                <a:spcPts val="2100"/>
              </a:lnSpc>
              <a:spcAft>
                <a:spcPts val="0"/>
              </a:spcAft>
            </a:pPr>
            <a:endParaRPr lang="en-US" sz="1200" dirty="0" smtClean="0"/>
          </a:p>
          <a:p>
            <a:pPr lvl="1"/>
            <a:r>
              <a:rPr lang="en-US" dirty="0" smtClean="0"/>
              <a:t> “But now, I pray, let the power of the Lord be great, just as You have declared, ‘</a:t>
            </a:r>
            <a:r>
              <a:rPr lang="en-US" dirty="0" smtClean="0">
                <a:solidFill>
                  <a:srgbClr val="C00000"/>
                </a:solidFill>
              </a:rPr>
              <a:t>The Lord is slow to anger and abundant in lovingkindness, forgiving iniquity and transgression</a:t>
            </a:r>
            <a:r>
              <a:rPr lang="en-US" dirty="0" smtClean="0"/>
              <a:t>; but He will by no means clear the guilty, visiting the iniquity of the fathers on the children to the third and the fourth generations.’ </a:t>
            </a:r>
            <a:r>
              <a:rPr lang="en-US" dirty="0" smtClean="0">
                <a:solidFill>
                  <a:srgbClr val="0000FF"/>
                </a:solidFill>
              </a:rPr>
              <a:t>Pardon, I pray, the iniquity of this people according to the greatness of Your lovingkindness</a:t>
            </a:r>
            <a:r>
              <a:rPr lang="en-US" dirty="0" smtClean="0"/>
              <a:t>, just as You also have forgiven this people, from Egypt even until now.”</a:t>
            </a:r>
          </a:p>
          <a:p>
            <a:pPr lvl="1"/>
            <a:endParaRPr lang="en-US" dirty="0"/>
          </a:p>
        </p:txBody>
      </p:sp>
      <p:sp>
        <p:nvSpPr>
          <p:cNvPr id="52" name="Footer Placeholder 51"/>
          <p:cNvSpPr>
            <a:spLocks noGrp="1"/>
          </p:cNvSpPr>
          <p:nvPr>
            <p:ph type="ftr" sz="quarter" idx="12"/>
          </p:nvPr>
        </p:nvSpPr>
        <p:spPr/>
        <p:txBody>
          <a:bodyPr/>
          <a:lstStyle/>
          <a:p>
            <a:r>
              <a:rPr lang="en-US" dirty="0" smtClean="0"/>
              <a:t>Testing  God: Numbers 14:1-24</a:t>
            </a:r>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sz="3800" dirty="0" smtClean="0">
                <a:effectLst/>
              </a:rPr>
              <a:t>God Pardons the People and </a:t>
            </a:r>
            <a:br>
              <a:rPr lang="en-US" sz="3800" dirty="0" smtClean="0">
                <a:effectLst/>
              </a:rPr>
            </a:br>
            <a:r>
              <a:rPr lang="en-US" sz="3800" dirty="0" smtClean="0">
                <a:effectLst/>
              </a:rPr>
              <a:t>Promises to Display His Glory</a:t>
            </a:r>
            <a:r>
              <a:rPr lang="en-US" dirty="0" smtClean="0"/>
              <a:t/>
            </a:r>
            <a:br>
              <a:rPr lang="en-US" dirty="0" smtClean="0"/>
            </a:br>
            <a:endParaRPr lang="en-US" dirty="0"/>
          </a:p>
        </p:txBody>
      </p:sp>
      <p:sp>
        <p:nvSpPr>
          <p:cNvPr id="50" name="Text Placeholder 49"/>
          <p:cNvSpPr>
            <a:spLocks noGrp="1"/>
          </p:cNvSpPr>
          <p:nvPr>
            <p:ph type="body" sz="quarter" idx="10"/>
          </p:nvPr>
        </p:nvSpPr>
        <p:spPr>
          <a:xfrm>
            <a:off x="457200" y="1584106"/>
            <a:ext cx="8229600" cy="2382589"/>
          </a:xfrm>
        </p:spPr>
        <p:txBody>
          <a:bodyPr/>
          <a:lstStyle/>
          <a:p>
            <a:r>
              <a:rPr lang="en-US" dirty="0" smtClean="0"/>
              <a:t>Numbers 14:20-21</a:t>
            </a:r>
            <a:r>
              <a:rPr lang="en-US" u="none" dirty="0" smtClean="0"/>
              <a:t> </a:t>
            </a:r>
            <a:r>
              <a:rPr lang="en-US" b="0" u="none" dirty="0" smtClean="0"/>
              <a:t>(NASB)</a:t>
            </a:r>
            <a:endParaRPr lang="en-US" dirty="0" smtClean="0"/>
          </a:p>
          <a:p>
            <a:pPr lvl="1"/>
            <a:r>
              <a:rPr lang="en-US" sz="3200" dirty="0" smtClean="0"/>
              <a:t>So the Lord said, “I have pardoned them according to your word; but indeed, as I live, all the earth will be filled with the glory of the Lord.”</a:t>
            </a:r>
          </a:p>
          <a:p>
            <a:pPr lvl="1"/>
            <a:r>
              <a:rPr lang="en-US" sz="3200" dirty="0" smtClean="0"/>
              <a:t>  </a:t>
            </a:r>
            <a:endParaRPr lang="en-US" sz="3200" dirty="0"/>
          </a:p>
        </p:txBody>
      </p:sp>
      <p:sp>
        <p:nvSpPr>
          <p:cNvPr id="51" name="Text Placeholder 50"/>
          <p:cNvSpPr>
            <a:spLocks noGrp="1"/>
          </p:cNvSpPr>
          <p:nvPr>
            <p:ph type="body" sz="quarter" idx="11"/>
          </p:nvPr>
        </p:nvSpPr>
        <p:spPr>
          <a:xfrm>
            <a:off x="391885" y="4095474"/>
            <a:ext cx="8306790" cy="1893202"/>
          </a:xfrm>
        </p:spPr>
        <p:txBody>
          <a:bodyPr/>
          <a:lstStyle/>
          <a:p>
            <a:r>
              <a:rPr lang="en-US" sz="3000" dirty="0" smtClean="0"/>
              <a:t>They will not be wiped out as a nation, but there will be consequences</a:t>
            </a:r>
          </a:p>
          <a:p>
            <a:r>
              <a:rPr lang="en-US" sz="3000" dirty="0" smtClean="0"/>
              <a:t>They will not enter but Joshua and Caleb with the younger generation will (Numbers 14:28-30)</a:t>
            </a:r>
          </a:p>
          <a:p>
            <a:endParaRPr lang="en-US" sz="3000" dirty="0" smtClean="0"/>
          </a:p>
          <a:p>
            <a:endParaRPr lang="en-US" sz="3000" dirty="0" smtClean="0"/>
          </a:p>
        </p:txBody>
      </p:sp>
      <p:sp>
        <p:nvSpPr>
          <p:cNvPr id="52" name="Footer Placeholder 51"/>
          <p:cNvSpPr>
            <a:spLocks noGrp="1"/>
          </p:cNvSpPr>
          <p:nvPr>
            <p:ph type="ftr" sz="quarter" idx="12"/>
          </p:nvPr>
        </p:nvSpPr>
        <p:spPr/>
        <p:txBody>
          <a:bodyPr/>
          <a:lstStyle/>
          <a:p>
            <a:r>
              <a:rPr lang="en-US" dirty="0" smtClean="0"/>
              <a:t>Testing  God: Numbers 14:1-24</a:t>
            </a:r>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dirty="0" smtClean="0">
                <a:effectLst/>
              </a:rPr>
              <a:t>They Had Foolishly Put God to the Test</a:t>
            </a:r>
            <a:r>
              <a:rPr lang="en-US" dirty="0" smtClean="0"/>
              <a:t/>
            </a:r>
            <a:br>
              <a:rPr lang="en-US" dirty="0" smtClean="0"/>
            </a:br>
            <a:endParaRPr lang="en-US" dirty="0"/>
          </a:p>
        </p:txBody>
      </p:sp>
      <p:sp>
        <p:nvSpPr>
          <p:cNvPr id="50" name="Text Placeholder 49"/>
          <p:cNvSpPr>
            <a:spLocks noGrp="1"/>
          </p:cNvSpPr>
          <p:nvPr>
            <p:ph type="body" sz="quarter" idx="10"/>
          </p:nvPr>
        </p:nvSpPr>
        <p:spPr>
          <a:xfrm>
            <a:off x="457200" y="1146220"/>
            <a:ext cx="8229600" cy="5138670"/>
          </a:xfrm>
        </p:spPr>
        <p:txBody>
          <a:bodyPr/>
          <a:lstStyle/>
          <a:p>
            <a:r>
              <a:rPr lang="en-US" dirty="0" smtClean="0"/>
              <a:t>Numbers 14:22 - 24</a:t>
            </a:r>
            <a:r>
              <a:rPr lang="en-US" u="none" dirty="0" smtClean="0"/>
              <a:t> </a:t>
            </a:r>
            <a:r>
              <a:rPr lang="en-US" b="0" u="none" dirty="0" smtClean="0"/>
              <a:t>(NASB)</a:t>
            </a:r>
          </a:p>
          <a:p>
            <a:pPr marL="0">
              <a:lnSpc>
                <a:spcPts val="2100"/>
              </a:lnSpc>
              <a:spcAft>
                <a:spcPts val="0"/>
              </a:spcAft>
            </a:pPr>
            <a:endParaRPr lang="en-US" sz="1200" dirty="0" smtClean="0"/>
          </a:p>
          <a:p>
            <a:pPr lvl="1"/>
            <a:r>
              <a:rPr lang="en-US" dirty="0" smtClean="0"/>
              <a:t>“Surely all the men who have seen My glory and My signs which I performed in Egypt and in the wilderness, yet </a:t>
            </a:r>
            <a:r>
              <a:rPr lang="en-US" dirty="0" smtClean="0">
                <a:solidFill>
                  <a:srgbClr val="C00000"/>
                </a:solidFill>
              </a:rPr>
              <a:t>have put Me to the test these ten times and have not listened to My voice</a:t>
            </a:r>
            <a:r>
              <a:rPr lang="en-US" dirty="0" smtClean="0"/>
              <a:t>, shall by no means see the land which I swore to their fathers, nor shall any of those who spurned Me see it. But My servant Caleb, because he has had a different spirit and has followed Me fully, I will bring into the land which he entered, and his descendants shall take possession of it.”</a:t>
            </a:r>
          </a:p>
          <a:p>
            <a:pPr lvl="1"/>
            <a:endParaRPr lang="en-US" dirty="0"/>
          </a:p>
        </p:txBody>
      </p:sp>
      <p:sp>
        <p:nvSpPr>
          <p:cNvPr id="52" name="Footer Placeholder 51"/>
          <p:cNvSpPr>
            <a:spLocks noGrp="1"/>
          </p:cNvSpPr>
          <p:nvPr>
            <p:ph type="ftr" sz="quarter" idx="12"/>
          </p:nvPr>
        </p:nvSpPr>
        <p:spPr/>
        <p:txBody>
          <a:bodyPr/>
          <a:lstStyle/>
          <a:p>
            <a:r>
              <a:rPr lang="en-US" dirty="0" smtClean="0"/>
              <a:t>Testing  God: Numbers 14:1-24</a:t>
            </a:r>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dirty="0" smtClean="0"/>
              <a:t>Their Conspiracy Is Exposed</a:t>
            </a:r>
            <a:br>
              <a:rPr lang="en-US" dirty="0" smtClean="0"/>
            </a:br>
            <a:endParaRPr lang="en-US" dirty="0"/>
          </a:p>
        </p:txBody>
      </p:sp>
      <p:sp>
        <p:nvSpPr>
          <p:cNvPr id="50" name="Text Placeholder 49"/>
          <p:cNvSpPr>
            <a:spLocks noGrp="1"/>
          </p:cNvSpPr>
          <p:nvPr>
            <p:ph type="body" sz="quarter" idx="10"/>
          </p:nvPr>
        </p:nvSpPr>
        <p:spPr>
          <a:xfrm>
            <a:off x="457200" y="1113582"/>
            <a:ext cx="8229600" cy="4295326"/>
          </a:xfrm>
        </p:spPr>
        <p:txBody>
          <a:bodyPr/>
          <a:lstStyle/>
          <a:p>
            <a:pPr>
              <a:lnSpc>
                <a:spcPts val="3100"/>
              </a:lnSpc>
            </a:pPr>
            <a:r>
              <a:rPr lang="en-US" dirty="0" smtClean="0"/>
              <a:t>Acts 5:7-9</a:t>
            </a:r>
            <a:r>
              <a:rPr lang="en-US" u="none" dirty="0" smtClean="0"/>
              <a:t> </a:t>
            </a:r>
            <a:r>
              <a:rPr lang="en-US" b="0" u="none" dirty="0" smtClean="0"/>
              <a:t>(NASB)</a:t>
            </a:r>
          </a:p>
          <a:p>
            <a:pPr>
              <a:lnSpc>
                <a:spcPts val="3100"/>
              </a:lnSpc>
            </a:pPr>
            <a:r>
              <a:rPr lang="en-US" sz="2800" b="0" u="none" dirty="0" smtClean="0"/>
              <a:t>Now there elapsed an interval of about three hours, and his wife came in, </a:t>
            </a:r>
            <a:r>
              <a:rPr lang="en-US" sz="2800" b="0" u="none" dirty="0" smtClean="0">
                <a:solidFill>
                  <a:schemeClr val="accent4">
                    <a:lumMod val="75000"/>
                  </a:schemeClr>
                </a:solidFill>
              </a:rPr>
              <a:t>not knowing what had happened. </a:t>
            </a:r>
            <a:r>
              <a:rPr lang="en-US" sz="2800" b="0" u="none" dirty="0" smtClean="0"/>
              <a:t>And Peter responded to her, ‘Tell me whether you sold the land for such and such a price?’ And she said, ‘Yes, that was the price.’ Then Peter said to her, ‘Why is it that you have </a:t>
            </a:r>
            <a:r>
              <a:rPr lang="en-US" sz="2800" b="0" u="none" dirty="0" smtClean="0">
                <a:solidFill>
                  <a:srgbClr val="C00000"/>
                </a:solidFill>
              </a:rPr>
              <a:t>agreed together to put the Spirit of the Lord to the test</a:t>
            </a:r>
            <a:r>
              <a:rPr lang="en-US" sz="2800" b="0" u="none" dirty="0" smtClean="0"/>
              <a:t>? Behold, the feet of those who have buried your husband are at the door, and they shall carry you out as well.’</a:t>
            </a:r>
          </a:p>
          <a:p>
            <a:pPr>
              <a:lnSpc>
                <a:spcPts val="3100"/>
              </a:lnSpc>
            </a:pPr>
            <a:endParaRPr lang="en-US" b="0" u="none" dirty="0" smtClean="0"/>
          </a:p>
          <a:p>
            <a:pPr>
              <a:lnSpc>
                <a:spcPts val="3100"/>
              </a:lnSpc>
              <a:spcAft>
                <a:spcPts val="0"/>
              </a:spcAft>
            </a:pPr>
            <a:endParaRPr lang="en-US" sz="1200" dirty="0" smtClean="0"/>
          </a:p>
          <a:p>
            <a:pPr lvl="1">
              <a:lnSpc>
                <a:spcPts val="3100"/>
              </a:lnSpc>
            </a:pPr>
            <a:r>
              <a:rPr lang="en-US" dirty="0" smtClean="0"/>
              <a:t> </a:t>
            </a:r>
          </a:p>
          <a:p>
            <a:pPr lvl="1">
              <a:lnSpc>
                <a:spcPts val="3100"/>
              </a:lnSpc>
            </a:pPr>
            <a:endParaRPr lang="en-US" dirty="0" smtClean="0"/>
          </a:p>
          <a:p>
            <a:pPr lvl="1">
              <a:lnSpc>
                <a:spcPts val="3100"/>
              </a:lnSpc>
            </a:pPr>
            <a:endParaRPr lang="en-US" dirty="0"/>
          </a:p>
        </p:txBody>
      </p:sp>
      <p:sp>
        <p:nvSpPr>
          <p:cNvPr id="51" name="Text Placeholder 50"/>
          <p:cNvSpPr>
            <a:spLocks noGrp="1"/>
          </p:cNvSpPr>
          <p:nvPr>
            <p:ph type="body" sz="quarter" idx="11"/>
          </p:nvPr>
        </p:nvSpPr>
        <p:spPr>
          <a:xfrm>
            <a:off x="457200" y="5311588"/>
            <a:ext cx="8229600" cy="980724"/>
          </a:xfrm>
        </p:spPr>
        <p:txBody>
          <a:bodyPr/>
          <a:lstStyle/>
          <a:p>
            <a:r>
              <a:rPr lang="en-US" dirty="0" smtClean="0"/>
              <a:t>Peter speaks authoritatively for God</a:t>
            </a:r>
          </a:p>
          <a:p>
            <a:r>
              <a:rPr lang="en-US" dirty="0" smtClean="0"/>
              <a:t>See Heb. 3:8 for testing God (wilderness wanderers)</a:t>
            </a:r>
          </a:p>
          <a:p>
            <a:endParaRPr lang="en-US" dirty="0" smtClean="0"/>
          </a:p>
          <a:p>
            <a:endParaRPr lang="en-US" i="1" dirty="0" smtClean="0"/>
          </a:p>
          <a:p>
            <a:endParaRPr lang="en-US" dirty="0" smtClean="0"/>
          </a:p>
        </p:txBody>
      </p:sp>
      <p:sp>
        <p:nvSpPr>
          <p:cNvPr id="52" name="Footer Placeholder 51"/>
          <p:cNvSpPr>
            <a:spLocks noGrp="1"/>
          </p:cNvSpPr>
          <p:nvPr>
            <p:ph type="ftr" sz="quarter" idx="12"/>
          </p:nvPr>
        </p:nvSpPr>
        <p:spPr/>
        <p:txBody>
          <a:bodyPr/>
          <a:lstStyle/>
          <a:p>
            <a:r>
              <a:rPr lang="en-US" dirty="0" smtClean="0"/>
              <a:t>The Sharing of Goods: Acts 4:32-5:11</a:t>
            </a:r>
          </a:p>
        </p:txBody>
      </p:sp>
    </p:spTree>
    <p:extLst>
      <p:ext uri="{BB962C8B-B14F-4D97-AF65-F5344CB8AC3E}">
        <p14:creationId xmlns:p14="http://schemas.microsoft.com/office/powerpoint/2010/main" val="2177520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dirty="0" smtClean="0"/>
              <a:t>The Church Has a Strong Fear of God</a:t>
            </a:r>
            <a:endParaRPr lang="en-US" dirty="0"/>
          </a:p>
        </p:txBody>
      </p:sp>
      <p:sp>
        <p:nvSpPr>
          <p:cNvPr id="50" name="Text Placeholder 49"/>
          <p:cNvSpPr>
            <a:spLocks noGrp="1"/>
          </p:cNvSpPr>
          <p:nvPr>
            <p:ph type="body" sz="quarter" idx="10"/>
          </p:nvPr>
        </p:nvSpPr>
        <p:spPr>
          <a:xfrm>
            <a:off x="457200" y="1249252"/>
            <a:ext cx="8229600" cy="3415738"/>
          </a:xfrm>
        </p:spPr>
        <p:txBody>
          <a:bodyPr/>
          <a:lstStyle/>
          <a:p>
            <a:r>
              <a:rPr lang="en-US" dirty="0" smtClean="0"/>
              <a:t>Acts 5:10, 11</a:t>
            </a:r>
            <a:r>
              <a:rPr lang="en-US" u="none" dirty="0" smtClean="0"/>
              <a:t> </a:t>
            </a:r>
            <a:r>
              <a:rPr lang="en-US" b="0" u="none" dirty="0" smtClean="0"/>
              <a:t>(NASB)</a:t>
            </a:r>
          </a:p>
          <a:p>
            <a:pPr lvl="1"/>
            <a:r>
              <a:rPr lang="en-US" dirty="0" smtClean="0"/>
              <a:t>And she fell immediately at his feet, and breathed her last; and the young men came in and found her dead, and they carried her out and buried her beside her husband. And </a:t>
            </a:r>
            <a:r>
              <a:rPr lang="en-US" dirty="0" smtClean="0">
                <a:solidFill>
                  <a:srgbClr val="C00000"/>
                </a:solidFill>
              </a:rPr>
              <a:t>great fear came upon the whole church</a:t>
            </a:r>
            <a:r>
              <a:rPr lang="en-US" dirty="0" smtClean="0"/>
              <a:t>, and upon all who heard of these things.</a:t>
            </a:r>
          </a:p>
          <a:p>
            <a:pPr lvl="1"/>
            <a:r>
              <a:rPr lang="en-US" dirty="0" smtClean="0"/>
              <a:t> </a:t>
            </a:r>
            <a:endParaRPr lang="en-US" dirty="0"/>
          </a:p>
        </p:txBody>
      </p:sp>
      <p:sp>
        <p:nvSpPr>
          <p:cNvPr id="51" name="Text Placeholder 50"/>
          <p:cNvSpPr>
            <a:spLocks noGrp="1"/>
          </p:cNvSpPr>
          <p:nvPr>
            <p:ph type="body" sz="quarter" idx="11"/>
          </p:nvPr>
        </p:nvSpPr>
        <p:spPr>
          <a:xfrm>
            <a:off x="608610" y="4330330"/>
            <a:ext cx="8306790" cy="2086345"/>
          </a:xfrm>
        </p:spPr>
        <p:txBody>
          <a:bodyPr/>
          <a:lstStyle/>
          <a:p>
            <a:pPr>
              <a:spcAft>
                <a:spcPts val="1200"/>
              </a:spcAft>
            </a:pPr>
            <a:r>
              <a:rPr lang="en-US" dirty="0" smtClean="0"/>
              <a:t>This too is exemplary judgment</a:t>
            </a:r>
          </a:p>
          <a:p>
            <a:pPr>
              <a:spcAft>
                <a:spcPts val="1200"/>
              </a:spcAft>
            </a:pPr>
            <a:r>
              <a:rPr lang="en-US" dirty="0" smtClean="0"/>
              <a:t>God does not change, so we can learn from this incident</a:t>
            </a:r>
          </a:p>
          <a:p>
            <a:pPr>
              <a:spcAft>
                <a:spcPts val="1200"/>
              </a:spcAft>
            </a:pPr>
            <a:r>
              <a:rPr lang="en-US" dirty="0" smtClean="0"/>
              <a:t>“all who heard” would include outsiders</a:t>
            </a:r>
          </a:p>
          <a:p>
            <a:pPr>
              <a:spcAft>
                <a:spcPts val="1200"/>
              </a:spcAft>
            </a:pPr>
            <a:endParaRPr lang="en-US" dirty="0" smtClean="0"/>
          </a:p>
        </p:txBody>
      </p:sp>
      <p:sp>
        <p:nvSpPr>
          <p:cNvPr id="52" name="Footer Placeholder 51"/>
          <p:cNvSpPr>
            <a:spLocks noGrp="1"/>
          </p:cNvSpPr>
          <p:nvPr>
            <p:ph type="ftr" sz="quarter" idx="12"/>
          </p:nvPr>
        </p:nvSpPr>
        <p:spPr/>
        <p:txBody>
          <a:bodyPr/>
          <a:lstStyle/>
          <a:p>
            <a:r>
              <a:rPr lang="en-US" dirty="0" smtClean="0"/>
              <a:t>The Sharing of Goods: Acts 4:32-5:11</a:t>
            </a:r>
          </a:p>
        </p:txBody>
      </p:sp>
    </p:spTree>
    <p:extLst>
      <p:ext uri="{BB962C8B-B14F-4D97-AF65-F5344CB8AC3E}">
        <p14:creationId xmlns:p14="http://schemas.microsoft.com/office/powerpoint/2010/main" val="1554771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dirty="0" smtClean="0"/>
              <a:t>The Danger of Testing God</a:t>
            </a:r>
            <a:endParaRPr lang="en-US" dirty="0"/>
          </a:p>
        </p:txBody>
      </p:sp>
      <p:sp>
        <p:nvSpPr>
          <p:cNvPr id="50" name="Text Placeholder 49"/>
          <p:cNvSpPr>
            <a:spLocks noGrp="1"/>
          </p:cNvSpPr>
          <p:nvPr>
            <p:ph type="body" sz="quarter" idx="10"/>
          </p:nvPr>
        </p:nvSpPr>
        <p:spPr>
          <a:xfrm>
            <a:off x="457200" y="1084882"/>
            <a:ext cx="8229600" cy="3130658"/>
          </a:xfrm>
        </p:spPr>
        <p:txBody>
          <a:bodyPr/>
          <a:lstStyle/>
          <a:p>
            <a:r>
              <a:rPr lang="en-US" dirty="0" smtClean="0"/>
              <a:t>Hebrews 3:7-9 </a:t>
            </a:r>
            <a:r>
              <a:rPr lang="en-US" b="0" u="none" dirty="0" smtClean="0"/>
              <a:t>(NASB)</a:t>
            </a:r>
            <a:endParaRPr lang="en-US" sz="1200" dirty="0" smtClean="0"/>
          </a:p>
          <a:p>
            <a:pPr lvl="1"/>
            <a:r>
              <a:rPr lang="en-US" dirty="0" smtClean="0"/>
              <a:t>Therefore, just as the Holy Spirit says, “Today if you hear His voice, Do not harden your hearts as when they provoked Me, As in the day of </a:t>
            </a:r>
            <a:r>
              <a:rPr lang="en-US" dirty="0" smtClean="0">
                <a:solidFill>
                  <a:srgbClr val="C00000"/>
                </a:solidFill>
              </a:rPr>
              <a:t>trial</a:t>
            </a:r>
            <a:r>
              <a:rPr lang="en-US" dirty="0" smtClean="0"/>
              <a:t> in the wilderness, Where your fathers </a:t>
            </a:r>
            <a:r>
              <a:rPr lang="en-US" dirty="0" smtClean="0">
                <a:solidFill>
                  <a:srgbClr val="C00000"/>
                </a:solidFill>
              </a:rPr>
              <a:t>tried</a:t>
            </a:r>
            <a:r>
              <a:rPr lang="en-US" dirty="0" smtClean="0"/>
              <a:t> Me by </a:t>
            </a:r>
            <a:r>
              <a:rPr lang="en-US" dirty="0" smtClean="0">
                <a:solidFill>
                  <a:srgbClr val="C00000"/>
                </a:solidFill>
              </a:rPr>
              <a:t>testing</a:t>
            </a:r>
            <a:r>
              <a:rPr lang="en-US" dirty="0" smtClean="0"/>
              <a:t> Me, And saw My works for forty years.”</a:t>
            </a:r>
            <a:endParaRPr lang="en-US" dirty="0"/>
          </a:p>
        </p:txBody>
      </p:sp>
      <p:sp>
        <p:nvSpPr>
          <p:cNvPr id="51" name="Text Placeholder 50"/>
          <p:cNvSpPr>
            <a:spLocks noGrp="1"/>
          </p:cNvSpPr>
          <p:nvPr>
            <p:ph type="body" sz="quarter" idx="11"/>
          </p:nvPr>
        </p:nvSpPr>
        <p:spPr>
          <a:xfrm>
            <a:off x="457200" y="3873438"/>
            <a:ext cx="8306790" cy="2324746"/>
          </a:xfrm>
        </p:spPr>
        <p:txBody>
          <a:bodyPr/>
          <a:lstStyle/>
          <a:p>
            <a:r>
              <a:rPr lang="en-US" dirty="0" smtClean="0"/>
              <a:t>This is from Psalm 95:8-10 based on Exodus 17:2, 7</a:t>
            </a:r>
          </a:p>
          <a:p>
            <a:r>
              <a:rPr lang="en-US" dirty="0" smtClean="0"/>
              <a:t>“tried” here is </a:t>
            </a:r>
            <a:r>
              <a:rPr lang="en-US" dirty="0" err="1" smtClean="0"/>
              <a:t>peirazo</a:t>
            </a:r>
            <a:r>
              <a:rPr lang="en-US" dirty="0" smtClean="0"/>
              <a:t>_ as it is in Acts 5:9</a:t>
            </a:r>
          </a:p>
          <a:p>
            <a:r>
              <a:rPr lang="en-US" dirty="0" smtClean="0"/>
              <a:t>This term is used with prefix in Matthew 4:7</a:t>
            </a:r>
          </a:p>
          <a:p>
            <a:r>
              <a:rPr lang="en-US" dirty="0" smtClean="0"/>
              <a:t>This is a failure to believe that God is in our midst and so doubt His promises; like Israel (Num. 14:11, 22)</a:t>
            </a:r>
          </a:p>
          <a:p>
            <a:endParaRPr lang="en-US" dirty="0" smtClean="0"/>
          </a:p>
          <a:p>
            <a:endParaRPr lang="en-US" dirty="0" smtClean="0"/>
          </a:p>
        </p:txBody>
      </p:sp>
      <p:sp>
        <p:nvSpPr>
          <p:cNvPr id="52" name="Footer Placeholder 51"/>
          <p:cNvSpPr>
            <a:spLocks noGrp="1"/>
          </p:cNvSpPr>
          <p:nvPr>
            <p:ph type="ftr" sz="quarter" idx="12"/>
          </p:nvPr>
        </p:nvSpPr>
        <p:spPr/>
        <p:txBody>
          <a:bodyPr/>
          <a:lstStyle/>
          <a:p>
            <a:r>
              <a:rPr lang="en-US" dirty="0" smtClean="0"/>
              <a:t>The Sharing of Goods: Acts 4:32-5:11</a:t>
            </a:r>
          </a:p>
        </p:txBody>
      </p:sp>
    </p:spTree>
    <p:extLst>
      <p:ext uri="{BB962C8B-B14F-4D97-AF65-F5344CB8AC3E}">
        <p14:creationId xmlns:p14="http://schemas.microsoft.com/office/powerpoint/2010/main" val="7632519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a:xfrm>
            <a:off x="228600" y="247067"/>
            <a:ext cx="8686800" cy="6153733"/>
          </a:xfrm>
        </p:spPr>
        <p:txBody>
          <a:bodyPr/>
          <a:lstStyle/>
          <a:p>
            <a:r>
              <a:rPr lang="en-US" dirty="0" smtClean="0"/>
              <a:t>Israel Forgets God’s Salvation and Rejects God’s Promises</a:t>
            </a:r>
            <a:endParaRPr lang="en-US" dirty="0"/>
          </a:p>
        </p:txBody>
      </p:sp>
      <p:sp>
        <p:nvSpPr>
          <p:cNvPr id="50" name="Text Placeholder 49"/>
          <p:cNvSpPr>
            <a:spLocks noGrp="1"/>
          </p:cNvSpPr>
          <p:nvPr>
            <p:ph type="body" sz="quarter" idx="10"/>
          </p:nvPr>
        </p:nvSpPr>
        <p:spPr>
          <a:xfrm>
            <a:off x="457200" y="1838509"/>
            <a:ext cx="8229600" cy="2991068"/>
          </a:xfrm>
        </p:spPr>
        <p:txBody>
          <a:bodyPr/>
          <a:lstStyle/>
          <a:p>
            <a:r>
              <a:rPr lang="en-US" dirty="0" smtClean="0"/>
              <a:t>Numbers 14:1-3</a:t>
            </a:r>
            <a:r>
              <a:rPr lang="en-US" b="0" u="none" dirty="0" smtClean="0"/>
              <a:t> (NASB)</a:t>
            </a:r>
          </a:p>
          <a:p>
            <a:r>
              <a:rPr lang="en-US" sz="3000" b="0" u="none" dirty="0" smtClean="0"/>
              <a:t>Then all the congregation lifted up their voices and cried, and the people wept that night. All the sons of Israel </a:t>
            </a:r>
            <a:r>
              <a:rPr lang="en-US" sz="3000" b="0" u="none" dirty="0" smtClean="0">
                <a:solidFill>
                  <a:srgbClr val="C00000"/>
                </a:solidFill>
              </a:rPr>
              <a:t>grumbled</a:t>
            </a:r>
            <a:r>
              <a:rPr lang="en-US" sz="3000" b="0" u="none" dirty="0" smtClean="0"/>
              <a:t> against Moses and Aaron; and the whole congregation said to them, “Would that we had died in the land of Egypt! Or would that we had died in this wilderness!”</a:t>
            </a:r>
          </a:p>
          <a:p>
            <a:endParaRPr lang="en-US" dirty="0" smtClean="0"/>
          </a:p>
        </p:txBody>
      </p:sp>
      <p:sp>
        <p:nvSpPr>
          <p:cNvPr id="52" name="Footer Placeholder 51"/>
          <p:cNvSpPr>
            <a:spLocks noGrp="1"/>
          </p:cNvSpPr>
          <p:nvPr>
            <p:ph type="ftr" sz="quarter" idx="12"/>
          </p:nvPr>
        </p:nvSpPr>
        <p:spPr/>
        <p:txBody>
          <a:bodyPr/>
          <a:lstStyle/>
          <a:p>
            <a:r>
              <a:rPr lang="en-US" dirty="0" smtClean="0"/>
              <a:t>Testing  God: Numbers 14:1-24</a:t>
            </a:r>
          </a:p>
        </p:txBody>
      </p:sp>
      <p:sp>
        <p:nvSpPr>
          <p:cNvPr id="7" name="Text Placeholder 50"/>
          <p:cNvSpPr>
            <a:spLocks noGrp="1"/>
          </p:cNvSpPr>
          <p:nvPr>
            <p:ph type="body" sz="quarter" idx="11"/>
          </p:nvPr>
        </p:nvSpPr>
        <p:spPr>
          <a:xfrm>
            <a:off x="457200" y="4906859"/>
            <a:ext cx="8229600" cy="1313638"/>
          </a:xfrm>
        </p:spPr>
        <p:txBody>
          <a:bodyPr/>
          <a:lstStyle/>
          <a:p>
            <a:r>
              <a:rPr lang="en-US" dirty="0" smtClean="0"/>
              <a:t>They had heard an unbelieving report from the spies</a:t>
            </a:r>
          </a:p>
          <a:p>
            <a:r>
              <a:rPr lang="en-US" dirty="0" smtClean="0"/>
              <a:t>“Grumbled” is </a:t>
            </a:r>
            <a:r>
              <a:rPr lang="el-GR" dirty="0" smtClean="0"/>
              <a:t>διαγογγύζω</a:t>
            </a:r>
            <a:r>
              <a:rPr lang="en-US" dirty="0" smtClean="0"/>
              <a:t> in LXX and is used in Luke 15:2 ; Exodus 16:2</a:t>
            </a:r>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smtClean="0"/>
              <a:t>They Question God’s Purposes</a:t>
            </a:r>
            <a:endParaRPr lang="en-US" dirty="0"/>
          </a:p>
        </p:txBody>
      </p:sp>
      <p:sp>
        <p:nvSpPr>
          <p:cNvPr id="50" name="Text Placeholder 49"/>
          <p:cNvSpPr>
            <a:spLocks noGrp="1"/>
          </p:cNvSpPr>
          <p:nvPr>
            <p:ph type="body" sz="quarter" idx="10"/>
          </p:nvPr>
        </p:nvSpPr>
        <p:spPr/>
        <p:txBody>
          <a:bodyPr/>
          <a:lstStyle/>
          <a:p>
            <a:r>
              <a:rPr lang="en-US" dirty="0" smtClean="0"/>
              <a:t>Numbers 14:3, 4 (NASB)</a:t>
            </a:r>
          </a:p>
          <a:p>
            <a:pPr lvl="1"/>
            <a:r>
              <a:rPr lang="en-US" sz="3200" dirty="0" smtClean="0"/>
              <a:t>“Why is the Lord bringing us into this land, to fall by the sword? Our wives and our little ones will become plunder; would it not be better for us to return to Egypt?” So they said to one another, “</a:t>
            </a:r>
            <a:r>
              <a:rPr lang="en-US" sz="3200" dirty="0" smtClean="0">
                <a:solidFill>
                  <a:srgbClr val="C00000"/>
                </a:solidFill>
              </a:rPr>
              <a:t>Let us appoint a leader and return to Egypt.</a:t>
            </a:r>
            <a:r>
              <a:rPr lang="en-US" sz="3200" dirty="0" smtClean="0"/>
              <a:t>”</a:t>
            </a:r>
          </a:p>
          <a:p>
            <a:endParaRPr lang="en-US" dirty="0" smtClean="0"/>
          </a:p>
        </p:txBody>
      </p:sp>
      <p:sp>
        <p:nvSpPr>
          <p:cNvPr id="51" name="Text Placeholder 50"/>
          <p:cNvSpPr>
            <a:spLocks noGrp="1"/>
          </p:cNvSpPr>
          <p:nvPr>
            <p:ph type="body" sz="quarter" idx="11"/>
          </p:nvPr>
        </p:nvSpPr>
        <p:spPr>
          <a:xfrm>
            <a:off x="457200" y="4410635"/>
            <a:ext cx="8229600" cy="1913964"/>
          </a:xfrm>
        </p:spPr>
        <p:txBody>
          <a:bodyPr/>
          <a:lstStyle/>
          <a:p>
            <a:r>
              <a:rPr lang="en-US" sz="3000" dirty="0" smtClean="0"/>
              <a:t>They question God’s character and motives</a:t>
            </a:r>
          </a:p>
          <a:p>
            <a:r>
              <a:rPr lang="en-US" sz="3000" dirty="0" smtClean="0"/>
              <a:t>In unbelief they refuse to believe God’s promises</a:t>
            </a:r>
          </a:p>
          <a:p>
            <a:r>
              <a:rPr lang="en-US" sz="3000" dirty="0" smtClean="0"/>
              <a:t>They forget God’s saving acts </a:t>
            </a:r>
          </a:p>
        </p:txBody>
      </p:sp>
      <p:sp>
        <p:nvSpPr>
          <p:cNvPr id="52" name="Footer Placeholder 51"/>
          <p:cNvSpPr>
            <a:spLocks noGrp="1"/>
          </p:cNvSpPr>
          <p:nvPr>
            <p:ph type="ftr" sz="quarter" idx="12"/>
          </p:nvPr>
        </p:nvSpPr>
        <p:spPr/>
        <p:txBody>
          <a:bodyPr/>
          <a:lstStyle/>
          <a:p>
            <a:r>
              <a:rPr lang="en-US" smtClean="0"/>
              <a:t>Testing  God: Numbers 14:1-24</a:t>
            </a:r>
            <a:endParaRPr lang="en-US" dirty="0" smtClean="0"/>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dirty="0" smtClean="0"/>
              <a:t>Godly Leadership Takes Action</a:t>
            </a:r>
            <a:br>
              <a:rPr lang="en-US" dirty="0" smtClean="0"/>
            </a:br>
            <a:endParaRPr lang="en-US" dirty="0"/>
          </a:p>
        </p:txBody>
      </p:sp>
      <p:sp>
        <p:nvSpPr>
          <p:cNvPr id="50" name="Text Placeholder 49"/>
          <p:cNvSpPr>
            <a:spLocks noGrp="1"/>
          </p:cNvSpPr>
          <p:nvPr>
            <p:ph type="body" sz="quarter" idx="10"/>
          </p:nvPr>
        </p:nvSpPr>
        <p:spPr>
          <a:xfrm>
            <a:off x="457200" y="1011127"/>
            <a:ext cx="8229600" cy="3509358"/>
          </a:xfrm>
        </p:spPr>
        <p:txBody>
          <a:bodyPr/>
          <a:lstStyle/>
          <a:p>
            <a:r>
              <a:rPr lang="en-US" dirty="0" smtClean="0"/>
              <a:t>Numbers 14:5-7a</a:t>
            </a:r>
            <a:r>
              <a:rPr lang="en-US" b="0" u="none" dirty="0" smtClean="0"/>
              <a:t> (NASB)</a:t>
            </a:r>
          </a:p>
          <a:p>
            <a:r>
              <a:rPr lang="en-US" b="0" u="none" dirty="0" smtClean="0"/>
              <a:t>“Then Moses and Aaron </a:t>
            </a:r>
            <a:r>
              <a:rPr lang="en-US" b="0" u="none" dirty="0" smtClean="0">
                <a:solidFill>
                  <a:srgbClr val="C00000"/>
                </a:solidFill>
              </a:rPr>
              <a:t>fell on their faces </a:t>
            </a:r>
            <a:r>
              <a:rPr lang="en-US" b="0" u="none" dirty="0" smtClean="0"/>
              <a:t>in the presence of all the assembly of the congregation of the sons of Israel. Joshua the son of Nun and Caleb the son of </a:t>
            </a:r>
            <a:r>
              <a:rPr lang="en-US" b="0" u="none" dirty="0" err="1" smtClean="0"/>
              <a:t>Jephunneh</a:t>
            </a:r>
            <a:r>
              <a:rPr lang="en-US" b="0" u="none" dirty="0" smtClean="0"/>
              <a:t>, of those who had spied out the land, </a:t>
            </a:r>
            <a:r>
              <a:rPr lang="en-US" b="0" u="none" dirty="0" smtClean="0">
                <a:solidFill>
                  <a:srgbClr val="C00000"/>
                </a:solidFill>
              </a:rPr>
              <a:t>tore their clothes</a:t>
            </a:r>
            <a:r>
              <a:rPr lang="en-US" b="0" u="none" dirty="0" smtClean="0"/>
              <a:t>; and they spoke to all the congregation of the sons of Israel, saying, . . .”</a:t>
            </a:r>
          </a:p>
          <a:p>
            <a:endParaRPr lang="en-US" b="0" u="none" dirty="0" smtClean="0"/>
          </a:p>
          <a:p>
            <a:endParaRPr lang="en-US" b="0" u="none" dirty="0" smtClean="0"/>
          </a:p>
        </p:txBody>
      </p:sp>
      <p:sp>
        <p:nvSpPr>
          <p:cNvPr id="51" name="Text Placeholder 50"/>
          <p:cNvSpPr>
            <a:spLocks noGrp="1"/>
          </p:cNvSpPr>
          <p:nvPr>
            <p:ph type="body" sz="quarter" idx="11"/>
          </p:nvPr>
        </p:nvSpPr>
        <p:spPr>
          <a:xfrm>
            <a:off x="457200" y="4584883"/>
            <a:ext cx="8229600" cy="1506827"/>
          </a:xfrm>
        </p:spPr>
        <p:txBody>
          <a:bodyPr/>
          <a:lstStyle/>
          <a:p>
            <a:r>
              <a:rPr lang="en-US" sz="3000" dirty="0" smtClean="0"/>
              <a:t>Moses and company believed God’s promises</a:t>
            </a:r>
          </a:p>
          <a:p>
            <a:r>
              <a:rPr lang="en-US" sz="3000" dirty="0" smtClean="0"/>
              <a:t>Those who truly believed were aghast at the unbelief of the congregation</a:t>
            </a:r>
          </a:p>
        </p:txBody>
      </p:sp>
      <p:sp>
        <p:nvSpPr>
          <p:cNvPr id="52" name="Footer Placeholder 51"/>
          <p:cNvSpPr>
            <a:spLocks noGrp="1"/>
          </p:cNvSpPr>
          <p:nvPr>
            <p:ph type="ftr" sz="quarter" idx="12"/>
          </p:nvPr>
        </p:nvSpPr>
        <p:spPr/>
        <p:txBody>
          <a:bodyPr/>
          <a:lstStyle/>
          <a:p>
            <a:r>
              <a:rPr lang="en-US" dirty="0" smtClean="0"/>
              <a:t>Testing  God: Numbers 14:1-24</a:t>
            </a:r>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sz="3600" dirty="0" smtClean="0"/>
              <a:t>Godly Leadership Believes God’s Promises</a:t>
            </a:r>
            <a:r>
              <a:rPr lang="en-US" dirty="0" smtClean="0"/>
              <a:t/>
            </a:r>
            <a:br>
              <a:rPr lang="en-US" dirty="0" smtClean="0"/>
            </a:br>
            <a:endParaRPr lang="en-US" dirty="0"/>
          </a:p>
        </p:txBody>
      </p:sp>
      <p:sp>
        <p:nvSpPr>
          <p:cNvPr id="50" name="Text Placeholder 49"/>
          <p:cNvSpPr>
            <a:spLocks noGrp="1"/>
          </p:cNvSpPr>
          <p:nvPr>
            <p:ph type="body" sz="quarter" idx="10"/>
          </p:nvPr>
        </p:nvSpPr>
        <p:spPr>
          <a:xfrm>
            <a:off x="457200" y="1191433"/>
            <a:ext cx="8229600" cy="4629819"/>
          </a:xfrm>
        </p:spPr>
        <p:txBody>
          <a:bodyPr/>
          <a:lstStyle/>
          <a:p>
            <a:r>
              <a:rPr lang="en-US" dirty="0" smtClean="0"/>
              <a:t>Numbers 14:7b-9</a:t>
            </a:r>
            <a:r>
              <a:rPr lang="en-US" b="0" u="none" dirty="0" smtClean="0"/>
              <a:t> (NASB)</a:t>
            </a:r>
            <a:endParaRPr lang="en-US" sz="1200" b="0" u="none" dirty="0" smtClean="0"/>
          </a:p>
          <a:p>
            <a:pPr lvl="1"/>
            <a:r>
              <a:rPr lang="en-US" b="0" u="none" dirty="0" smtClean="0"/>
              <a:t>“. . . The land which we passed through to spy out is an exceedingly good land. </a:t>
            </a:r>
            <a:r>
              <a:rPr lang="en-US" b="0" u="none" dirty="0" smtClean="0">
                <a:solidFill>
                  <a:srgbClr val="C00000"/>
                </a:solidFill>
              </a:rPr>
              <a:t>If the Lord is pleased with us, then He will bring us into this land</a:t>
            </a:r>
            <a:r>
              <a:rPr lang="en-US" b="0" u="none" dirty="0" smtClean="0"/>
              <a:t> and give it to us a land which flows with milk and honey. Only </a:t>
            </a:r>
            <a:r>
              <a:rPr lang="en-US" b="0" u="none" dirty="0" smtClean="0">
                <a:solidFill>
                  <a:srgbClr val="0000FF"/>
                </a:solidFill>
              </a:rPr>
              <a:t>do not rebel against the Lord</a:t>
            </a:r>
            <a:r>
              <a:rPr lang="en-US" b="0" u="none" dirty="0" smtClean="0"/>
              <a:t>; and do not fear the people of the land, for they will be our prey. Their protection has been removed from them, and the Lord is with us; do not fear them.”</a:t>
            </a:r>
          </a:p>
          <a:p>
            <a:endParaRPr lang="en-US" b="0" u="none" dirty="0" smtClean="0"/>
          </a:p>
          <a:p>
            <a:endParaRPr lang="en-US" b="0" u="none" dirty="0" smtClean="0"/>
          </a:p>
          <a:p>
            <a:endParaRPr lang="en-US" b="0" u="none" dirty="0" smtClean="0"/>
          </a:p>
        </p:txBody>
      </p:sp>
      <p:sp>
        <p:nvSpPr>
          <p:cNvPr id="52" name="Footer Placeholder 51"/>
          <p:cNvSpPr>
            <a:spLocks noGrp="1"/>
          </p:cNvSpPr>
          <p:nvPr>
            <p:ph type="ftr" sz="quarter" idx="12"/>
          </p:nvPr>
        </p:nvSpPr>
        <p:spPr/>
        <p:txBody>
          <a:bodyPr/>
          <a:lstStyle/>
          <a:p>
            <a:r>
              <a:rPr lang="en-US" dirty="0" smtClean="0"/>
              <a:t>Testing  God: Numbers 14:1-24</a:t>
            </a:r>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p:cNvSpPr>
            <a:spLocks noGrp="1"/>
          </p:cNvSpPr>
          <p:nvPr>
            <p:ph type="title"/>
          </p:nvPr>
        </p:nvSpPr>
        <p:spPr/>
        <p:txBody>
          <a:bodyPr/>
          <a:lstStyle/>
          <a:p>
            <a:r>
              <a:rPr lang="en-US" smtClean="0"/>
              <a:t>They Want to Kill Their Leaders</a:t>
            </a:r>
            <a:br>
              <a:rPr lang="en-US" smtClean="0"/>
            </a:br>
            <a:endParaRPr lang="en-US" dirty="0"/>
          </a:p>
        </p:txBody>
      </p:sp>
      <p:sp>
        <p:nvSpPr>
          <p:cNvPr id="50" name="Text Placeholder 49"/>
          <p:cNvSpPr>
            <a:spLocks noGrp="1"/>
          </p:cNvSpPr>
          <p:nvPr>
            <p:ph type="body" sz="quarter" idx="10"/>
          </p:nvPr>
        </p:nvSpPr>
        <p:spPr/>
        <p:txBody>
          <a:bodyPr/>
          <a:lstStyle/>
          <a:p>
            <a:r>
              <a:rPr lang="en-US" dirty="0" smtClean="0"/>
              <a:t>Numbers 14:10-11 (NASB)</a:t>
            </a:r>
          </a:p>
          <a:p>
            <a:pPr lvl="1"/>
            <a:r>
              <a:rPr lang="en-US" dirty="0" smtClean="0"/>
              <a:t>But all the congregation said to </a:t>
            </a:r>
            <a:r>
              <a:rPr lang="en-US" dirty="0" smtClean="0">
                <a:solidFill>
                  <a:srgbClr val="0000FF"/>
                </a:solidFill>
              </a:rPr>
              <a:t>stone them with stones</a:t>
            </a:r>
            <a:r>
              <a:rPr lang="en-US" dirty="0" smtClean="0"/>
              <a:t>. Then the glory of the Lord appeared in the tent of meeting to all the sons of Israel. The Lord said to Moses, "How long will this people spurn Me? And </a:t>
            </a:r>
            <a:r>
              <a:rPr lang="en-US" dirty="0" smtClean="0">
                <a:solidFill>
                  <a:srgbClr val="C00000"/>
                </a:solidFill>
              </a:rPr>
              <a:t>how long will they not believe in Me</a:t>
            </a:r>
            <a:r>
              <a:rPr lang="en-US" dirty="0" smtClean="0"/>
              <a:t>, despite all the signs which I have performed in their midst?</a:t>
            </a:r>
          </a:p>
          <a:p>
            <a:endParaRPr lang="en-US" dirty="0" smtClean="0"/>
          </a:p>
          <a:p>
            <a:endParaRPr lang="en-US" dirty="0" smtClean="0"/>
          </a:p>
        </p:txBody>
      </p:sp>
      <p:sp>
        <p:nvSpPr>
          <p:cNvPr id="7" name="Text Placeholder 50"/>
          <p:cNvSpPr>
            <a:spLocks noGrp="1"/>
          </p:cNvSpPr>
          <p:nvPr>
            <p:ph type="body" sz="quarter" idx="11"/>
          </p:nvPr>
        </p:nvSpPr>
        <p:spPr>
          <a:xfrm>
            <a:off x="457200" y="4648198"/>
            <a:ext cx="8229600" cy="1676401"/>
          </a:xfrm>
        </p:spPr>
        <p:txBody>
          <a:bodyPr/>
          <a:lstStyle/>
          <a:p>
            <a:r>
              <a:rPr lang="en-US" dirty="0" smtClean="0"/>
              <a:t>The people chose insurrection over faith</a:t>
            </a:r>
          </a:p>
          <a:p>
            <a:r>
              <a:rPr lang="en-US" dirty="0" smtClean="0"/>
              <a:t>They had every reason to believe God’s promises!</a:t>
            </a:r>
          </a:p>
          <a:p>
            <a:r>
              <a:rPr lang="en-US" dirty="0" smtClean="0"/>
              <a:t>They will not enter because of unbelief (Heb. 3:19)</a:t>
            </a:r>
          </a:p>
          <a:p>
            <a:endParaRPr lang="en-US" dirty="0" smtClean="0"/>
          </a:p>
          <a:p>
            <a:endParaRPr lang="en-US" dirty="0" smtClean="0"/>
          </a:p>
        </p:txBody>
      </p:sp>
      <p:sp>
        <p:nvSpPr>
          <p:cNvPr id="52" name="Footer Placeholder 51"/>
          <p:cNvSpPr>
            <a:spLocks noGrp="1"/>
          </p:cNvSpPr>
          <p:nvPr>
            <p:ph type="ftr" sz="quarter" idx="12"/>
          </p:nvPr>
        </p:nvSpPr>
        <p:spPr/>
        <p:txBody>
          <a:bodyPr/>
          <a:lstStyle/>
          <a:p>
            <a:r>
              <a:rPr lang="en-US" smtClean="0"/>
              <a:t>Testing  God: Numbers 14:1-24</a:t>
            </a:r>
            <a:endParaRPr lang="en-US" dirty="0" smtClean="0"/>
          </a:p>
        </p:txBody>
      </p:sp>
    </p:spTree>
    <p:extLst>
      <p:ext uri="{BB962C8B-B14F-4D97-AF65-F5344CB8AC3E}">
        <p14:creationId xmlns:p14="http://schemas.microsoft.com/office/powerpoint/2010/main" val="30962354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FF0000"/>
      </a:accent1>
      <a:accent2>
        <a:srgbClr val="0070C0"/>
      </a:accent2>
      <a:accent3>
        <a:srgbClr val="00B050"/>
      </a:accent3>
      <a:accent4>
        <a:srgbClr val="7030A0"/>
      </a:accent4>
      <a:accent5>
        <a:srgbClr val="EAEAEA"/>
      </a:accent5>
      <a:accent6>
        <a:srgbClr val="70AD47"/>
      </a:accent6>
      <a:hlink>
        <a:srgbClr val="0563C1"/>
      </a:hlink>
      <a:folHlink>
        <a:srgbClr val="954F72"/>
      </a:folHlink>
    </a:clrScheme>
    <a:fontScheme name="ACTS Template">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5016</TotalTime>
  <Words>2095</Words>
  <Application>Microsoft Office PowerPoint</Application>
  <PresentationFormat>On-screen Show (4:3)</PresentationFormat>
  <Paragraphs>123</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Arabic Typesetting</vt:lpstr>
      <vt:lpstr>Arial</vt:lpstr>
      <vt:lpstr>Blackadder ITC</vt:lpstr>
      <vt:lpstr>Calibri</vt:lpstr>
      <vt:lpstr>Verdana</vt:lpstr>
      <vt:lpstr>Office Theme</vt:lpstr>
      <vt:lpstr>Testing God</vt:lpstr>
      <vt:lpstr>Their Conspiracy Is Exposed </vt:lpstr>
      <vt:lpstr>The Church Has a Strong Fear of God</vt:lpstr>
      <vt:lpstr>The Danger of Testing God</vt:lpstr>
      <vt:lpstr>Israel Forgets God’s Salvation and Rejects God’s Promises</vt:lpstr>
      <vt:lpstr>They Question God’s Purposes</vt:lpstr>
      <vt:lpstr>Godly Leadership Takes Action </vt:lpstr>
      <vt:lpstr>Godly Leadership Believes God’s Promises </vt:lpstr>
      <vt:lpstr>They Want to Kill Their Leaders </vt:lpstr>
      <vt:lpstr>Moses Intercedes to Yahweh </vt:lpstr>
      <vt:lpstr>Moses Intercedes Based on God’s Character </vt:lpstr>
      <vt:lpstr>God Pardons the People and  Promises to Display His Glory </vt:lpstr>
      <vt:lpstr>They Had Foolishly Put God to the Test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Christy</dc:creator>
  <cp:lastModifiedBy>Christy</cp:lastModifiedBy>
  <cp:revision>280</cp:revision>
  <cp:lastPrinted>2015-06-18T13:23:33Z</cp:lastPrinted>
  <dcterms:created xsi:type="dcterms:W3CDTF">2014-11-11T16:23:07Z</dcterms:created>
  <dcterms:modified xsi:type="dcterms:W3CDTF">2015-06-18T13:25:10Z</dcterms:modified>
</cp:coreProperties>
</file>