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82" r:id="rId2"/>
    <p:sldId id="283" r:id="rId3"/>
    <p:sldId id="285" r:id="rId4"/>
    <p:sldId id="286" r:id="rId5"/>
    <p:sldId id="287" r:id="rId6"/>
    <p:sldId id="288" r:id="rId7"/>
    <p:sldId id="289" r:id="rId8"/>
    <p:sldId id="290" r:id="rId9"/>
    <p:sldId id="291" r:id="rId10"/>
    <p:sldId id="293" r:id="rId11"/>
    <p:sldId id="294" r:id="rId12"/>
    <p:sldId id="295" r:id="rId13"/>
    <p:sldId id="297" r:id="rId14"/>
    <p:sldId id="298"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92" autoAdjust="0"/>
    <p:restoredTop sz="94384" autoAdjust="0"/>
  </p:normalViewPr>
  <p:slideViewPr>
    <p:cSldViewPr>
      <p:cViewPr varScale="1">
        <p:scale>
          <a:sx n="71" d="100"/>
          <a:sy n="71" d="100"/>
        </p:scale>
        <p:origin x="1728" y="54"/>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1956"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72879" y="193613"/>
            <a:ext cx="6334802" cy="481727"/>
          </a:xfrm>
          <a:prstGeom prst="rect">
            <a:avLst/>
          </a:prstGeom>
        </p:spPr>
        <p:txBody>
          <a:bodyPr vert="horz" lIns="96661" tIns="48330" rIns="96661" bIns="48330" rtlCol="0"/>
          <a:lstStyle>
            <a:lvl1pPr algn="l">
              <a:defRPr sz="1300"/>
            </a:lvl1pPr>
          </a:lstStyle>
          <a:p>
            <a:pPr>
              <a:tabLst>
                <a:tab pos="6053187" algn="r"/>
              </a:tabLst>
            </a:pPr>
            <a:r>
              <a:rPr lang="en-US" dirty="0" smtClean="0">
                <a:latin typeface="Calibri" panose="020F0502020204030204" pitchFamily="34" charset="0"/>
              </a:rPr>
              <a:t>Yes, We Can Prove God’s Existence!</a:t>
            </a:r>
            <a:r>
              <a:rPr lang="en-US" i="1" dirty="0">
                <a:latin typeface="Calibri" panose="020F0502020204030204" pitchFamily="34" charset="0"/>
              </a:rPr>
              <a:t> by Eric </a:t>
            </a:r>
            <a:r>
              <a:rPr lang="en-US" i="1" dirty="0" smtClean="0">
                <a:latin typeface="Calibri" panose="020F0502020204030204" pitchFamily="34" charset="0"/>
              </a:rPr>
              <a:t>Douma</a:t>
            </a:r>
            <a:r>
              <a:rPr lang="en-US" dirty="0" smtClean="0">
                <a:latin typeface="Calibri" panose="020F0502020204030204" pitchFamily="34" charset="0"/>
              </a:rPr>
              <a:t>	Oct. 29, 2014</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3" name="TextBox 2"/>
          <p:cNvSpPr txBox="1"/>
          <p:nvPr/>
        </p:nvSpPr>
        <p:spPr>
          <a:xfrm>
            <a:off x="3094117" y="8919382"/>
            <a:ext cx="3813564" cy="296857"/>
          </a:xfrm>
          <a:prstGeom prst="rect">
            <a:avLst/>
          </a:prstGeom>
          <a:noFill/>
        </p:spPr>
        <p:txBody>
          <a:bodyPr wrap="square" lIns="95866" tIns="47933" rIns="95866" bIns="47933" rtlCol="0">
            <a:spAutoFit/>
          </a:bodyPr>
          <a:lstStyle/>
          <a:p>
            <a:pPr>
              <a:tabLst>
                <a:tab pos="3533384" algn="r"/>
              </a:tabLst>
            </a:pPr>
            <a:r>
              <a:rPr lang="en-US" sz="1300" dirty="0"/>
              <a:t>Gospelofgracefellowship.org</a:t>
            </a:r>
            <a:r>
              <a:rPr lang="en-US" sz="1300" dirty="0"/>
              <a:t>	</a:t>
            </a:r>
            <a:r>
              <a:rPr lang="en-US" sz="1300" dirty="0"/>
              <a:t>Page </a:t>
            </a:r>
            <a:fld id="{D3017138-4896-47FF-BDDE-08DEE550ACAB}" type="slidenum">
              <a:rPr lang="en-US" sz="1300"/>
              <a:pPr>
                <a:tabLst>
                  <a:tab pos="3533384" algn="r"/>
                </a:tabLst>
              </a:pPr>
              <a:t>‹#›</a:t>
            </a:fld>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10/29/2014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Tree>
    <p:extLst>
      <p:ext uri="{BB962C8B-B14F-4D97-AF65-F5344CB8AC3E}">
        <p14:creationId xmlns:p14="http://schemas.microsoft.com/office/powerpoint/2010/main" val="453458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3736368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1617504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3197106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p14="http://schemas.microsoft.com/office/powerpoint/2010/main" val="875462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Tree>
    <p:extLst>
      <p:ext uri="{BB962C8B-B14F-4D97-AF65-F5344CB8AC3E}">
        <p14:creationId xmlns:p14="http://schemas.microsoft.com/office/powerpoint/2010/main" val="3676362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12</a:t>
            </a:fld>
            <a:endParaRPr lang="en-US"/>
          </a:p>
        </p:txBody>
      </p:sp>
    </p:spTree>
    <p:extLst>
      <p:ext uri="{BB962C8B-B14F-4D97-AF65-F5344CB8AC3E}">
        <p14:creationId xmlns:p14="http://schemas.microsoft.com/office/powerpoint/2010/main" val="555303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14</a:t>
            </a:fld>
            <a:endParaRPr lang="en-US"/>
          </a:p>
        </p:txBody>
      </p:sp>
    </p:spTree>
    <p:extLst>
      <p:ext uri="{BB962C8B-B14F-4D97-AF65-F5344CB8AC3E}">
        <p14:creationId xmlns:p14="http://schemas.microsoft.com/office/powerpoint/2010/main" val="77680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23038"/>
            <a:ext cx="82296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56563" algn="r"/>
              </a:tabLst>
            </a:pPr>
            <a:r>
              <a:rPr lang="en-US" sz="1800" dirty="0" smtClean="0">
                <a:solidFill>
                  <a:schemeClr val="tx1"/>
                </a:solidFill>
                <a:latin typeface="Calibri" panose="020F0502020204030204" pitchFamily="34" charset="0"/>
              </a:rPr>
              <a:t>Proving</a:t>
            </a:r>
            <a:r>
              <a:rPr lang="en-US" sz="1800" baseline="0" dirty="0" smtClean="0">
                <a:solidFill>
                  <a:schemeClr val="tx1"/>
                </a:solidFill>
                <a:latin typeface="Calibri" panose="020F0502020204030204" pitchFamily="34" charset="0"/>
              </a:rPr>
              <a:t> the Existence of God</a:t>
            </a:r>
            <a:r>
              <a:rPr lang="en-US" sz="1800" kern="1200" dirty="0" smtClean="0">
                <a:solidFill>
                  <a:schemeClr val="tx1"/>
                </a:solidFill>
                <a:latin typeface="Calibri" panose="020F0502020204030204" pitchFamily="34" charset="0"/>
                <a:ea typeface="+mn-ea"/>
                <a:cs typeface="+mn-cs"/>
              </a:rPr>
              <a:t> 	</a:t>
            </a:r>
            <a:fld id="{BD1F9B7E-C1DA-4C6D-BF38-EF7832845805}" type="slidenum">
              <a:rPr lang="en-US" sz="1800" kern="1200" smtClean="0">
                <a:solidFill>
                  <a:schemeClr val="tx1"/>
                </a:solidFill>
                <a:latin typeface="Calibri" panose="020F0502020204030204" pitchFamily="34" charset="0"/>
                <a:ea typeface="+mn-ea"/>
                <a:cs typeface="+mn-cs"/>
              </a:rPr>
              <a:pPr>
                <a:tabLst>
                  <a:tab pos="8056563" algn="r"/>
                </a:tabLst>
              </a:pPr>
              <a:t>‹#›</a:t>
            </a:fld>
            <a:r>
              <a:rPr lang="en-US" sz="1800" dirty="0" smtClean="0">
                <a:solidFill>
                  <a:schemeClr val="tx1"/>
                </a:solidFill>
                <a:latin typeface="Calibri" panose="020F0502020204030204" pitchFamily="34" charset="0"/>
              </a:rPr>
              <a:t>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Yes, We Can Prove </a:t>
            </a:r>
            <a:br>
              <a:rPr lang="en-US" dirty="0" smtClean="0"/>
            </a:br>
            <a:r>
              <a:rPr lang="en-US" dirty="0" smtClean="0"/>
              <a:t>God’s Existence!</a:t>
            </a:r>
            <a:endParaRPr lang="en-US" dirty="0"/>
          </a:p>
        </p:txBody>
      </p:sp>
      <p:sp>
        <p:nvSpPr>
          <p:cNvPr id="3" name="Subtitle 2"/>
          <p:cNvSpPr>
            <a:spLocks noGrp="1"/>
          </p:cNvSpPr>
          <p:nvPr>
            <p:ph type="subTitle" idx="1"/>
          </p:nvPr>
        </p:nvSpPr>
        <p:spPr/>
        <p:txBody>
          <a:bodyPr>
            <a:noAutofit/>
          </a:bodyPr>
          <a:lstStyle/>
          <a:p>
            <a:endParaRPr lang="en-US" dirty="0"/>
          </a:p>
          <a:p>
            <a:r>
              <a:rPr lang="en-US" dirty="0" smtClean="0"/>
              <a:t>By Eric Douma</a:t>
            </a:r>
          </a:p>
          <a:p>
            <a:r>
              <a:rPr lang="en-US" dirty="0" smtClean="0"/>
              <a:t>Gospel of Grace Fellowship</a:t>
            </a:r>
          </a:p>
          <a:p>
            <a:endParaRPr lang="en-US" dirty="0"/>
          </a:p>
          <a:p>
            <a:r>
              <a:rPr lang="en-US" dirty="0" smtClean="0"/>
              <a:t>Oct. 29, 2014</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458200" cy="4876801"/>
          </a:xfrm>
        </p:spPr>
        <p:txBody>
          <a:bodyPr>
            <a:normAutofit/>
          </a:bodyPr>
          <a:lstStyle/>
          <a:p>
            <a:pPr marL="0" indent="0">
              <a:buNone/>
            </a:pPr>
            <a:r>
              <a:rPr lang="en-US" b="1" dirty="0" smtClean="0">
                <a:solidFill>
                  <a:srgbClr val="FF0000"/>
                </a:solidFill>
              </a:rPr>
              <a:t>The cooling rate of  the radiation background: </a:t>
            </a:r>
          </a:p>
          <a:p>
            <a:pPr marL="0" indent="0">
              <a:buNone/>
            </a:pPr>
            <a:r>
              <a:rPr lang="en-US" dirty="0" smtClean="0"/>
              <a:t>According </a:t>
            </a:r>
            <a:r>
              <a:rPr lang="en-US" dirty="0"/>
              <a:t>to the big bang, the older and more expanded the universe becomes, the cooler its cosmic background radiation. Measurements of the cosmic background radiation at distances so great that we are looking back to when the universe was just a half, a quarter, or an eighth of its present age show temperature measures that are hotter than the present 2.726°K by exactly the amount that the big bang theory </a:t>
            </a:r>
            <a:r>
              <a:rPr lang="en-US" dirty="0" smtClean="0"/>
              <a:t>predicts. </a:t>
            </a:r>
            <a:r>
              <a:rPr lang="en-US" dirty="0"/>
              <a:t>That is, astronomers actually witness the universe growing cooler and cooler through </a:t>
            </a:r>
            <a:r>
              <a:rPr lang="en-US" dirty="0" smtClean="0"/>
              <a:t>time (Hugh Ross).</a:t>
            </a:r>
            <a:endParaRPr lang="en-US" dirty="0"/>
          </a:p>
        </p:txBody>
      </p:sp>
      <p:sp>
        <p:nvSpPr>
          <p:cNvPr id="3" name="Title 2"/>
          <p:cNvSpPr>
            <a:spLocks noGrp="1"/>
          </p:cNvSpPr>
          <p:nvPr>
            <p:ph type="title"/>
          </p:nvPr>
        </p:nvSpPr>
        <p:spPr/>
        <p:txBody>
          <a:bodyPr/>
          <a:lstStyle/>
          <a:p>
            <a:r>
              <a:rPr lang="en-US" dirty="0"/>
              <a:t>The Universe Is Not Eternal</a:t>
            </a:r>
          </a:p>
        </p:txBody>
      </p:sp>
    </p:spTree>
    <p:extLst>
      <p:ext uri="{BB962C8B-B14F-4D97-AF65-F5344CB8AC3E}">
        <p14:creationId xmlns:p14="http://schemas.microsoft.com/office/powerpoint/2010/main" val="233517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334000"/>
          </a:xfrm>
        </p:spPr>
        <p:txBody>
          <a:bodyPr>
            <a:normAutofit/>
          </a:bodyPr>
          <a:lstStyle/>
          <a:p>
            <a:pPr marL="0" indent="0">
              <a:buNone/>
            </a:pPr>
            <a:r>
              <a:rPr lang="en-US" b="1" dirty="0"/>
              <a:t>Only four possibilities for the beginning of the universe:</a:t>
            </a:r>
            <a:endParaRPr lang="en-US" dirty="0"/>
          </a:p>
          <a:p>
            <a:pPr marL="0" indent="0">
              <a:buNone/>
            </a:pPr>
            <a:r>
              <a:rPr lang="en-US" dirty="0"/>
              <a:t>1.The universe is an illusion</a:t>
            </a:r>
          </a:p>
          <a:p>
            <a:pPr marL="0" indent="0">
              <a:buNone/>
            </a:pPr>
            <a:r>
              <a:rPr lang="en-US" dirty="0"/>
              <a:t>2. The universe self created itself</a:t>
            </a:r>
          </a:p>
          <a:p>
            <a:pPr marL="0" indent="0">
              <a:buNone/>
            </a:pPr>
            <a:r>
              <a:rPr lang="en-US" dirty="0"/>
              <a:t>3. The universe is eternal</a:t>
            </a:r>
          </a:p>
          <a:p>
            <a:pPr marL="0" indent="0">
              <a:buNone/>
            </a:pPr>
            <a:r>
              <a:rPr lang="en-US" dirty="0"/>
              <a:t>4. There is an outside being who created the </a:t>
            </a:r>
            <a:r>
              <a:rPr lang="en-US" dirty="0" smtClean="0"/>
              <a:t>universe</a:t>
            </a:r>
          </a:p>
          <a:p>
            <a:pPr marL="0" indent="0">
              <a:buNone/>
            </a:pPr>
            <a:endParaRPr lang="en-US" sz="1200" dirty="0"/>
          </a:p>
          <a:p>
            <a:pPr marL="0" indent="0">
              <a:buNone/>
            </a:pPr>
            <a:r>
              <a:rPr lang="en-US" dirty="0" smtClean="0"/>
              <a:t>For </a:t>
            </a:r>
            <a:r>
              <a:rPr lang="en-US" dirty="0"/>
              <a:t>the scientist who has lived by his faith in the power of reason, the story ends like a bad dream. He has scaled the mountains of ignorance; he is about to conquer the highest peak; as he pulls himself over the final rock, he is greeted by a band of theologians who have been sitting there for </a:t>
            </a:r>
            <a:r>
              <a:rPr lang="en-US" dirty="0" smtClean="0"/>
              <a:t>centuries</a:t>
            </a:r>
            <a:r>
              <a:rPr lang="en-US" dirty="0"/>
              <a:t> </a:t>
            </a:r>
            <a:r>
              <a:rPr lang="en-US" dirty="0" smtClean="0"/>
              <a:t>(</a:t>
            </a:r>
            <a:r>
              <a:rPr lang="en-US" dirty="0" err="1" smtClean="0"/>
              <a:t>Jastrow</a:t>
            </a:r>
            <a:r>
              <a:rPr lang="en-US" dirty="0" smtClean="0"/>
              <a:t>, 105-106).</a:t>
            </a:r>
            <a:endParaRPr lang="en-US" dirty="0"/>
          </a:p>
        </p:txBody>
      </p:sp>
      <p:sp>
        <p:nvSpPr>
          <p:cNvPr id="3" name="Title 2"/>
          <p:cNvSpPr>
            <a:spLocks noGrp="1"/>
          </p:cNvSpPr>
          <p:nvPr>
            <p:ph type="title"/>
          </p:nvPr>
        </p:nvSpPr>
        <p:spPr/>
        <p:txBody>
          <a:bodyPr/>
          <a:lstStyle/>
          <a:p>
            <a:r>
              <a:rPr lang="en-US" dirty="0" smtClean="0"/>
              <a:t>The Only Viable Option</a:t>
            </a:r>
            <a:endParaRPr lang="en-US" dirty="0"/>
          </a:p>
        </p:txBody>
      </p:sp>
      <p:sp>
        <p:nvSpPr>
          <p:cNvPr id="4" name="Oval 3"/>
          <p:cNvSpPr/>
          <p:nvPr/>
        </p:nvSpPr>
        <p:spPr>
          <a:xfrm>
            <a:off x="228600" y="3156698"/>
            <a:ext cx="381000" cy="48857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447800" y="1777253"/>
            <a:ext cx="1295400" cy="1086971"/>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447800" y="1777253"/>
            <a:ext cx="1066800" cy="1264024"/>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63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4" end="4"/>
                                            </p:txEl>
                                          </p:spTgt>
                                        </p:tgtEl>
                                        <p:attrNameLst>
                                          <p:attrName>style.visibility</p:attrName>
                                        </p:attrNameLst>
                                      </p:cBhvr>
                                      <p:to>
                                        <p:strVal val="visible"/>
                                      </p:to>
                                    </p:set>
                                    <p:animEffect transition="in" filter="fade">
                                      <p:cBhvr>
                                        <p:cTn id="49" dur="1000"/>
                                        <p:tgtEl>
                                          <p:spTgt spid="2">
                                            <p:txEl>
                                              <p:pRg st="4" end="4"/>
                                            </p:txEl>
                                          </p:spTgt>
                                        </p:tgtEl>
                                      </p:cBhvr>
                                    </p:animEffect>
                                    <p:anim calcmode="lin" valueType="num">
                                      <p:cBhvr>
                                        <p:cTn id="5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Effect transition="in" filter="fade">
                                      <p:cBhvr>
                                        <p:cTn id="63" dur="1000"/>
                                        <p:tgtEl>
                                          <p:spTgt spid="2">
                                            <p:txEl>
                                              <p:pRg st="6" end="6"/>
                                            </p:txEl>
                                          </p:spTgt>
                                        </p:tgtEl>
                                      </p:cBhvr>
                                    </p:animEffect>
                                    <p:anim calcmode="lin" valueType="num">
                                      <p:cBhvr>
                                        <p:cTn id="6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334000"/>
          </a:xfrm>
        </p:spPr>
        <p:txBody>
          <a:bodyPr>
            <a:normAutofit/>
          </a:bodyPr>
          <a:lstStyle/>
          <a:p>
            <a:pPr marL="0" indent="0">
              <a:buNone/>
            </a:pPr>
            <a:r>
              <a:rPr lang="en-US" sz="3200" dirty="0" smtClean="0"/>
              <a:t>1. All things designed must have a designer.</a:t>
            </a:r>
          </a:p>
          <a:p>
            <a:pPr marL="0" indent="0">
              <a:buNone/>
            </a:pPr>
            <a:r>
              <a:rPr lang="en-US" sz="3200" dirty="0" smtClean="0"/>
              <a:t>2. The universe is a thing that was designed.</a:t>
            </a:r>
          </a:p>
          <a:p>
            <a:pPr marL="0" indent="0">
              <a:buNone/>
            </a:pPr>
            <a:r>
              <a:rPr lang="en-US" sz="3200" dirty="0" smtClean="0"/>
              <a:t>C. The universe must have a designer.</a:t>
            </a:r>
          </a:p>
          <a:p>
            <a:pPr marL="0" indent="0">
              <a:buNone/>
            </a:pPr>
            <a:endParaRPr lang="en-US" sz="3200" dirty="0"/>
          </a:p>
          <a:p>
            <a:pPr marL="0" indent="0">
              <a:buNone/>
            </a:pPr>
            <a:r>
              <a:rPr lang="en-US" sz="3200" dirty="0" smtClean="0"/>
              <a:t>1.Astronomy</a:t>
            </a:r>
          </a:p>
          <a:p>
            <a:pPr marL="0" indent="0">
              <a:buNone/>
            </a:pPr>
            <a:r>
              <a:rPr lang="en-US" sz="3200" dirty="0" smtClean="0"/>
              <a:t>2.Physics/chemistry</a:t>
            </a:r>
          </a:p>
          <a:p>
            <a:pPr marL="0" indent="0">
              <a:buNone/>
            </a:pPr>
            <a:r>
              <a:rPr lang="en-US" sz="3200" dirty="0" smtClean="0"/>
              <a:t>3.Microbiology</a:t>
            </a:r>
            <a:endParaRPr lang="en-US" sz="3200" b="1" dirty="0">
              <a:solidFill>
                <a:srgbClr val="FF0000"/>
              </a:solidFill>
            </a:endParaRPr>
          </a:p>
        </p:txBody>
      </p:sp>
      <p:sp>
        <p:nvSpPr>
          <p:cNvPr id="3" name="Title 2"/>
          <p:cNvSpPr>
            <a:spLocks noGrp="1"/>
          </p:cNvSpPr>
          <p:nvPr>
            <p:ph type="title"/>
          </p:nvPr>
        </p:nvSpPr>
        <p:spPr/>
        <p:txBody>
          <a:bodyPr/>
          <a:lstStyle/>
          <a:p>
            <a:r>
              <a:rPr lang="en-US" dirty="0"/>
              <a:t>The Teleological Argument</a:t>
            </a:r>
          </a:p>
        </p:txBody>
      </p:sp>
    </p:spTree>
    <p:extLst>
      <p:ext uri="{BB962C8B-B14F-4D97-AF65-F5344CB8AC3E}">
        <p14:creationId xmlns:p14="http://schemas.microsoft.com/office/powerpoint/2010/main" val="420282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105400"/>
          </a:xfrm>
        </p:spPr>
        <p:txBody>
          <a:bodyPr>
            <a:normAutofit/>
          </a:bodyPr>
          <a:lstStyle/>
          <a:p>
            <a:pPr marL="0" indent="0">
              <a:buNone/>
            </a:pPr>
            <a:r>
              <a:rPr lang="en-US" b="1" dirty="0">
                <a:solidFill>
                  <a:srgbClr val="FF0000"/>
                </a:solidFill>
              </a:rPr>
              <a:t>Evidence for design from astronomy:</a:t>
            </a:r>
            <a:endParaRPr lang="en-US" dirty="0"/>
          </a:p>
          <a:p>
            <a:pPr marL="0" indent="0">
              <a:buNone/>
            </a:pPr>
            <a:r>
              <a:rPr lang="en-US" dirty="0"/>
              <a:t>“Now, put all of this together – the inner region of the galaxy is much more dangerous from radiation and other threats; the outer part of the galaxy isn’t going to be able to form Earth-like planets because the heavy elements are not abundant enough; and I haven’t even mentioned how the thin disk o four galaxy helps our sun stay in its desirable circular </a:t>
            </a:r>
            <a:r>
              <a:rPr lang="en-US" dirty="0" smtClean="0"/>
              <a:t>orbit. A very eccentric orbit could cause it to cross spiral arms and visit dangerous inner regions of the galaxy, but being circular it remains in </a:t>
            </a:r>
            <a:r>
              <a:rPr lang="en-US" dirty="0" smtClean="0">
                <a:solidFill>
                  <a:srgbClr val="FF0000"/>
                </a:solidFill>
              </a:rPr>
              <a:t>the safe zone</a:t>
            </a:r>
            <a:r>
              <a:rPr lang="en-US" dirty="0" smtClean="0"/>
              <a:t>” </a:t>
            </a:r>
          </a:p>
          <a:p>
            <a:pPr marL="0" indent="0">
              <a:buNone/>
            </a:pPr>
            <a:r>
              <a:rPr lang="en-US" dirty="0" smtClean="0"/>
              <a:t>(Guillermo Gonzalez, </a:t>
            </a:r>
            <a:r>
              <a:rPr lang="en-US" dirty="0" err="1" smtClean="0"/>
              <a:t>Phd</a:t>
            </a:r>
            <a:r>
              <a:rPr lang="en-US" dirty="0" smtClean="0"/>
              <a:t>. </a:t>
            </a:r>
            <a:r>
              <a:rPr lang="en-US" dirty="0"/>
              <a:t>a</a:t>
            </a:r>
            <a:r>
              <a:rPr lang="en-US" dirty="0" smtClean="0"/>
              <a:t>strophysics).</a:t>
            </a:r>
            <a:endParaRPr lang="en-US" dirty="0"/>
          </a:p>
          <a:p>
            <a:endParaRPr lang="en-US" dirty="0"/>
          </a:p>
        </p:txBody>
      </p:sp>
      <p:sp>
        <p:nvSpPr>
          <p:cNvPr id="3" name="Title 2"/>
          <p:cNvSpPr>
            <a:spLocks noGrp="1"/>
          </p:cNvSpPr>
          <p:nvPr>
            <p:ph type="title"/>
          </p:nvPr>
        </p:nvSpPr>
        <p:spPr/>
        <p:txBody>
          <a:bodyPr/>
          <a:lstStyle/>
          <a:p>
            <a:r>
              <a:rPr lang="en-US" dirty="0" smtClean="0"/>
              <a:t>Our Planet Is A “Put Up Job”</a:t>
            </a:r>
            <a:endParaRPr lang="en-US" dirty="0"/>
          </a:p>
        </p:txBody>
      </p:sp>
    </p:spTree>
    <p:extLst>
      <p:ext uri="{BB962C8B-B14F-4D97-AF65-F5344CB8AC3E}">
        <p14:creationId xmlns:p14="http://schemas.microsoft.com/office/powerpoint/2010/main" val="390584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95400"/>
            <a:ext cx="8521700" cy="4525963"/>
          </a:xfrm>
        </p:spPr>
        <p:txBody>
          <a:bodyPr>
            <a:noAutofit/>
          </a:bodyPr>
          <a:lstStyle/>
          <a:p>
            <a:pPr>
              <a:spcBef>
                <a:spcPts val="0"/>
              </a:spcBef>
              <a:spcAft>
                <a:spcPts val="600"/>
              </a:spcAft>
            </a:pPr>
            <a:r>
              <a:rPr lang="en-US" dirty="0" smtClean="0"/>
              <a:t>Earth’s orbit is almost circular – needed for temperature control.</a:t>
            </a:r>
          </a:p>
          <a:p>
            <a:pPr>
              <a:spcBef>
                <a:spcPts val="0"/>
              </a:spcBef>
              <a:spcAft>
                <a:spcPts val="600"/>
              </a:spcAft>
            </a:pPr>
            <a:r>
              <a:rPr lang="en-US" dirty="0" smtClean="0"/>
              <a:t>Jupiter’s orbit is very circular – if not, the earth would be “pulled” of trajectory and life would not be possible.</a:t>
            </a:r>
          </a:p>
          <a:p>
            <a:pPr>
              <a:spcBef>
                <a:spcPts val="0"/>
              </a:spcBef>
              <a:spcAft>
                <a:spcPts val="600"/>
              </a:spcAft>
            </a:pPr>
            <a:r>
              <a:rPr lang="en-US" dirty="0" smtClean="0"/>
              <a:t>Jupiter’s huge mass (300 times that of earth) absorbs and deflects huge quantities of “life ending” comet impacts on earth.</a:t>
            </a:r>
          </a:p>
          <a:p>
            <a:pPr>
              <a:spcBef>
                <a:spcPts val="0"/>
              </a:spcBef>
              <a:spcAft>
                <a:spcPts val="600"/>
              </a:spcAft>
            </a:pPr>
            <a:r>
              <a:rPr lang="en-US" dirty="0" smtClean="0"/>
              <a:t>The sun’s size and metal richness is both absolutely necessary for life and rare for this region of a galaxy!</a:t>
            </a:r>
          </a:p>
          <a:p>
            <a:pPr>
              <a:spcBef>
                <a:spcPts val="0"/>
              </a:spcBef>
              <a:spcAft>
                <a:spcPts val="600"/>
              </a:spcAft>
            </a:pPr>
            <a:r>
              <a:rPr lang="en-US" dirty="0" smtClean="0"/>
              <a:t>The moon’s gravitational pull keep’s earth’s axis tilt of 23.5 degrees!</a:t>
            </a:r>
          </a:p>
          <a:p>
            <a:endParaRPr lang="en-US" dirty="0"/>
          </a:p>
        </p:txBody>
      </p:sp>
      <p:sp>
        <p:nvSpPr>
          <p:cNvPr id="3" name="Title 2"/>
          <p:cNvSpPr>
            <a:spLocks noGrp="1"/>
          </p:cNvSpPr>
          <p:nvPr>
            <p:ph type="title"/>
          </p:nvPr>
        </p:nvSpPr>
        <p:spPr/>
        <p:txBody>
          <a:bodyPr/>
          <a:lstStyle/>
          <a:p>
            <a:r>
              <a:rPr lang="en-US" dirty="0" smtClean="0"/>
              <a:t>Our Planet Is a “Put Up Job”</a:t>
            </a:r>
            <a:endParaRPr lang="en-US" dirty="0"/>
          </a:p>
        </p:txBody>
      </p:sp>
    </p:spTree>
    <p:extLst>
      <p:ext uri="{BB962C8B-B14F-4D97-AF65-F5344CB8AC3E}">
        <p14:creationId xmlns:p14="http://schemas.microsoft.com/office/powerpoint/2010/main" val="191064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00601"/>
          </a:xfrm>
        </p:spPr>
        <p:txBody>
          <a:bodyPr>
            <a:normAutofit/>
          </a:bodyPr>
          <a:lstStyle/>
          <a:p>
            <a:pPr marL="0" indent="0">
              <a:buNone/>
            </a:pPr>
            <a:r>
              <a:rPr lang="en-US" b="1" dirty="0" smtClean="0"/>
              <a:t>Objections:</a:t>
            </a:r>
          </a:p>
          <a:p>
            <a:pPr marL="400050" indent="-400050">
              <a:buNone/>
            </a:pPr>
            <a:r>
              <a:rPr lang="en-US" sz="3200" dirty="0" smtClean="0"/>
              <a:t>1. We </a:t>
            </a:r>
            <a:r>
              <a:rPr lang="en-US" sz="3200" dirty="0"/>
              <a:t>shouldn’t prove God’s existence because that’s putting “God in a box.”</a:t>
            </a:r>
          </a:p>
          <a:p>
            <a:pPr marL="400050" indent="-400050">
              <a:buNone/>
            </a:pPr>
            <a:endParaRPr lang="en-US" sz="3200" dirty="0"/>
          </a:p>
          <a:p>
            <a:pPr marL="400050" indent="-400050">
              <a:buNone/>
            </a:pPr>
            <a:r>
              <a:rPr lang="en-US" sz="3200" dirty="0"/>
              <a:t>2. We shouldn’t use natural revelation because sinners reject it anyway (Romans 1:18-20).</a:t>
            </a:r>
          </a:p>
          <a:p>
            <a:pPr marL="400050" indent="-400050">
              <a:buNone/>
            </a:pPr>
            <a:endParaRPr lang="en-US" sz="3200" dirty="0"/>
          </a:p>
          <a:p>
            <a:pPr marL="400050" indent="-400050">
              <a:buNone/>
            </a:pPr>
            <a:r>
              <a:rPr lang="en-US" sz="3200" dirty="0"/>
              <a:t>3</a:t>
            </a:r>
            <a:r>
              <a:rPr lang="en-US" sz="3200" dirty="0" smtClean="0"/>
              <a:t>. It </a:t>
            </a:r>
            <a:r>
              <a:rPr lang="en-US" sz="3200" dirty="0"/>
              <a:t>is impossible for finite people to prove an infinite God.</a:t>
            </a:r>
          </a:p>
          <a:p>
            <a:pPr marL="0" indent="0">
              <a:buNone/>
            </a:pPr>
            <a:endParaRPr lang="en-US" dirty="0"/>
          </a:p>
        </p:txBody>
      </p:sp>
      <p:sp>
        <p:nvSpPr>
          <p:cNvPr id="3" name="Title 2"/>
          <p:cNvSpPr>
            <a:spLocks noGrp="1"/>
          </p:cNvSpPr>
          <p:nvPr>
            <p:ph type="title"/>
          </p:nvPr>
        </p:nvSpPr>
        <p:spPr/>
        <p:txBody>
          <a:bodyPr/>
          <a:lstStyle/>
          <a:p>
            <a:r>
              <a:rPr lang="en-US" dirty="0" smtClean="0"/>
              <a:t>Should We Prove God’s Existence?</a:t>
            </a:r>
            <a:endParaRPr lang="en-US" dirty="0"/>
          </a:p>
        </p:txBody>
      </p:sp>
    </p:spTree>
    <p:extLst>
      <p:ext uri="{BB962C8B-B14F-4D97-AF65-F5344CB8AC3E}">
        <p14:creationId xmlns:p14="http://schemas.microsoft.com/office/powerpoint/2010/main" val="186214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76801"/>
          </a:xfrm>
        </p:spPr>
        <p:txBody>
          <a:bodyPr>
            <a:normAutofit fontScale="92500" lnSpcReduction="10000"/>
          </a:bodyPr>
          <a:lstStyle/>
          <a:p>
            <a:pPr marL="0" indent="0">
              <a:buNone/>
            </a:pPr>
            <a:r>
              <a:rPr lang="en-US" sz="3200" u="sng" dirty="0" smtClean="0"/>
              <a:t>1 Peter 3:15</a:t>
            </a:r>
            <a:r>
              <a:rPr lang="en-US" sz="3200" dirty="0" smtClean="0"/>
              <a:t> </a:t>
            </a:r>
            <a:r>
              <a:rPr lang="en-US" sz="3200" dirty="0"/>
              <a:t> but sanctify Christ as Lord in your hearts, always being ready to make </a:t>
            </a:r>
            <a:r>
              <a:rPr lang="en-US" sz="3200" dirty="0">
                <a:solidFill>
                  <a:srgbClr val="FF0000"/>
                </a:solidFill>
              </a:rPr>
              <a:t>a defense </a:t>
            </a:r>
            <a:r>
              <a:rPr lang="en-US" sz="3200" dirty="0"/>
              <a:t>to everyone who asks you to give </a:t>
            </a:r>
            <a:r>
              <a:rPr lang="en-US" sz="3200" dirty="0">
                <a:solidFill>
                  <a:srgbClr val="FF0000"/>
                </a:solidFill>
              </a:rPr>
              <a:t>an account </a:t>
            </a:r>
            <a:r>
              <a:rPr lang="en-US" sz="3200" dirty="0"/>
              <a:t>for </a:t>
            </a:r>
            <a:r>
              <a:rPr lang="en-US" sz="3200" dirty="0" smtClean="0"/>
              <a:t/>
            </a:r>
            <a:br>
              <a:rPr lang="en-US" sz="3200" dirty="0" smtClean="0"/>
            </a:br>
            <a:r>
              <a:rPr lang="en-US" sz="3200" dirty="0" smtClean="0"/>
              <a:t>the </a:t>
            </a:r>
            <a:r>
              <a:rPr lang="en-US" sz="3200" dirty="0"/>
              <a:t>hope that is in you, yet with gentleness and </a:t>
            </a:r>
            <a:r>
              <a:rPr lang="en-US" sz="3200" dirty="0" smtClean="0"/>
              <a:t>reverence.</a:t>
            </a:r>
          </a:p>
          <a:p>
            <a:pPr marL="0" indent="0">
              <a:buNone/>
            </a:pPr>
            <a:endParaRPr lang="en-US" sz="3200" dirty="0"/>
          </a:p>
          <a:p>
            <a:pPr marL="0" indent="0">
              <a:buNone/>
            </a:pPr>
            <a:r>
              <a:rPr lang="en-US" sz="3200" dirty="0" smtClean="0">
                <a:solidFill>
                  <a:srgbClr val="FF0000"/>
                </a:solidFill>
              </a:rPr>
              <a:t>Defense</a:t>
            </a:r>
            <a:r>
              <a:rPr lang="en-US" sz="3200" dirty="0" smtClean="0"/>
              <a:t> = “apologia” – rational defense in response to allegations or questions.</a:t>
            </a:r>
          </a:p>
          <a:p>
            <a:pPr marL="0" indent="0">
              <a:buNone/>
            </a:pPr>
            <a:r>
              <a:rPr lang="en-US" sz="3200" dirty="0" smtClean="0">
                <a:solidFill>
                  <a:srgbClr val="FF0000"/>
                </a:solidFill>
              </a:rPr>
              <a:t>Account</a:t>
            </a:r>
            <a:r>
              <a:rPr lang="en-US" sz="3200" dirty="0" smtClean="0"/>
              <a:t> = “logos” – reason (logic)</a:t>
            </a:r>
          </a:p>
          <a:p>
            <a:pPr marL="0" indent="0">
              <a:buNone/>
            </a:pPr>
            <a:r>
              <a:rPr lang="en-US" sz="3200" dirty="0" smtClean="0">
                <a:solidFill>
                  <a:srgbClr val="FF0000"/>
                </a:solidFill>
              </a:rPr>
              <a:t>The hope </a:t>
            </a:r>
            <a:r>
              <a:rPr lang="en-US" sz="3200" dirty="0" smtClean="0"/>
              <a:t>= “</a:t>
            </a:r>
            <a:r>
              <a:rPr lang="en-US" sz="3200" dirty="0" err="1" smtClean="0"/>
              <a:t>elpis</a:t>
            </a:r>
            <a:r>
              <a:rPr lang="en-US" sz="3200" dirty="0" smtClean="0"/>
              <a:t>” – certain hope based on God’s character</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Our Calling</a:t>
            </a:r>
            <a:endParaRPr lang="en-US" dirty="0"/>
          </a:p>
        </p:txBody>
      </p:sp>
      <p:cxnSp>
        <p:nvCxnSpPr>
          <p:cNvPr id="5" name="Straight Connector 4"/>
          <p:cNvCxnSpPr/>
          <p:nvPr/>
        </p:nvCxnSpPr>
        <p:spPr>
          <a:xfrm>
            <a:off x="552450" y="2781300"/>
            <a:ext cx="1295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66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53001"/>
          </a:xfrm>
        </p:spPr>
        <p:txBody>
          <a:bodyPr>
            <a:noAutofit/>
          </a:bodyPr>
          <a:lstStyle/>
          <a:p>
            <a:pPr marL="0" indent="0">
              <a:buNone/>
            </a:pPr>
            <a:r>
              <a:rPr lang="en-US" sz="3200" b="1" dirty="0" smtClean="0"/>
              <a:t>Atheist or Agnostic:</a:t>
            </a:r>
          </a:p>
          <a:p>
            <a:pPr marL="0" indent="0">
              <a:buNone/>
            </a:pPr>
            <a:r>
              <a:rPr lang="en-US" sz="3200" dirty="0" smtClean="0"/>
              <a:t>1. Supernatural causes are not possible</a:t>
            </a:r>
          </a:p>
          <a:p>
            <a:pPr marL="0" indent="0">
              <a:buNone/>
            </a:pPr>
            <a:r>
              <a:rPr lang="en-US" sz="3200" dirty="0" smtClean="0"/>
              <a:t>2. The resurrection is supernatural</a:t>
            </a:r>
          </a:p>
          <a:p>
            <a:pPr marL="0" indent="0">
              <a:buNone/>
            </a:pPr>
            <a:r>
              <a:rPr lang="en-US" sz="3200" dirty="0" smtClean="0"/>
              <a:t>C. The resurrection is not possible</a:t>
            </a:r>
          </a:p>
          <a:p>
            <a:pPr marL="0" indent="0">
              <a:buNone/>
            </a:pPr>
            <a:endParaRPr lang="en-US" sz="1200" dirty="0"/>
          </a:p>
          <a:p>
            <a:r>
              <a:rPr lang="en-US" sz="3200" dirty="0" smtClean="0"/>
              <a:t>Valid but not true!</a:t>
            </a:r>
          </a:p>
          <a:p>
            <a:r>
              <a:rPr lang="en-US" sz="3200" dirty="0" smtClean="0"/>
              <a:t>We must take issue with the 1</a:t>
            </a:r>
            <a:r>
              <a:rPr lang="en-US" sz="3200" baseline="30000" dirty="0" smtClean="0"/>
              <a:t>st</a:t>
            </a:r>
            <a:r>
              <a:rPr lang="en-US" sz="3200" dirty="0" smtClean="0"/>
              <a:t> premise.</a:t>
            </a:r>
          </a:p>
          <a:p>
            <a:pPr marL="0" indent="0">
              <a:buNone/>
            </a:pPr>
            <a:endParaRPr lang="en-US" sz="1400" dirty="0"/>
          </a:p>
          <a:p>
            <a:pPr marL="0" indent="0">
              <a:buNone/>
            </a:pPr>
            <a:r>
              <a:rPr lang="en-US" sz="3200" b="1" dirty="0" smtClean="0"/>
              <a:t>Circular Reasoning:</a:t>
            </a:r>
            <a:r>
              <a:rPr lang="en-US" sz="3200" dirty="0" smtClean="0"/>
              <a:t> “You must believe the Bible because the Bible says the Bible is true.”</a:t>
            </a:r>
          </a:p>
        </p:txBody>
      </p:sp>
      <p:sp>
        <p:nvSpPr>
          <p:cNvPr id="3" name="Title 2"/>
          <p:cNvSpPr>
            <a:spLocks noGrp="1"/>
          </p:cNvSpPr>
          <p:nvPr>
            <p:ph type="title"/>
          </p:nvPr>
        </p:nvSpPr>
        <p:spPr/>
        <p:txBody>
          <a:bodyPr/>
          <a:lstStyle/>
          <a:p>
            <a:r>
              <a:rPr lang="en-US" dirty="0" smtClean="0"/>
              <a:t>Where We Must Go</a:t>
            </a:r>
            <a:endParaRPr lang="en-US" dirty="0"/>
          </a:p>
        </p:txBody>
      </p:sp>
    </p:spTree>
    <p:extLst>
      <p:ext uri="{BB962C8B-B14F-4D97-AF65-F5344CB8AC3E}">
        <p14:creationId xmlns:p14="http://schemas.microsoft.com/office/powerpoint/2010/main" val="412494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534400" cy="4800601"/>
          </a:xfrm>
        </p:spPr>
        <p:txBody>
          <a:bodyPr/>
          <a:lstStyle/>
          <a:p>
            <a:pPr marL="0" indent="0">
              <a:buNone/>
            </a:pPr>
            <a:r>
              <a:rPr lang="en-US" dirty="0" smtClean="0"/>
              <a:t>1. Cosmological argument (ontological)  “a priori”</a:t>
            </a:r>
          </a:p>
          <a:p>
            <a:pPr marL="0" indent="0">
              <a:buNone/>
            </a:pPr>
            <a:r>
              <a:rPr lang="en-US" dirty="0" smtClean="0"/>
              <a:t>2. </a:t>
            </a:r>
            <a:r>
              <a:rPr lang="en-US" dirty="0" err="1" smtClean="0"/>
              <a:t>Teliological</a:t>
            </a:r>
            <a:r>
              <a:rPr lang="en-US" dirty="0" smtClean="0"/>
              <a:t> argument                             “a posteriori”</a:t>
            </a:r>
          </a:p>
          <a:p>
            <a:pPr marL="0" indent="0">
              <a:buNone/>
            </a:pPr>
            <a:endParaRPr lang="en-US" dirty="0"/>
          </a:p>
          <a:p>
            <a:pPr marL="0" indent="0">
              <a:buNone/>
            </a:pPr>
            <a:r>
              <a:rPr lang="en-US" dirty="0" smtClean="0"/>
              <a:t>“a priori” = from cause to effect – necessary conclusions</a:t>
            </a:r>
          </a:p>
          <a:p>
            <a:pPr marL="0" indent="0">
              <a:buNone/>
            </a:pPr>
            <a:r>
              <a:rPr lang="en-US" dirty="0" smtClean="0"/>
              <a:t>“a posteriori” = from effect to cause – probable conclusions</a:t>
            </a:r>
          </a:p>
          <a:p>
            <a:pPr marL="0" indent="0">
              <a:buNone/>
            </a:pPr>
            <a:endParaRPr lang="en-US" dirty="0"/>
          </a:p>
          <a:p>
            <a:pPr marL="0" indent="0">
              <a:buNone/>
            </a:pPr>
            <a:r>
              <a:rPr lang="en-US" dirty="0" smtClean="0"/>
              <a:t>Example 1: Self creation can be ruled out “a priori”</a:t>
            </a:r>
          </a:p>
          <a:p>
            <a:pPr marL="0" indent="0">
              <a:buNone/>
            </a:pPr>
            <a:r>
              <a:rPr lang="en-US" dirty="0" smtClean="0"/>
              <a:t>Example 2: An eternal universe is ruled out “a posteriori”</a:t>
            </a:r>
            <a:endParaRPr lang="en-US" dirty="0"/>
          </a:p>
        </p:txBody>
      </p:sp>
      <p:sp>
        <p:nvSpPr>
          <p:cNvPr id="3" name="Title 2"/>
          <p:cNvSpPr>
            <a:spLocks noGrp="1"/>
          </p:cNvSpPr>
          <p:nvPr>
            <p:ph type="title"/>
          </p:nvPr>
        </p:nvSpPr>
        <p:spPr/>
        <p:txBody>
          <a:bodyPr/>
          <a:lstStyle/>
          <a:p>
            <a:r>
              <a:rPr lang="en-US" dirty="0" smtClean="0"/>
              <a:t>Our Tactics</a:t>
            </a:r>
            <a:endParaRPr lang="en-US" dirty="0"/>
          </a:p>
        </p:txBody>
      </p:sp>
    </p:spTree>
    <p:extLst>
      <p:ext uri="{BB962C8B-B14F-4D97-AF65-F5344CB8AC3E}">
        <p14:creationId xmlns:p14="http://schemas.microsoft.com/office/powerpoint/2010/main" val="19388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686800" cy="4800601"/>
          </a:xfrm>
        </p:spPr>
        <p:txBody>
          <a:bodyPr>
            <a:noAutofit/>
          </a:bodyPr>
          <a:lstStyle/>
          <a:p>
            <a:pPr marL="0" indent="0">
              <a:buNone/>
            </a:pPr>
            <a:r>
              <a:rPr lang="en-US" b="1" dirty="0" smtClean="0"/>
              <a:t>Only four </a:t>
            </a:r>
            <a:r>
              <a:rPr lang="en-US" b="1" dirty="0"/>
              <a:t>p</a:t>
            </a:r>
            <a:r>
              <a:rPr lang="en-US" b="1" dirty="0" smtClean="0"/>
              <a:t>ossibilities for the beginning of the universe:</a:t>
            </a:r>
            <a:endParaRPr lang="en-US" dirty="0" smtClean="0"/>
          </a:p>
          <a:p>
            <a:pPr marL="0" indent="0">
              <a:buNone/>
            </a:pPr>
            <a:r>
              <a:rPr lang="en-US" sz="3000" dirty="0" smtClean="0"/>
              <a:t>1.The universe is an illusion</a:t>
            </a:r>
          </a:p>
          <a:p>
            <a:pPr marL="0" indent="0">
              <a:buNone/>
            </a:pPr>
            <a:r>
              <a:rPr lang="en-US" sz="3000" dirty="0" smtClean="0"/>
              <a:t>2. The universe self created itself</a:t>
            </a:r>
          </a:p>
          <a:p>
            <a:pPr marL="0" indent="0">
              <a:buNone/>
            </a:pPr>
            <a:r>
              <a:rPr lang="en-US" sz="3000" dirty="0" smtClean="0"/>
              <a:t>3. The universe is eternal</a:t>
            </a:r>
          </a:p>
          <a:p>
            <a:pPr marL="0" indent="0">
              <a:buNone/>
            </a:pPr>
            <a:r>
              <a:rPr lang="en-US" sz="3000" dirty="0" smtClean="0"/>
              <a:t>4. There is an outside being who created the universe</a:t>
            </a:r>
          </a:p>
          <a:p>
            <a:pPr marL="0" indent="0">
              <a:buNone/>
            </a:pPr>
            <a:endParaRPr lang="en-US" sz="2000" dirty="0"/>
          </a:p>
          <a:p>
            <a:pPr marL="2228850" indent="-2228850">
              <a:spcAft>
                <a:spcPts val="1200"/>
              </a:spcAft>
              <a:buNone/>
            </a:pPr>
            <a:r>
              <a:rPr lang="en-US" sz="3000" dirty="0" smtClean="0">
                <a:solidFill>
                  <a:srgbClr val="0070C0"/>
                </a:solidFill>
              </a:rPr>
              <a:t>Principle one</a:t>
            </a:r>
            <a:r>
              <a:rPr lang="en-US" sz="3000" dirty="0" smtClean="0"/>
              <a:t>: Out of nothing – nothing comes! </a:t>
            </a:r>
            <a:br>
              <a:rPr lang="en-US" sz="3000" dirty="0" smtClean="0"/>
            </a:br>
            <a:r>
              <a:rPr lang="en-US" sz="3000" dirty="0" smtClean="0"/>
              <a:t>“a priori”</a:t>
            </a:r>
          </a:p>
          <a:p>
            <a:pPr marL="2228850" indent="-2228850">
              <a:buNone/>
            </a:pPr>
            <a:r>
              <a:rPr lang="en-US" sz="3000" dirty="0" smtClean="0">
                <a:solidFill>
                  <a:srgbClr val="FF0000"/>
                </a:solidFill>
              </a:rPr>
              <a:t>Principle two</a:t>
            </a:r>
            <a:r>
              <a:rPr lang="en-US" sz="3000" dirty="0" smtClean="0"/>
              <a:t>: 2</a:t>
            </a:r>
            <a:r>
              <a:rPr lang="en-US" sz="3000" baseline="30000" dirty="0" smtClean="0"/>
              <a:t>nd</a:t>
            </a:r>
            <a:r>
              <a:rPr lang="en-US" sz="3000" dirty="0" smtClean="0"/>
              <a:t> law of thermodynamics </a:t>
            </a:r>
            <a:br>
              <a:rPr lang="en-US" sz="3000" dirty="0" smtClean="0"/>
            </a:br>
            <a:r>
              <a:rPr lang="en-US" sz="3000" dirty="0" smtClean="0"/>
              <a:t>“a posteriori”</a:t>
            </a:r>
            <a:endParaRPr lang="en-US" sz="3000" dirty="0"/>
          </a:p>
        </p:txBody>
      </p:sp>
      <p:sp>
        <p:nvSpPr>
          <p:cNvPr id="3" name="Title 2"/>
          <p:cNvSpPr>
            <a:spLocks noGrp="1"/>
          </p:cNvSpPr>
          <p:nvPr>
            <p:ph type="title"/>
          </p:nvPr>
        </p:nvSpPr>
        <p:spPr/>
        <p:txBody>
          <a:bodyPr/>
          <a:lstStyle/>
          <a:p>
            <a:r>
              <a:rPr lang="en-US" dirty="0" smtClean="0"/>
              <a:t>Cosmological Argument</a:t>
            </a:r>
            <a:endParaRPr lang="en-US" dirty="0"/>
          </a:p>
        </p:txBody>
      </p:sp>
      <p:sp>
        <p:nvSpPr>
          <p:cNvPr id="4" name="Oval 3"/>
          <p:cNvSpPr/>
          <p:nvPr/>
        </p:nvSpPr>
        <p:spPr>
          <a:xfrm>
            <a:off x="401171" y="1726826"/>
            <a:ext cx="434788" cy="914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41512" y="2743200"/>
            <a:ext cx="434788"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192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1000"/>
                                        <p:tgtEl>
                                          <p:spTgt spid="5"/>
                                        </p:tgtEl>
                                      </p:cBhvr>
                                    </p:animEffect>
                                    <p:anim calcmode="lin" valueType="num">
                                      <p:cBhvr>
                                        <p:cTn id="64" dur="1000" fill="hold"/>
                                        <p:tgtEl>
                                          <p:spTgt spid="5"/>
                                        </p:tgtEl>
                                        <p:attrNameLst>
                                          <p:attrName>ppt_x</p:attrName>
                                        </p:attrNameLst>
                                      </p:cBhvr>
                                      <p:tavLst>
                                        <p:tav tm="0">
                                          <p:val>
                                            <p:strVal val="#ppt_x"/>
                                          </p:val>
                                        </p:tav>
                                        <p:tav tm="100000">
                                          <p:val>
                                            <p:strVal val="#ppt_x"/>
                                          </p:val>
                                        </p:tav>
                                      </p:tavLst>
                                    </p:anim>
                                    <p:anim calcmode="lin" valueType="num">
                                      <p:cBhvr>
                                        <p:cTn id="6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5181600"/>
          </a:xfrm>
        </p:spPr>
        <p:txBody>
          <a:bodyPr>
            <a:noAutofit/>
          </a:bodyPr>
          <a:lstStyle/>
          <a:p>
            <a:pPr marL="0" indent="0">
              <a:buNone/>
            </a:pPr>
            <a:r>
              <a:rPr lang="en-US" sz="3000" b="1" dirty="0" smtClean="0"/>
              <a:t>1</a:t>
            </a:r>
            <a:r>
              <a:rPr lang="en-US" b="1" dirty="0" smtClean="0"/>
              <a:t>. The 2</a:t>
            </a:r>
            <a:r>
              <a:rPr lang="en-US" b="1" baseline="30000" dirty="0" smtClean="0"/>
              <a:t>nd</a:t>
            </a:r>
            <a:r>
              <a:rPr lang="en-US" b="1" dirty="0" smtClean="0"/>
              <a:t> law of thermodynamics</a:t>
            </a:r>
          </a:p>
          <a:p>
            <a:pPr marL="0" indent="0">
              <a:buNone/>
            </a:pPr>
            <a:r>
              <a:rPr lang="en-US" b="1" dirty="0" smtClean="0"/>
              <a:t>2. The motion of the galaxies</a:t>
            </a:r>
          </a:p>
          <a:p>
            <a:pPr marL="0" indent="0">
              <a:buNone/>
            </a:pPr>
            <a:r>
              <a:rPr lang="en-US" b="1" dirty="0" smtClean="0"/>
              <a:t>3. The radiation background in the universe</a:t>
            </a:r>
          </a:p>
          <a:p>
            <a:pPr marL="0" indent="0">
              <a:buNone/>
            </a:pPr>
            <a:r>
              <a:rPr lang="en-US" b="1" dirty="0" smtClean="0"/>
              <a:t>4. The cooling rate of radiation</a:t>
            </a:r>
            <a:endParaRPr lang="en-US" dirty="0" smtClean="0"/>
          </a:p>
          <a:p>
            <a:pPr marL="0" indent="0">
              <a:buNone/>
            </a:pPr>
            <a:r>
              <a:rPr lang="en-US" sz="2700" b="1" dirty="0" smtClean="0">
                <a:solidFill>
                  <a:srgbClr val="FF0000"/>
                </a:solidFill>
              </a:rPr>
              <a:t>2</a:t>
            </a:r>
            <a:r>
              <a:rPr lang="en-US" sz="2700" b="1" baseline="30000" dirty="0" smtClean="0">
                <a:solidFill>
                  <a:srgbClr val="FF0000"/>
                </a:solidFill>
              </a:rPr>
              <a:t>nd</a:t>
            </a:r>
            <a:r>
              <a:rPr lang="en-US" sz="2700" b="1" dirty="0" smtClean="0">
                <a:solidFill>
                  <a:srgbClr val="FF0000"/>
                </a:solidFill>
              </a:rPr>
              <a:t> Law of Thermodynamics</a:t>
            </a:r>
            <a:r>
              <a:rPr lang="en-US" sz="2700" dirty="0" smtClean="0"/>
              <a:t>: </a:t>
            </a:r>
            <a:r>
              <a:rPr lang="en-US" sz="2700" dirty="0"/>
              <a:t>According to this law, “The amount of usable energy in the universe is decreasing.” Or, stated another way, “In a closed isolated system, the amount of usable energy is decreasing.” Or, “Left to themselves, things tend to disorder.” No matter which way it is stated, this law shows that an eternal universe would have run out of usable energy or reached a state of total disorder. Since it has not, it must have had a </a:t>
            </a:r>
            <a:r>
              <a:rPr lang="en-US" sz="2700" dirty="0" smtClean="0"/>
              <a:t>beginning” (Geisler).</a:t>
            </a:r>
            <a:endParaRPr lang="en-US" sz="2700" dirty="0"/>
          </a:p>
          <a:p>
            <a:pPr marL="0" indent="0">
              <a:buNone/>
            </a:pPr>
            <a:endParaRPr lang="en-US" dirty="0"/>
          </a:p>
        </p:txBody>
      </p:sp>
      <p:sp>
        <p:nvSpPr>
          <p:cNvPr id="3" name="Title 2"/>
          <p:cNvSpPr>
            <a:spLocks noGrp="1"/>
          </p:cNvSpPr>
          <p:nvPr>
            <p:ph type="title"/>
          </p:nvPr>
        </p:nvSpPr>
        <p:spPr/>
        <p:txBody>
          <a:bodyPr/>
          <a:lstStyle/>
          <a:p>
            <a:r>
              <a:rPr lang="en-US" dirty="0" smtClean="0"/>
              <a:t>The Universe Is Not Eternal</a:t>
            </a:r>
            <a:endParaRPr lang="en-US" dirty="0"/>
          </a:p>
        </p:txBody>
      </p:sp>
      <p:cxnSp>
        <p:nvCxnSpPr>
          <p:cNvPr id="5" name="Straight Connector 4"/>
          <p:cNvCxnSpPr/>
          <p:nvPr/>
        </p:nvCxnSpPr>
        <p:spPr>
          <a:xfrm>
            <a:off x="-228600" y="3067050"/>
            <a:ext cx="937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715000" y="2730874"/>
            <a:ext cx="14478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867400" y="2730874"/>
            <a:ext cx="0" cy="2286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117976" y="2733115"/>
            <a:ext cx="0" cy="2286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106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up)">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 y="1066800"/>
            <a:ext cx="9144000" cy="5486400"/>
          </a:xfrm>
        </p:spPr>
        <p:txBody>
          <a:bodyPr>
            <a:noAutofit/>
          </a:bodyPr>
          <a:lstStyle/>
          <a:p>
            <a:pPr marL="0" indent="0">
              <a:buNone/>
            </a:pPr>
            <a:r>
              <a:rPr lang="en-US" sz="2700" b="1" dirty="0" smtClean="0">
                <a:solidFill>
                  <a:srgbClr val="FF0000"/>
                </a:solidFill>
              </a:rPr>
              <a:t>Motion of the galaxies:</a:t>
            </a:r>
            <a:r>
              <a:rPr lang="en-US" sz="2700" dirty="0" smtClean="0">
                <a:solidFill>
                  <a:srgbClr val="FF0000"/>
                </a:solidFill>
              </a:rPr>
              <a:t> </a:t>
            </a:r>
            <a:r>
              <a:rPr lang="en-US" sz="2700" dirty="0"/>
              <a:t>Scientists argue that the universe is not simply in a holding pattern, maintaining its movement from everlasting to everlasting. It now appears that all of the galaxies are moving outward, as if from a central point of origin, and that all things were expanding faster in the past than they are now. Looking out into space, we are also looking back in time. We are seeing things as they were when the light was given off by those stars many years </a:t>
            </a:r>
            <a:r>
              <a:rPr lang="en-US" sz="2700" dirty="0" smtClean="0"/>
              <a:t>ago… </a:t>
            </a:r>
            <a:r>
              <a:rPr lang="en-US" sz="2700" dirty="0"/>
              <a:t>Using a 200-inch telescope, Allan </a:t>
            </a:r>
            <a:r>
              <a:rPr lang="en-US" sz="2700" dirty="0" err="1"/>
              <a:t>Sandage</a:t>
            </a:r>
            <a:r>
              <a:rPr lang="en-US" sz="2700" dirty="0"/>
              <a:t> compiled information on forty-two galaxies, as far as 6 billion light years away. His measurements indicate that the universe was expanding more rapidly in the past than it is today. This result lends further support to the belief that the universe exploded into being (</a:t>
            </a:r>
            <a:r>
              <a:rPr lang="en-US" sz="2700" dirty="0" err="1"/>
              <a:t>Jastrow</a:t>
            </a:r>
            <a:r>
              <a:rPr lang="en-US" sz="2700" dirty="0"/>
              <a:t>, </a:t>
            </a:r>
            <a:r>
              <a:rPr lang="en-US" sz="2700" i="1" dirty="0"/>
              <a:t>God and the Astronomers, 95</a:t>
            </a:r>
            <a:r>
              <a:rPr lang="en-US" sz="2700" i="1" dirty="0" smtClean="0"/>
              <a:t>).</a:t>
            </a:r>
            <a:endParaRPr lang="en-US" sz="2700" i="1" dirty="0"/>
          </a:p>
        </p:txBody>
      </p:sp>
      <p:sp>
        <p:nvSpPr>
          <p:cNvPr id="3" name="Title 2"/>
          <p:cNvSpPr>
            <a:spLocks noGrp="1"/>
          </p:cNvSpPr>
          <p:nvPr>
            <p:ph type="title"/>
          </p:nvPr>
        </p:nvSpPr>
        <p:spPr/>
        <p:txBody>
          <a:bodyPr/>
          <a:lstStyle/>
          <a:p>
            <a:r>
              <a:rPr lang="en-US" dirty="0"/>
              <a:t>The Universe Is Not Eternal</a:t>
            </a:r>
          </a:p>
        </p:txBody>
      </p:sp>
    </p:spTree>
    <p:extLst>
      <p:ext uri="{BB962C8B-B14F-4D97-AF65-F5344CB8AC3E}">
        <p14:creationId xmlns:p14="http://schemas.microsoft.com/office/powerpoint/2010/main" val="98661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76801"/>
          </a:xfrm>
        </p:spPr>
        <p:txBody>
          <a:bodyPr>
            <a:normAutofit/>
          </a:bodyPr>
          <a:lstStyle/>
          <a:p>
            <a:pPr marL="0" indent="0">
              <a:buNone/>
            </a:pPr>
            <a:r>
              <a:rPr lang="en-US" b="1" dirty="0" smtClean="0">
                <a:solidFill>
                  <a:srgbClr val="FF0000"/>
                </a:solidFill>
              </a:rPr>
              <a:t>The radiation background in the universe:</a:t>
            </a:r>
            <a:r>
              <a:rPr lang="en-US" dirty="0">
                <a:solidFill>
                  <a:srgbClr val="FF0000"/>
                </a:solidFill>
              </a:rPr>
              <a:t> </a:t>
            </a:r>
            <a:endParaRPr lang="en-US" dirty="0" smtClean="0">
              <a:solidFill>
                <a:srgbClr val="FF0000"/>
              </a:solidFill>
            </a:endParaRPr>
          </a:p>
          <a:p>
            <a:pPr marL="0" indent="0">
              <a:buNone/>
            </a:pPr>
            <a:endParaRPr lang="en-US" sz="1800" dirty="0" smtClean="0">
              <a:solidFill>
                <a:srgbClr val="FF0000"/>
              </a:solidFill>
            </a:endParaRPr>
          </a:p>
          <a:p>
            <a:pPr marL="0" indent="0">
              <a:buNone/>
            </a:pPr>
            <a:r>
              <a:rPr lang="en-US" dirty="0" smtClean="0"/>
              <a:t>No </a:t>
            </a:r>
            <a:r>
              <a:rPr lang="en-US" dirty="0"/>
              <a:t>explanation other than the big bang has been found for the fireball radiation. The clincher, which has convinced almost the last doubting Thomas, is that the radiation discovered by Penzias and Wilson has exactly the pattern of wavelengths expected for the light and heat produced in a great explosion. Supporters of the Steady State theory have tried desperately to find an alternative explanation, but they have </a:t>
            </a:r>
            <a:r>
              <a:rPr lang="en-US" dirty="0" smtClean="0"/>
              <a:t>failed</a:t>
            </a:r>
            <a:r>
              <a:rPr lang="en-US" dirty="0"/>
              <a:t> </a:t>
            </a:r>
            <a:r>
              <a:rPr lang="en-US" dirty="0" smtClean="0"/>
              <a:t>(</a:t>
            </a:r>
            <a:r>
              <a:rPr lang="en-US" dirty="0" err="1" smtClean="0"/>
              <a:t>Jastrow</a:t>
            </a:r>
            <a:r>
              <a:rPr lang="en-US" dirty="0" smtClean="0"/>
              <a:t>).</a:t>
            </a:r>
            <a:endParaRPr lang="en-US" dirty="0"/>
          </a:p>
        </p:txBody>
      </p:sp>
      <p:sp>
        <p:nvSpPr>
          <p:cNvPr id="3" name="Title 2"/>
          <p:cNvSpPr>
            <a:spLocks noGrp="1"/>
          </p:cNvSpPr>
          <p:nvPr>
            <p:ph type="title"/>
          </p:nvPr>
        </p:nvSpPr>
        <p:spPr/>
        <p:txBody>
          <a:bodyPr/>
          <a:lstStyle/>
          <a:p>
            <a:r>
              <a:rPr lang="en-US" dirty="0"/>
              <a:t>The Universe Is Not Eternal</a:t>
            </a:r>
          </a:p>
        </p:txBody>
      </p:sp>
    </p:spTree>
    <p:extLst>
      <p:ext uri="{BB962C8B-B14F-4D97-AF65-F5344CB8AC3E}">
        <p14:creationId xmlns:p14="http://schemas.microsoft.com/office/powerpoint/2010/main" val="35084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14104</TotalTime>
  <Words>1161</Words>
  <Application>Microsoft Office PowerPoint</Application>
  <PresentationFormat>On-screen Show (4:3)</PresentationFormat>
  <Paragraphs>96</Paragraphs>
  <Slides>14</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Verdana</vt:lpstr>
      <vt:lpstr>Wingdings</vt:lpstr>
      <vt:lpstr>Wingdings 2</vt:lpstr>
      <vt:lpstr>Concourse</vt:lpstr>
      <vt:lpstr>Yes, We Can Prove  God’s Existence!</vt:lpstr>
      <vt:lpstr>Should We Prove God’s Existence?</vt:lpstr>
      <vt:lpstr>Our Calling</vt:lpstr>
      <vt:lpstr>Where We Must Go</vt:lpstr>
      <vt:lpstr>Our Tactics</vt:lpstr>
      <vt:lpstr>Cosmological Argument</vt:lpstr>
      <vt:lpstr>The Universe Is Not Eternal</vt:lpstr>
      <vt:lpstr>The Universe Is Not Eternal</vt:lpstr>
      <vt:lpstr>The Universe Is Not Eternal</vt:lpstr>
      <vt:lpstr>The Universe Is Not Eternal</vt:lpstr>
      <vt:lpstr>The Only Viable Option</vt:lpstr>
      <vt:lpstr>The Teleological Argument</vt:lpstr>
      <vt:lpstr>Our Planet Is A “Put Up Job”</vt:lpstr>
      <vt:lpstr>Our Planet Is a “Put Up Job”</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413</cp:revision>
  <cp:lastPrinted>2014-10-29T11:34:06Z</cp:lastPrinted>
  <dcterms:created xsi:type="dcterms:W3CDTF">2014-02-05T15:11:40Z</dcterms:created>
  <dcterms:modified xsi:type="dcterms:W3CDTF">2014-10-29T11:35:26Z</dcterms:modified>
</cp:coreProperties>
</file>