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56" r:id="rId2"/>
    <p:sldId id="258" r:id="rId3"/>
    <p:sldId id="259" r:id="rId4"/>
    <p:sldId id="260" r:id="rId5"/>
    <p:sldId id="261" r:id="rId6"/>
    <p:sldId id="263" r:id="rId7"/>
    <p:sldId id="264" r:id="rId8"/>
    <p:sldId id="262" r:id="rId9"/>
    <p:sldId id="265" r:id="rId10"/>
  </p:sldIdLst>
  <p:sldSz cx="9144000" cy="6858000" type="screen4x3"/>
  <p:notesSz cx="6924675" cy="9210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797E"/>
    <a:srgbClr val="486B70"/>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8" autoAdjust="0"/>
    <p:restoredTop sz="86906" autoAdjust="0"/>
  </p:normalViewPr>
  <p:slideViewPr>
    <p:cSldViewPr>
      <p:cViewPr>
        <p:scale>
          <a:sx n="87" d="100"/>
          <a:sy n="87" d="100"/>
        </p:scale>
        <p:origin x="-304" y="-152"/>
      </p:cViewPr>
      <p:guideLst>
        <p:guide orient="horz" pos="2304"/>
        <p:guide pos="2880"/>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p:scale>
          <a:sx n="100" d="100"/>
          <a:sy n="100" d="100"/>
        </p:scale>
        <p:origin x="1014" y="72"/>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2.jpg"/></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42296" y="185737"/>
            <a:ext cx="5996616" cy="462133"/>
          </a:xfrm>
          <a:prstGeom prst="rect">
            <a:avLst/>
          </a:prstGeom>
        </p:spPr>
        <p:txBody>
          <a:bodyPr vert="horz" lIns="92199" tIns="46099" rIns="92199" bIns="46099" rtlCol="0"/>
          <a:lstStyle>
            <a:lvl1pPr algn="l">
              <a:defRPr sz="1200"/>
            </a:lvl1pPr>
          </a:lstStyle>
          <a:p>
            <a:pPr algn="r"/>
            <a:r>
              <a:rPr lang="en-US" sz="1400" dirty="0">
                <a:latin typeface="Calibri" panose="020F0502020204030204" pitchFamily="34" charset="0"/>
              </a:rPr>
              <a:t>Revelation Chapter 1</a:t>
            </a:r>
          </a:p>
          <a:p>
            <a:pPr algn="r"/>
            <a:r>
              <a:rPr lang="en-US" dirty="0">
                <a:latin typeface="Calibri" panose="020F0502020204030204" pitchFamily="34" charset="0"/>
              </a:rPr>
              <a:t>By Eric </a:t>
            </a:r>
            <a:r>
              <a:rPr lang="en-US" dirty="0" smtClean="0">
                <a:latin typeface="Calibri" panose="020F0502020204030204" pitchFamily="34" charset="0"/>
              </a:rPr>
              <a:t>Douma</a:t>
            </a:r>
            <a:endParaRPr lang="en-US" dirty="0">
              <a:latin typeface="Calibri" panose="020F050202020403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7537" y="8415337"/>
            <a:ext cx="2311400" cy="654086"/>
          </a:xfrm>
          <a:prstGeom prst="rect">
            <a:avLst/>
          </a:prstGeom>
        </p:spPr>
      </p:pic>
      <p:sp>
        <p:nvSpPr>
          <p:cNvPr id="7" name="Slide Number Placeholder 6"/>
          <p:cNvSpPr>
            <a:spLocks noGrp="1"/>
          </p:cNvSpPr>
          <p:nvPr>
            <p:ph type="sldNum" sz="quarter" idx="3"/>
          </p:nvPr>
        </p:nvSpPr>
        <p:spPr>
          <a:xfrm>
            <a:off x="3538537" y="8556589"/>
            <a:ext cx="3000375" cy="461962"/>
          </a:xfrm>
          <a:prstGeom prst="rect">
            <a:avLst/>
          </a:prstGeom>
        </p:spPr>
        <p:txBody>
          <a:bodyPr vert="horz" lIns="91440" tIns="45720" rIns="91440" bIns="45720" rtlCol="0" anchor="b"/>
          <a:lstStyle>
            <a:lvl1pPr algn="r">
              <a:defRPr sz="1200"/>
            </a:lvl1pPr>
          </a:lstStyle>
          <a:p>
            <a:r>
              <a:rPr lang="en-US" dirty="0"/>
              <a:t>03/02/14</a:t>
            </a:r>
          </a:p>
          <a:p>
            <a:r>
              <a:rPr lang="en-US" dirty="0" smtClean="0"/>
              <a:t>Page </a:t>
            </a:r>
            <a:fld id="{EDB2B2A1-32A7-43D3-85C6-9E5B68A11F74}" type="slidenum">
              <a:rPr lang="en-US" smtClean="0"/>
              <a:t>‹#›</a:t>
            </a:fld>
            <a:endParaRPr lang="en-US" dirty="0"/>
          </a:p>
        </p:txBody>
      </p:sp>
      <p:sp>
        <p:nvSpPr>
          <p:cNvPr id="9" name="Rectangle 8"/>
          <p:cNvSpPr/>
          <p:nvPr/>
        </p:nvSpPr>
        <p:spPr>
          <a:xfrm>
            <a:off x="389416" y="185737"/>
            <a:ext cx="4139721" cy="577081"/>
          </a:xfrm>
          <a:prstGeom prst="rect">
            <a:avLst/>
          </a:prstGeom>
        </p:spPr>
        <p:txBody>
          <a:bodyPr vert="horz" wrap="square">
            <a:spAutoFit/>
          </a:bodyPr>
          <a:lstStyle/>
          <a:p>
            <a:pPr marL="109728" indent="0">
              <a:buNone/>
            </a:pPr>
            <a:r>
              <a:rPr lang="en-US" sz="1050" dirty="0">
                <a:solidFill>
                  <a:schemeClr val="bg2">
                    <a:lumMod val="25000"/>
                  </a:schemeClr>
                </a:solidFill>
                <a:effectLst>
                  <a:innerShdw blurRad="63500" dist="50800" dir="16200000">
                    <a:prstClr val="black">
                      <a:alpha val="50000"/>
                    </a:prstClr>
                  </a:innerShdw>
                </a:effectLst>
                <a:latin typeface="MV Boli" panose="02000500030200090000" pitchFamily="2" charset="0"/>
                <a:cs typeface="MV Boli" panose="02000500030200090000" pitchFamily="2" charset="0"/>
              </a:rPr>
              <a:t>Blessed is he who reads and those who hear the words of the </a:t>
            </a:r>
            <a:r>
              <a:rPr lang="en-US" sz="1050" dirty="0" smtClean="0">
                <a:solidFill>
                  <a:schemeClr val="bg2">
                    <a:lumMod val="25000"/>
                  </a:schemeClr>
                </a:solidFill>
                <a:effectLst>
                  <a:innerShdw blurRad="63500" dist="50800" dir="16200000">
                    <a:prstClr val="black">
                      <a:alpha val="50000"/>
                    </a:prstClr>
                  </a:innerShdw>
                </a:effectLst>
                <a:latin typeface="MV Boli" panose="02000500030200090000" pitchFamily="2" charset="0"/>
                <a:cs typeface="MV Boli" panose="02000500030200090000" pitchFamily="2" charset="0"/>
              </a:rPr>
              <a:t>prophecy, and </a:t>
            </a:r>
            <a:r>
              <a:rPr lang="en-US" sz="1050" dirty="0">
                <a:solidFill>
                  <a:schemeClr val="bg2">
                    <a:lumMod val="25000"/>
                  </a:schemeClr>
                </a:solidFill>
                <a:effectLst>
                  <a:innerShdw blurRad="63500" dist="50800" dir="16200000">
                    <a:prstClr val="black">
                      <a:alpha val="50000"/>
                    </a:prstClr>
                  </a:innerShdw>
                </a:effectLst>
                <a:latin typeface="MV Boli" panose="02000500030200090000" pitchFamily="2" charset="0"/>
                <a:cs typeface="MV Boli" panose="02000500030200090000" pitchFamily="2" charset="0"/>
              </a:rPr>
              <a:t>heed the things which are written in it; for the time is </a:t>
            </a:r>
            <a:r>
              <a:rPr lang="en-US" sz="1050" dirty="0" smtClean="0">
                <a:solidFill>
                  <a:schemeClr val="bg2">
                    <a:lumMod val="25000"/>
                  </a:schemeClr>
                </a:solidFill>
                <a:effectLst>
                  <a:innerShdw blurRad="63500" dist="50800" dir="16200000">
                    <a:prstClr val="black">
                      <a:alpha val="50000"/>
                    </a:prstClr>
                  </a:innerShdw>
                </a:effectLst>
                <a:latin typeface="MV Boli" panose="02000500030200090000" pitchFamily="2" charset="0"/>
                <a:cs typeface="MV Boli" panose="02000500030200090000" pitchFamily="2" charset="0"/>
              </a:rPr>
              <a:t>near. Rev. 1:3</a:t>
            </a:r>
            <a:endParaRPr lang="en-US" sz="1050" dirty="0">
              <a:solidFill>
                <a:schemeClr val="bg2">
                  <a:lumMod val="25000"/>
                </a:schemeClr>
              </a:solidFill>
              <a:effectLst>
                <a:innerShdw blurRad="63500" dist="50800" dir="16200000">
                  <a:prstClr val="black">
                    <a:alpha val="50000"/>
                  </a:prstClr>
                </a:inn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77203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0693" cy="460534"/>
          </a:xfrm>
          <a:prstGeom prst="rect">
            <a:avLst/>
          </a:prstGeom>
        </p:spPr>
        <p:txBody>
          <a:bodyPr vert="horz" lIns="92199" tIns="46099" rIns="92199" bIns="46099" rtlCol="0"/>
          <a:lstStyle>
            <a:lvl1pPr algn="l">
              <a:defRPr sz="1200"/>
            </a:lvl1pPr>
          </a:lstStyle>
          <a:p>
            <a:endParaRPr lang="en-US"/>
          </a:p>
        </p:txBody>
      </p:sp>
      <p:sp>
        <p:nvSpPr>
          <p:cNvPr id="3" name="Date Placeholder 2"/>
          <p:cNvSpPr>
            <a:spLocks noGrp="1"/>
          </p:cNvSpPr>
          <p:nvPr>
            <p:ph type="dt" idx="1"/>
          </p:nvPr>
        </p:nvSpPr>
        <p:spPr>
          <a:xfrm>
            <a:off x="3922380" y="0"/>
            <a:ext cx="3000693" cy="460534"/>
          </a:xfrm>
          <a:prstGeom prst="rect">
            <a:avLst/>
          </a:prstGeom>
        </p:spPr>
        <p:txBody>
          <a:bodyPr vert="horz" lIns="92199" tIns="46099" rIns="92199" bIns="46099" rtlCol="0"/>
          <a:lstStyle>
            <a:lvl1pPr algn="r">
              <a:defRPr sz="1200"/>
            </a:lvl1pPr>
          </a:lstStyle>
          <a:p>
            <a:fld id="{33CF0762-2550-4DDF-AD3A-0610BA36CAF8}" type="datetimeFigureOut">
              <a:rPr lang="en-US" smtClean="0"/>
              <a:t>3/3/14</a:t>
            </a:fld>
            <a:endParaRPr lang="en-US"/>
          </a:p>
        </p:txBody>
      </p:sp>
      <p:sp>
        <p:nvSpPr>
          <p:cNvPr id="4" name="Slide Image Placeholder 3"/>
          <p:cNvSpPr>
            <a:spLocks noGrp="1" noRot="1" noChangeAspect="1"/>
          </p:cNvSpPr>
          <p:nvPr>
            <p:ph type="sldImg" idx="2"/>
          </p:nvPr>
        </p:nvSpPr>
        <p:spPr>
          <a:xfrm>
            <a:off x="1158875" y="690563"/>
            <a:ext cx="4606925" cy="3454400"/>
          </a:xfrm>
          <a:prstGeom prst="rect">
            <a:avLst/>
          </a:prstGeom>
          <a:noFill/>
          <a:ln w="12700">
            <a:solidFill>
              <a:prstClr val="black"/>
            </a:solidFill>
          </a:ln>
        </p:spPr>
        <p:txBody>
          <a:bodyPr vert="horz" lIns="92199" tIns="46099" rIns="92199" bIns="46099" rtlCol="0" anchor="ctr"/>
          <a:lstStyle/>
          <a:p>
            <a:endParaRPr lang="en-US"/>
          </a:p>
        </p:txBody>
      </p:sp>
      <p:sp>
        <p:nvSpPr>
          <p:cNvPr id="5" name="Notes Placeholder 4"/>
          <p:cNvSpPr>
            <a:spLocks noGrp="1"/>
          </p:cNvSpPr>
          <p:nvPr>
            <p:ph type="body" sz="quarter" idx="3"/>
          </p:nvPr>
        </p:nvSpPr>
        <p:spPr>
          <a:xfrm>
            <a:off x="692468" y="4375071"/>
            <a:ext cx="5539740" cy="4144804"/>
          </a:xfrm>
          <a:prstGeom prst="rect">
            <a:avLst/>
          </a:prstGeom>
        </p:spPr>
        <p:txBody>
          <a:bodyPr vert="horz" lIns="92199" tIns="46099" rIns="92199" bIns="4609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48543"/>
            <a:ext cx="3000693" cy="460534"/>
          </a:xfrm>
          <a:prstGeom prst="rect">
            <a:avLst/>
          </a:prstGeom>
        </p:spPr>
        <p:txBody>
          <a:bodyPr vert="horz" lIns="92199" tIns="46099" rIns="92199" bIns="46099" rtlCol="0" anchor="b"/>
          <a:lstStyle>
            <a:lvl1pPr algn="l">
              <a:defRPr sz="1200"/>
            </a:lvl1pPr>
          </a:lstStyle>
          <a:p>
            <a:endParaRPr lang="en-US"/>
          </a:p>
        </p:txBody>
      </p:sp>
      <p:sp>
        <p:nvSpPr>
          <p:cNvPr id="7" name="Slide Number Placeholder 6"/>
          <p:cNvSpPr>
            <a:spLocks noGrp="1"/>
          </p:cNvSpPr>
          <p:nvPr>
            <p:ph type="sldNum" sz="quarter" idx="5"/>
          </p:nvPr>
        </p:nvSpPr>
        <p:spPr>
          <a:xfrm>
            <a:off x="3922380" y="8748543"/>
            <a:ext cx="3000693" cy="460534"/>
          </a:xfrm>
          <a:prstGeom prst="rect">
            <a:avLst/>
          </a:prstGeom>
        </p:spPr>
        <p:txBody>
          <a:bodyPr vert="horz" lIns="92199" tIns="46099" rIns="92199" bIns="46099" rtlCol="0" anchor="b"/>
          <a:lstStyle>
            <a:lvl1pPr algn="r">
              <a:defRPr sz="1200"/>
            </a:lvl1pPr>
          </a:lstStyle>
          <a:p>
            <a:fld id="{34F010B0-0E12-42F5-B6F7-9ABF38D2BB27}" type="slidenum">
              <a:rPr lang="en-US" smtClean="0"/>
              <a:t>‹#›</a:t>
            </a:fld>
            <a:endParaRPr lang="en-US"/>
          </a:p>
        </p:txBody>
      </p:sp>
    </p:spTree>
    <p:extLst>
      <p:ext uri="{BB962C8B-B14F-4D97-AF65-F5344CB8AC3E}">
        <p14:creationId xmlns:p14="http://schemas.microsoft.com/office/powerpoint/2010/main" val="3252764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Preterism</a:t>
            </a:r>
            <a:r>
              <a:rPr lang="en-US" dirty="0" smtClean="0"/>
              <a:t> sees the “soon” references</a:t>
            </a:r>
            <a:r>
              <a:rPr lang="en-US" baseline="0" dirty="0" smtClean="0"/>
              <a:t> to mean that Jesus must have come in some sense by 70 A.D.</a:t>
            </a:r>
          </a:p>
          <a:p>
            <a:endParaRPr lang="en-US" baseline="0" dirty="0" smtClean="0"/>
          </a:p>
          <a:p>
            <a:r>
              <a:rPr lang="en-US" baseline="0" dirty="0" smtClean="0"/>
              <a:t>BUT – they also believe that Revelation 20:7 onward refers to the future!  LOOK AT Rev. 22:6 – with “soon”</a:t>
            </a:r>
            <a:endParaRPr lang="en-US"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3</a:t>
            </a:fld>
            <a:endParaRPr lang="en-US"/>
          </a:p>
        </p:txBody>
      </p:sp>
    </p:spTree>
    <p:extLst>
      <p:ext uri="{BB962C8B-B14F-4D97-AF65-F5344CB8AC3E}">
        <p14:creationId xmlns:p14="http://schemas.microsoft.com/office/powerpoint/2010/main" val="45542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KAIROS  Acts 1:6-7 </a:t>
            </a:r>
            <a:r>
              <a:rPr lang="en-US" sz="1200" b="0" i="0" u="none" strike="noStrike" kern="1200" baseline="0" dirty="0" smtClean="0">
                <a:solidFill>
                  <a:schemeClr val="tx1"/>
                </a:solidFill>
                <a:latin typeface="+mn-lt"/>
                <a:ea typeface="+mn-ea"/>
                <a:cs typeface="+mn-cs"/>
              </a:rPr>
              <a:t>So when they had come together, they were asking Him, saying, “Lord, is it at this time You are restoring the kingdom to Israel?”  </a:t>
            </a:r>
            <a:r>
              <a:rPr lang="en-US" sz="1200" b="0" i="0" u="sng" strike="noStrike" kern="1200" baseline="0" dirty="0" smtClean="0">
                <a:solidFill>
                  <a:schemeClr val="tx1"/>
                </a:solidFill>
                <a:latin typeface="+mn-lt"/>
                <a:ea typeface="+mn-ea"/>
                <a:cs typeface="+mn-cs"/>
              </a:rPr>
              <a:t>7</a:t>
            </a:r>
            <a:r>
              <a:rPr lang="en-US" sz="1200" b="0" i="0" u="none" strike="noStrike" kern="1200" baseline="0" dirty="0" smtClean="0">
                <a:solidFill>
                  <a:schemeClr val="tx1"/>
                </a:solidFill>
                <a:latin typeface="+mn-lt"/>
                <a:ea typeface="+mn-ea"/>
                <a:cs typeface="+mn-cs"/>
              </a:rPr>
              <a:t> He said to them, “It is not for you to know times or epochs which the Father has fixed by His own authority;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Acts 3:19-20 “Therefore repent and return, so that your sins may be wiped away, in order that times of refreshing may come from the presence of the Lord;  </a:t>
            </a:r>
            <a:r>
              <a:rPr lang="en-US" sz="1200" b="0" i="0" u="sng" strike="noStrike" kern="1200" baseline="0" dirty="0" smtClean="0">
                <a:solidFill>
                  <a:schemeClr val="tx1"/>
                </a:solidFill>
                <a:latin typeface="+mn-lt"/>
                <a:ea typeface="+mn-ea"/>
                <a:cs typeface="+mn-cs"/>
              </a:rPr>
              <a:t>20</a:t>
            </a:r>
            <a:r>
              <a:rPr lang="en-US" sz="1200" b="0" i="0" u="none" strike="noStrike" kern="1200" baseline="0" dirty="0" smtClean="0">
                <a:solidFill>
                  <a:schemeClr val="tx1"/>
                </a:solidFill>
                <a:latin typeface="+mn-lt"/>
                <a:ea typeface="+mn-ea"/>
                <a:cs typeface="+mn-cs"/>
              </a:rPr>
              <a:t> and that He may send Jesus, the Christ appointed for you”</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1 Thess. 5:1-2  Now as to the times and the epochs, brethren, you have no need of anything to be written to you.  </a:t>
            </a:r>
            <a:r>
              <a:rPr lang="en-US" sz="1200" b="0" i="0" u="sng" strike="noStrike" kern="1200" baseline="0" dirty="0" smtClean="0">
                <a:solidFill>
                  <a:schemeClr val="tx1"/>
                </a:solidFill>
                <a:latin typeface="+mn-lt"/>
                <a:ea typeface="+mn-ea"/>
                <a:cs typeface="+mn-cs"/>
              </a:rPr>
              <a:t>2</a:t>
            </a:r>
            <a:r>
              <a:rPr lang="en-US" sz="1200" b="0" i="0" u="none" strike="noStrike" kern="1200" baseline="0" dirty="0" smtClean="0">
                <a:solidFill>
                  <a:schemeClr val="tx1"/>
                </a:solidFill>
                <a:latin typeface="+mn-lt"/>
                <a:ea typeface="+mn-ea"/>
                <a:cs typeface="+mn-cs"/>
              </a:rPr>
              <a:t> For you yourselves know full well that the day of the Lord will come just like a thief in the night. </a:t>
            </a:r>
            <a:endParaRPr lang="en-US"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4</a:t>
            </a:fld>
            <a:endParaRPr lang="en-US"/>
          </a:p>
        </p:txBody>
      </p:sp>
    </p:spTree>
    <p:extLst>
      <p:ext uri="{BB962C8B-B14F-4D97-AF65-F5344CB8AC3E}">
        <p14:creationId xmlns:p14="http://schemas.microsoft.com/office/powerpoint/2010/main" val="2104631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800" dirty="0" smtClean="0"/>
              <a:t>“Why, then, this additional note about the coming of Christ? It may of course mean nothing more than that such a concern is ever present with the apostle himself, since salvation for Paul was primarily an eschatological reality, begun with Christ’s coming and to be consummated by his </a:t>
            </a:r>
            <a:r>
              <a:rPr lang="en-US" sz="2800" dirty="0" smtClean="0">
                <a:solidFill>
                  <a:srgbClr val="FF0000"/>
                </a:solidFill>
              </a:rPr>
              <a:t>imminent return</a:t>
            </a:r>
            <a:r>
              <a:rPr lang="en-US" sz="2800" dirty="0" smtClean="0">
                <a:solidFill>
                  <a:schemeClr val="tx1"/>
                </a:solidFill>
              </a:rPr>
              <a:t>” (G. Fee).</a:t>
            </a:r>
          </a:p>
          <a:p>
            <a:endParaRPr lang="en-US" sz="2800" dirty="0" smtClean="0">
              <a:solidFill>
                <a:schemeClr val="tx1"/>
              </a:solidFill>
            </a:endParaRPr>
          </a:p>
          <a:p>
            <a:r>
              <a:rPr lang="en-US" sz="2800" dirty="0" err="1" smtClean="0">
                <a:solidFill>
                  <a:schemeClr val="tx1"/>
                </a:solidFill>
              </a:rPr>
              <a:t>Apedechomai</a:t>
            </a:r>
            <a:r>
              <a:rPr lang="en-US" sz="2800" dirty="0" smtClean="0">
                <a:solidFill>
                  <a:schemeClr val="tx1"/>
                </a:solidFill>
              </a:rPr>
              <a:t>:</a:t>
            </a:r>
            <a:r>
              <a:rPr lang="en-US" sz="2800" baseline="0" dirty="0" smtClean="0">
                <a:solidFill>
                  <a:schemeClr val="tx1"/>
                </a:solidFill>
              </a:rPr>
              <a:t>  Romans 8:19; 23; 25;  Philippians 3:20; Hebrews 9:28</a:t>
            </a:r>
            <a:r>
              <a:rPr lang="en-US" dirty="0" smtClean="0"/>
              <a:t> </a:t>
            </a:r>
          </a:p>
          <a:p>
            <a:pPr lvl="1"/>
            <a:endParaRPr lang="en-US" dirty="0" smtClean="0"/>
          </a:p>
          <a:p>
            <a:pPr lvl="1"/>
            <a:endParaRPr lang="en-US"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6</a:t>
            </a:fld>
            <a:endParaRPr lang="en-US"/>
          </a:p>
        </p:txBody>
      </p:sp>
    </p:spTree>
    <p:extLst>
      <p:ext uri="{BB962C8B-B14F-4D97-AF65-F5344CB8AC3E}">
        <p14:creationId xmlns:p14="http://schemas.microsoft.com/office/powerpoint/2010/main" val="2491276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 Edmond </a:t>
            </a:r>
            <a:r>
              <a:rPr lang="en-US" dirty="0" err="1" smtClean="0"/>
              <a:t>Hiebert</a:t>
            </a:r>
            <a:endParaRPr lang="en-US" dirty="0" smtClean="0"/>
          </a:p>
          <a:p>
            <a:endParaRPr lang="en-US" dirty="0" smtClean="0"/>
          </a:p>
          <a:p>
            <a:r>
              <a:rPr lang="en-US" dirty="0" smtClean="0"/>
              <a:t>“In 1 Thess. 1:10 the Thessalonian believers are pictured as waiting for the return</a:t>
            </a:r>
            <a:r>
              <a:rPr lang="en-US" baseline="0" dirty="0" smtClean="0"/>
              <a:t> of Christ. The clear implication is that they had a hope of His imminent return. If they had been taught that the Great Tribulation, in whole or in part, must first run its course, it is difficult to see how they would be described as expectantly awaiting Christ’s return. Then they should rather have been described as bracing themselves for the Great Tribulation and the painful events connected with it.”</a:t>
            </a:r>
          </a:p>
          <a:p>
            <a:endParaRPr lang="en-US" baseline="0" dirty="0" smtClean="0"/>
          </a:p>
          <a:p>
            <a:r>
              <a:rPr lang="en-US" dirty="0" smtClean="0"/>
              <a:t>“to wait” </a:t>
            </a:r>
            <a:r>
              <a:rPr lang="el-GR" dirty="0" smtClean="0"/>
              <a:t>ἀναμένω</a:t>
            </a:r>
            <a:r>
              <a:rPr lang="en-US" dirty="0" smtClean="0"/>
              <a:t> = </a:t>
            </a:r>
            <a:r>
              <a:rPr lang="en-US" dirty="0" err="1" smtClean="0"/>
              <a:t>anameno</a:t>
            </a:r>
            <a:r>
              <a:rPr lang="en-US" dirty="0" smtClean="0"/>
              <a:t> –</a:t>
            </a:r>
            <a:r>
              <a:rPr lang="en-US" baseline="0" dirty="0" smtClean="0"/>
              <a:t> present, active infinitive</a:t>
            </a:r>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7</a:t>
            </a:fld>
            <a:endParaRPr lang="en-US"/>
          </a:p>
        </p:txBody>
      </p:sp>
    </p:spTree>
    <p:extLst>
      <p:ext uri="{BB962C8B-B14F-4D97-AF65-F5344CB8AC3E}">
        <p14:creationId xmlns:p14="http://schemas.microsoft.com/office/powerpoint/2010/main" val="4084535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John 11:55 </a:t>
            </a:r>
            <a:r>
              <a:rPr lang="en-US" sz="1200" b="0" i="0" u="none" strike="noStrike" kern="1200" baseline="0" dirty="0" smtClean="0">
                <a:solidFill>
                  <a:schemeClr val="tx1"/>
                </a:solidFill>
                <a:latin typeface="+mn-lt"/>
                <a:ea typeface="+mn-ea"/>
                <a:cs typeface="+mn-cs"/>
              </a:rPr>
              <a:t>Now the Passover of the Jews was near, and many went up to Jerusalem out of the country before the Passover to purify themselves.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err="1" smtClean="0">
                <a:solidFill>
                  <a:schemeClr val="tx1"/>
                </a:solidFill>
                <a:latin typeface="+mn-lt"/>
                <a:ea typeface="+mn-ea"/>
                <a:cs typeface="+mn-cs"/>
              </a:rPr>
              <a:t>Parousia</a:t>
            </a:r>
            <a:r>
              <a:rPr lang="en-US" sz="1200" b="0" i="0" u="none" strike="noStrike" kern="1200" baseline="0" dirty="0" smtClean="0">
                <a:solidFill>
                  <a:schemeClr val="tx1"/>
                </a:solidFill>
                <a:latin typeface="+mn-lt"/>
                <a:ea typeface="+mn-ea"/>
                <a:cs typeface="+mn-cs"/>
              </a:rPr>
              <a:t> = when ascribed to Christ – it is purely used to refer to a complex of events associated with Jesus return.</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COMPARE: Luke 17:26 “And just as it happened in the days of Noah, so it will be also in the days of the Son of Man”</a:t>
            </a:r>
          </a:p>
          <a:p>
            <a:r>
              <a:rPr lang="en-US" sz="1200" b="0" i="0" u="none" strike="noStrike" kern="1200" baseline="0" dirty="0" smtClean="0">
                <a:solidFill>
                  <a:schemeClr val="tx1"/>
                </a:solidFill>
                <a:latin typeface="+mn-lt"/>
                <a:ea typeface="+mn-ea"/>
                <a:cs typeface="+mn-cs"/>
              </a:rPr>
              <a:t>                Matthew 24:37 ESV “For as were the days of Noah, so will be the coming of the Son of Man.”</a:t>
            </a:r>
          </a:p>
          <a:p>
            <a:endParaRPr lang="en-US" sz="1200" b="0" i="0" u="none" strike="noStrike" kern="1200" baseline="0" dirty="0" smtClean="0">
              <a:solidFill>
                <a:schemeClr val="tx1"/>
              </a:solidFill>
              <a:latin typeface="+mn-lt"/>
              <a:ea typeface="+mn-ea"/>
              <a:cs typeface="+mn-cs"/>
            </a:endParaRPr>
          </a:p>
          <a:p>
            <a:r>
              <a:rPr lang="en-US" sz="1200" dirty="0" smtClean="0"/>
              <a:t>TDNT “Primitive Christianity waits for the Jesus who has come already as the One who is still to come. The hope of an imminent coming of the exalted Lord in Messianic glory is, however, so much to the fore that in the NT the terms are never used for the coming of Christ in the flesh…”</a:t>
            </a:r>
          </a:p>
          <a:p>
            <a:pPr lvl="1"/>
            <a:r>
              <a:rPr lang="en-US" dirty="0" smtClean="0"/>
              <a:t> </a:t>
            </a:r>
          </a:p>
          <a:p>
            <a:endParaRPr lang="en-US"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8</a:t>
            </a:fld>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1 Thess. 5:4</a:t>
            </a:r>
            <a:r>
              <a:rPr lang="en-US" baseline="0" dirty="0" smtClean="0"/>
              <a:t> “</a:t>
            </a:r>
            <a:r>
              <a:rPr lang="en-US" sz="1200" b="0" i="0" u="none" strike="noStrike" kern="1200" baseline="0" dirty="0" smtClean="0">
                <a:solidFill>
                  <a:schemeClr val="tx1"/>
                </a:solidFill>
                <a:latin typeface="+mn-lt"/>
                <a:ea typeface="+mn-ea"/>
                <a:cs typeface="+mn-cs"/>
              </a:rPr>
              <a:t>But you, brethren, are not in darkness, that </a:t>
            </a:r>
            <a:r>
              <a:rPr lang="en-US" sz="1200" b="0" i="0" u="sng" strike="noStrike" kern="1200" baseline="0" dirty="0" smtClean="0">
                <a:solidFill>
                  <a:srgbClr val="FF0000"/>
                </a:solidFill>
                <a:latin typeface="+mn-lt"/>
                <a:ea typeface="+mn-ea"/>
                <a:cs typeface="+mn-cs"/>
              </a:rPr>
              <a:t>the day </a:t>
            </a:r>
            <a:r>
              <a:rPr lang="en-US" sz="1200" b="0" i="0" u="none" strike="noStrike" kern="1200" baseline="0" dirty="0" smtClean="0">
                <a:solidFill>
                  <a:schemeClr val="tx1"/>
                </a:solidFill>
                <a:latin typeface="+mn-lt"/>
                <a:ea typeface="+mn-ea"/>
                <a:cs typeface="+mn-cs"/>
              </a:rPr>
              <a:t>would overtake you like a thief”</a:t>
            </a:r>
          </a:p>
          <a:p>
            <a:r>
              <a:rPr lang="en-US" sz="1200" b="0" i="0" u="none" strike="noStrike" kern="1200" baseline="0" dirty="0" smtClean="0">
                <a:solidFill>
                  <a:schemeClr val="tx1"/>
                </a:solidFill>
                <a:latin typeface="+mn-lt"/>
                <a:ea typeface="+mn-ea"/>
                <a:cs typeface="+mn-cs"/>
              </a:rPr>
              <a:t>        Revelation 3:10  “Because you have kept the word of My perseverance, I also will keep you from </a:t>
            </a:r>
            <a:r>
              <a:rPr lang="en-US" sz="1200" b="0" i="0" u="sng" strike="noStrike" kern="1200" baseline="0" dirty="0" smtClean="0">
                <a:solidFill>
                  <a:schemeClr val="tx1"/>
                </a:solidFill>
                <a:latin typeface="+mn-lt"/>
                <a:ea typeface="+mn-ea"/>
                <a:cs typeface="+mn-cs"/>
              </a:rPr>
              <a:t>the hour </a:t>
            </a:r>
            <a:r>
              <a:rPr lang="en-US" sz="1200" b="0" i="0" u="none" strike="noStrike" kern="1200" baseline="0" dirty="0" smtClean="0">
                <a:solidFill>
                  <a:schemeClr val="tx1"/>
                </a:solidFill>
                <a:latin typeface="+mn-lt"/>
                <a:ea typeface="+mn-ea"/>
                <a:cs typeface="+mn-cs"/>
              </a:rPr>
              <a:t>of testing, that hour which is about to come upon the whole world, to test those who dwell on the earth.”</a:t>
            </a:r>
            <a:endParaRPr lang="en-US"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9</a:t>
            </a:fld>
            <a:endParaRPr lang="en-US"/>
          </a:p>
        </p:txBody>
      </p:sp>
    </p:spTree>
    <p:extLst>
      <p:ext uri="{BB962C8B-B14F-4D97-AF65-F5344CB8AC3E}">
        <p14:creationId xmlns:p14="http://schemas.microsoft.com/office/powerpoint/2010/main" val="280512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3657600"/>
            <a:ext cx="9144000" cy="32004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solidFill>
                <a:schemeClr val="bg1"/>
              </a:solidFill>
              <a:latin typeface="Calibri" panose="020F0502020204030204" pitchFamily="34" charset="0"/>
            </a:endParaRPr>
          </a:p>
        </p:txBody>
      </p:sp>
      <p:sp>
        <p:nvSpPr>
          <p:cNvPr id="9" name="Title 8"/>
          <p:cNvSpPr>
            <a:spLocks noGrp="1"/>
          </p:cNvSpPr>
          <p:nvPr>
            <p:ph type="ctrTitle"/>
          </p:nvPr>
        </p:nvSpPr>
        <p:spPr>
          <a:xfrm>
            <a:off x="0" y="1"/>
            <a:ext cx="9144000" cy="3582362"/>
          </a:xfrm>
        </p:spPr>
        <p:txBody>
          <a:bodyPr vert="horz" anchor="b">
            <a:normAutofit/>
            <a:scene3d>
              <a:camera prst="orthographicFront"/>
              <a:lightRig rig="soft" dir="t"/>
            </a:scene3d>
            <a:sp3d prstMaterial="softEdge">
              <a:bevelT w="25400" h="25400"/>
            </a:sp3d>
          </a:bodyPr>
          <a:lstStyle>
            <a:lvl1pPr algn="ctr">
              <a:defRPr sz="5400" b="1">
                <a:solidFill>
                  <a:schemeClr val="bg1"/>
                </a:solidFill>
                <a:effectLst>
                  <a:outerShdw blurRad="31750" dist="25400" dir="5400000" algn="tl" rotWithShape="0">
                    <a:srgbClr val="000000">
                      <a:alpha val="25000"/>
                    </a:srgbClr>
                  </a:outerShdw>
                </a:effectLst>
                <a:latin typeface="Calibri" panose="020F0502020204030204" pitchFamily="34" charset="0"/>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733800"/>
            <a:ext cx="7772400" cy="1199704"/>
          </a:xfrm>
        </p:spPr>
        <p:txBody>
          <a:bodyPr lIns="45720" rIns="45720">
            <a:normAutofit/>
          </a:bodyPr>
          <a:lstStyle>
            <a:lvl1pPr marL="0" marR="64008" indent="0" algn="ctr">
              <a:buNone/>
              <a:defRPr sz="3200">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74320">
              <a:buClr>
                <a:srgbClr val="558797"/>
              </a:buClr>
              <a:buSzPct val="80000"/>
              <a:buFont typeface="Wingdings" panose="05000000000000000000" pitchFamily="2" charset="2"/>
              <a:buChar char="§"/>
              <a:defRPr kumimoji="0" lang="en-US" sz="2800" kern="1200" dirty="0" smtClean="0">
                <a:solidFill>
                  <a:schemeClr val="tx1"/>
                </a:solidFill>
                <a:latin typeface="Calibri" panose="020F0502020204030204" pitchFamily="34" charset="0"/>
                <a:ea typeface="+mn-ea"/>
                <a:cs typeface="+mn-cs"/>
              </a:defRPr>
            </a:lvl1pPr>
            <a:lvl2pPr marL="274320" indent="-274320">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buFont typeface="Calibri" panose="020F0502020204030204" pitchFamily="34" charset="0"/>
              <a:buChar char="•"/>
              <a:defRPr sz="240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extLst/>
          </a:lstStyle>
          <a:p>
            <a:pPr lvl="0" eaLnBrk="1" latinLnBrk="0" hangingPunct="1"/>
            <a:r>
              <a:rPr lang="en-US" dirty="0" smtClean="0"/>
              <a:t>Click to edit Master text styles</a:t>
            </a:r>
          </a:p>
          <a:p>
            <a:pPr marL="859536" lvl="2" indent="-274320" algn="l" rtl="0" eaLnBrk="1" latinLnBrk="0" hangingPunct="1">
              <a:spcBef>
                <a:spcPts val="400"/>
              </a:spcBef>
              <a:spcAft>
                <a:spcPts val="0"/>
              </a:spcAft>
              <a:buClr>
                <a:srgbClr val="558797"/>
              </a:buClr>
              <a:buSzPct val="80000"/>
              <a:buFont typeface="Wingdings" panose="05000000000000000000" pitchFamily="2" charset="2"/>
              <a:buChar char="§"/>
            </a:pPr>
            <a:r>
              <a:rPr lang="en-US" dirty="0" smtClean="0"/>
              <a:t>Second level</a:t>
            </a:r>
          </a:p>
        </p:txBody>
      </p:sp>
      <p:sp>
        <p:nvSpPr>
          <p:cNvPr id="7" name="Title 6"/>
          <p:cNvSpPr>
            <a:spLocks noGrp="1"/>
          </p:cNvSpPr>
          <p:nvPr>
            <p:ph type="title"/>
          </p:nvPr>
        </p:nvSpPr>
        <p:spPr/>
        <p:txBody>
          <a:bodyPr rtlCol="0">
            <a:normAutofit/>
          </a:bodyPr>
          <a:lstStyle>
            <a:lvl1pPr>
              <a:defRPr sz="3600">
                <a:solidFill>
                  <a:schemeClr val="bg1"/>
                </a:solidFill>
                <a:effectLst/>
                <a:latin typeface="Calibri" panose="020F0502020204030204" pitchFamily="34" charset="0"/>
              </a:defRPr>
            </a:lvl1pPr>
            <a:extLst/>
          </a:lstStyle>
          <a:p>
            <a:r>
              <a:rPr kumimoji="0" lang="en-US" dirty="0" smtClean="0"/>
              <a:t>Click to edit Master title style</a:t>
            </a:r>
            <a:endParaRPr kumimoji="0"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152400"/>
            <a:ext cx="8229600" cy="838200"/>
          </a:xfrm>
          <a:prstGeom prst="rect">
            <a:avLst/>
          </a:prstGeom>
          <a:solidFill>
            <a:srgbClr val="486B70"/>
          </a:solidFill>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69900" y="149383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p:txBody>
      </p:sp>
      <p:sp>
        <p:nvSpPr>
          <p:cNvPr id="18" name="Slide Number Placeholder 17"/>
          <p:cNvSpPr>
            <a:spLocks noGrp="1"/>
          </p:cNvSpPr>
          <p:nvPr>
            <p:ph type="sldNum" sz="quarter" idx="4"/>
          </p:nvPr>
        </p:nvSpPr>
        <p:spPr>
          <a:xfrm>
            <a:off x="8153400" y="6324600"/>
            <a:ext cx="546100" cy="365125"/>
          </a:xfrm>
          <a:prstGeom prst="rect">
            <a:avLst/>
          </a:prstGeom>
        </p:spPr>
        <p:txBody>
          <a:bodyPr vert="horz" anchor="b"/>
          <a:lstStyle>
            <a:lvl1pPr algn="r" eaLnBrk="1" latinLnBrk="0" hangingPunct="1">
              <a:defRPr kumimoji="0" sz="2000" b="0">
                <a:solidFill>
                  <a:schemeClr val="tx1"/>
                </a:solidFill>
                <a:latin typeface="Calibri" panose="020F0502020204030204" pitchFamily="34" charset="0"/>
              </a:defRPr>
            </a:lvl1pPr>
            <a:extLst/>
          </a:lstStyle>
          <a:p>
            <a:fld id="{36045AC9-458A-403D-AAF8-88625E0C35B2}" type="slidenum">
              <a:rPr lang="en-US" smtClean="0"/>
              <a:pPr/>
              <a:t>‹#›</a:t>
            </a:fld>
            <a:endParaRPr lang="en-US" dirty="0"/>
          </a:p>
        </p:txBody>
      </p:sp>
      <p:sp>
        <p:nvSpPr>
          <p:cNvPr id="2" name="Rectangle 1"/>
          <p:cNvSpPr/>
          <p:nvPr userDrawn="1"/>
        </p:nvSpPr>
        <p:spPr>
          <a:xfrm>
            <a:off x="469900" y="6172200"/>
            <a:ext cx="8229600" cy="685800"/>
          </a:xfrm>
          <a:prstGeom prst="rect">
            <a:avLst/>
          </a:prstGeom>
          <a:solidFill>
            <a:srgbClr val="486B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smtClean="0">
                <a:latin typeface="Calibri" panose="020F0502020204030204" pitchFamily="34" charset="0"/>
              </a:rPr>
              <a:t>Revelation 1: 1-3</a:t>
            </a:r>
          </a:p>
          <a:p>
            <a:r>
              <a:rPr lang="en-US" sz="1800" dirty="0" smtClean="0">
                <a:latin typeface="Calibri" panose="020F0502020204030204" pitchFamily="34" charset="0"/>
              </a:rPr>
              <a:t>The Imminent Coming of Christ’s Kingdom  Part 1</a:t>
            </a:r>
          </a:p>
        </p:txBody>
      </p:sp>
      <p:sp>
        <p:nvSpPr>
          <p:cNvPr id="4" name="TextBox 3"/>
          <p:cNvSpPr txBox="1"/>
          <p:nvPr userDrawn="1"/>
        </p:nvSpPr>
        <p:spPr>
          <a:xfrm>
            <a:off x="7132614" y="6184900"/>
            <a:ext cx="1537409" cy="646331"/>
          </a:xfrm>
          <a:prstGeom prst="rect">
            <a:avLst/>
          </a:prstGeom>
          <a:noFill/>
        </p:spPr>
        <p:txBody>
          <a:bodyPr wrap="none" rtlCol="0">
            <a:spAutoFit/>
          </a:bodyPr>
          <a:lstStyle/>
          <a:p>
            <a:pPr marL="0" algn="r" defTabSz="914400" rtl="0" eaLnBrk="1" latinLnBrk="0" hangingPunct="1"/>
            <a:fld id="{BD1F9B7E-C1DA-4C6D-BF38-EF7832845805}" type="slidenum">
              <a:rPr lang="en-US" sz="1800" kern="1200" smtClean="0">
                <a:solidFill>
                  <a:schemeClr val="lt1"/>
                </a:solidFill>
                <a:latin typeface="Calibri" panose="020F0502020204030204" pitchFamily="34" charset="0"/>
                <a:ea typeface="+mn-ea"/>
                <a:cs typeface="+mn-cs"/>
              </a:rPr>
              <a:t>‹#›</a:t>
            </a:fld>
            <a:r>
              <a:rPr lang="en-US" sz="1800" kern="1200" dirty="0" smtClean="0">
                <a:solidFill>
                  <a:schemeClr val="lt1"/>
                </a:solidFill>
                <a:latin typeface="Calibri" panose="020F0502020204030204" pitchFamily="34" charset="0"/>
                <a:ea typeface="+mn-ea"/>
                <a:cs typeface="+mn-cs"/>
              </a:rPr>
              <a:t> </a:t>
            </a:r>
          </a:p>
          <a:p>
            <a:pPr marL="0" algn="r" defTabSz="914400" rtl="0" eaLnBrk="1" latinLnBrk="0" hangingPunct="1"/>
            <a:r>
              <a:rPr lang="en-US" sz="1800" kern="1200" dirty="0" smtClean="0">
                <a:solidFill>
                  <a:schemeClr val="lt1"/>
                </a:solidFill>
                <a:latin typeface="Calibri" panose="020F0502020204030204" pitchFamily="34" charset="0"/>
                <a:ea typeface="+mn-ea"/>
                <a:cs typeface="+mn-cs"/>
              </a:rPr>
              <a:t>March 2, 2014</a:t>
            </a:r>
            <a:endParaRPr lang="en-US" sz="1800" kern="1200" dirty="0">
              <a:solidFill>
                <a:schemeClr val="lt1"/>
              </a:solidFill>
              <a:latin typeface="Calibri" panose="020F0502020204030204" pitchFamily="34" charset="0"/>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xmlns:p14="http://schemas.microsoft.com/office/powerpoint/2010/main" id="1" dur="indefinite" restart="never" nodeType="tmRoot"/>
      </p:par>
    </p:tnLst>
  </p:timing>
  <p:txStyles>
    <p:titleStyle>
      <a:lvl1pPr algn="ctr" rtl="0" eaLnBrk="1" latinLnBrk="0" hangingPunct="1">
        <a:spcBef>
          <a:spcPct val="0"/>
        </a:spcBef>
        <a:buNone/>
        <a:defRPr kumimoji="0" sz="4000" b="1" kern="120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rgbClr val="486B70"/>
        </a:buClr>
        <a:buSzPct val="80000"/>
        <a:buFont typeface="Wingdings" panose="05000000000000000000" pitchFamily="2" charset="2"/>
        <a:buChar char="§"/>
        <a:defRPr kumimoji="0" sz="28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rgbClr val="486B70"/>
        </a:buClr>
        <a:buFont typeface="Verdana" panose="020B0604030504040204" pitchFamily="34" charset="0"/>
        <a:buChar char="-"/>
        <a:defRPr kumimoji="0" sz="24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Revelation 1:1-3</a:t>
            </a:r>
            <a:endParaRPr lang="en-US" dirty="0"/>
          </a:p>
        </p:txBody>
      </p:sp>
      <p:sp>
        <p:nvSpPr>
          <p:cNvPr id="3" name="Subtitle 2"/>
          <p:cNvSpPr>
            <a:spLocks noGrp="1"/>
          </p:cNvSpPr>
          <p:nvPr>
            <p:ph type="subTitle" idx="1"/>
          </p:nvPr>
        </p:nvSpPr>
        <p:spPr/>
        <p:txBody>
          <a:bodyPr/>
          <a:lstStyle/>
          <a:p>
            <a:r>
              <a:rPr lang="en-US" dirty="0" smtClean="0"/>
              <a:t>The Imminent Coming of Christ’s Kingdom </a:t>
            </a:r>
          </a:p>
          <a:p>
            <a:r>
              <a:rPr lang="en-US" dirty="0" smtClean="0"/>
              <a:t>Part 1</a:t>
            </a:r>
            <a:endParaRPr lang="en-US" dirty="0"/>
          </a:p>
        </p:txBody>
      </p:sp>
    </p:spTree>
    <p:extLst>
      <p:ext uri="{BB962C8B-B14F-4D97-AF65-F5344CB8AC3E}">
        <p14:creationId xmlns:p14="http://schemas.microsoft.com/office/powerpoint/2010/main" val="17432201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u="sng" dirty="0" smtClean="0"/>
              <a:t>Revelation 1:1-3 </a:t>
            </a:r>
            <a:r>
              <a:rPr lang="en-US" dirty="0" smtClean="0"/>
              <a:t>  The Revelation of Jesus Christ, which God gave Him to show to His bond-servants, the </a:t>
            </a:r>
            <a:r>
              <a:rPr lang="en-US" dirty="0" smtClean="0">
                <a:solidFill>
                  <a:srgbClr val="FF0000"/>
                </a:solidFill>
              </a:rPr>
              <a:t>things which must soon take place</a:t>
            </a:r>
            <a:r>
              <a:rPr lang="en-US" dirty="0" smtClean="0"/>
              <a:t>; and He sent and communicated it by His angel to His bond-servant John,  </a:t>
            </a:r>
            <a:r>
              <a:rPr lang="en-US" u="sng" dirty="0" smtClean="0"/>
              <a:t>2 </a:t>
            </a:r>
            <a:r>
              <a:rPr lang="en-US" dirty="0" smtClean="0"/>
              <a:t>who testified to the word of God and to the testimony of Jesus Christ, even to all that he saw.  </a:t>
            </a:r>
            <a:r>
              <a:rPr lang="en-US" u="sng" dirty="0" smtClean="0"/>
              <a:t>3</a:t>
            </a:r>
            <a:r>
              <a:rPr lang="en-US" dirty="0" smtClean="0"/>
              <a:t> Blessed is he who reads and those who hear the words of the prophecy, and heed the things which are written in it; for </a:t>
            </a:r>
            <a:r>
              <a:rPr lang="en-US" dirty="0" smtClean="0">
                <a:solidFill>
                  <a:srgbClr val="FF0000"/>
                </a:solidFill>
              </a:rPr>
              <a:t>the time is near</a:t>
            </a:r>
            <a:r>
              <a:rPr lang="en-US" dirty="0" smtClean="0"/>
              <a:t>.</a:t>
            </a:r>
          </a:p>
          <a:p>
            <a:pPr marL="0" indent="0">
              <a:lnSpc>
                <a:spcPct val="110000"/>
              </a:lnSpc>
              <a:spcBef>
                <a:spcPts val="0"/>
              </a:spcBef>
              <a:buNone/>
            </a:pPr>
            <a:r>
              <a:rPr lang="en-US" dirty="0" smtClean="0"/>
              <a:t> </a:t>
            </a:r>
            <a:endParaRPr lang="en-US" sz="1100" dirty="0" smtClean="0"/>
          </a:p>
          <a:p>
            <a:pPr marL="0" indent="0" algn="ctr">
              <a:buNone/>
            </a:pPr>
            <a:r>
              <a:rPr lang="en-US" dirty="0" smtClean="0"/>
              <a:t>1. Title 2. Channels 3. Content 4. Purpose 5. Timing</a:t>
            </a:r>
            <a:endParaRPr lang="en-US" dirty="0"/>
          </a:p>
        </p:txBody>
      </p:sp>
      <p:sp>
        <p:nvSpPr>
          <p:cNvPr id="3" name="Title 2"/>
          <p:cNvSpPr>
            <a:spLocks noGrp="1"/>
          </p:cNvSpPr>
          <p:nvPr>
            <p:ph type="title"/>
          </p:nvPr>
        </p:nvSpPr>
        <p:spPr/>
        <p:txBody>
          <a:bodyPr/>
          <a:lstStyle/>
          <a:p>
            <a:pPr algn="ctr"/>
            <a:r>
              <a:rPr lang="en-US" dirty="0" smtClean="0"/>
              <a:t>Preface: Christ’s Kingdom Is at Hand!</a:t>
            </a:r>
            <a:endParaRPr lang="en-US" dirty="0"/>
          </a:p>
        </p:txBody>
      </p:sp>
      <p:cxnSp>
        <p:nvCxnSpPr>
          <p:cNvPr id="4" name="Straight Connector 3"/>
          <p:cNvCxnSpPr/>
          <p:nvPr/>
        </p:nvCxnSpPr>
        <p:spPr>
          <a:xfrm>
            <a:off x="3429000" y="1872342"/>
            <a:ext cx="4343400" cy="0"/>
          </a:xfrm>
          <a:prstGeom prst="line">
            <a:avLst/>
          </a:prstGeom>
          <a:noFill/>
          <a:ln w="28575"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cxnSp>
      <p:sp>
        <p:nvSpPr>
          <p:cNvPr id="9" name="Rounded Rectangle 8"/>
          <p:cNvSpPr/>
          <p:nvPr/>
        </p:nvSpPr>
        <p:spPr>
          <a:xfrm>
            <a:off x="1752600" y="1915885"/>
            <a:ext cx="3276600" cy="378504"/>
          </a:xfrm>
          <a:prstGeom prst="roundRect">
            <a:avLst/>
          </a:prstGeom>
          <a:noFill/>
          <a:ln w="3175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3276600" y="4191000"/>
            <a:ext cx="1447800" cy="378504"/>
          </a:xfrm>
          <a:prstGeom prst="roundRect">
            <a:avLst/>
          </a:prstGeom>
          <a:noFill/>
          <a:ln w="3175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85653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1000"/>
                                        <p:tgtEl>
                                          <p:spTgt spid="4"/>
                                        </p:tgtEl>
                                      </p:cBhvr>
                                    </p:animEffect>
                                    <p:anim calcmode="lin" valueType="num">
                                      <p:cBhvr>
                                        <p:cTn id="27" dur="1000" fill="hold"/>
                                        <p:tgtEl>
                                          <p:spTgt spid="4"/>
                                        </p:tgtEl>
                                        <p:attrNameLst>
                                          <p:attrName>ppt_x</p:attrName>
                                        </p:attrNameLst>
                                      </p:cBhvr>
                                      <p:tavLst>
                                        <p:tav tm="0">
                                          <p:val>
                                            <p:strVal val="#ppt_x"/>
                                          </p:val>
                                        </p:tav>
                                        <p:tav tm="100000">
                                          <p:val>
                                            <p:strVal val="#ppt_x"/>
                                          </p:val>
                                        </p:tav>
                                      </p:tavLst>
                                    </p:anim>
                                    <p:anim calcmode="lin" valueType="num">
                                      <p:cBhvr>
                                        <p:cTn id="2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anim calcmode="lin" valueType="num">
                                      <p:cBhvr>
                                        <p:cTn id="34" dur="1000" fill="hold"/>
                                        <p:tgtEl>
                                          <p:spTgt spid="9"/>
                                        </p:tgtEl>
                                        <p:attrNameLst>
                                          <p:attrName>ppt_x</p:attrName>
                                        </p:attrNameLst>
                                      </p:cBhvr>
                                      <p:tavLst>
                                        <p:tav tm="0">
                                          <p:val>
                                            <p:strVal val="#ppt_x"/>
                                          </p:val>
                                        </p:tav>
                                        <p:tav tm="100000">
                                          <p:val>
                                            <p:strVal val="#ppt_x"/>
                                          </p:val>
                                        </p:tav>
                                      </p:tavLst>
                                    </p:anim>
                                    <p:anim calcmode="lin" valueType="num">
                                      <p:cBhvr>
                                        <p:cTn id="3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1000"/>
                                        <p:tgtEl>
                                          <p:spTgt spid="10"/>
                                        </p:tgtEl>
                                      </p:cBhvr>
                                    </p:animEffect>
                                    <p:anim calcmode="lin" valueType="num">
                                      <p:cBhvr>
                                        <p:cTn id="41" dur="1000" fill="hold"/>
                                        <p:tgtEl>
                                          <p:spTgt spid="10"/>
                                        </p:tgtEl>
                                        <p:attrNameLst>
                                          <p:attrName>ppt_x</p:attrName>
                                        </p:attrNameLst>
                                      </p:cBhvr>
                                      <p:tavLst>
                                        <p:tav tm="0">
                                          <p:val>
                                            <p:strVal val="#ppt_x"/>
                                          </p:val>
                                        </p:tav>
                                        <p:tav tm="100000">
                                          <p:val>
                                            <p:strVal val="#ppt_x"/>
                                          </p:val>
                                        </p:tav>
                                      </p:tavLst>
                                    </p:anim>
                                    <p:anim calcmode="lin" valueType="num">
                                      <p:cBhvr>
                                        <p:cTn id="4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u="sng" dirty="0" smtClean="0"/>
              <a:t>Daniel 2:28 LXX  </a:t>
            </a:r>
            <a:r>
              <a:rPr lang="en-US" dirty="0" smtClean="0"/>
              <a:t>“…</a:t>
            </a:r>
            <a:r>
              <a:rPr lang="en-US" dirty="0" smtClean="0">
                <a:solidFill>
                  <a:srgbClr val="FF0000"/>
                </a:solidFill>
              </a:rPr>
              <a:t>the things which must take place </a:t>
            </a:r>
            <a:r>
              <a:rPr lang="en-US" dirty="0" smtClean="0"/>
              <a:t>in the last days.”</a:t>
            </a:r>
          </a:p>
          <a:p>
            <a:r>
              <a:rPr lang="en-US" u="sng" dirty="0" smtClean="0"/>
              <a:t>Revelation 1:1  </a:t>
            </a:r>
            <a:r>
              <a:rPr lang="en-US" dirty="0" smtClean="0"/>
              <a:t>“…</a:t>
            </a:r>
            <a:r>
              <a:rPr lang="en-US" dirty="0" smtClean="0">
                <a:solidFill>
                  <a:srgbClr val="FF0000"/>
                </a:solidFill>
              </a:rPr>
              <a:t>the things which must take place </a:t>
            </a:r>
            <a:r>
              <a:rPr lang="en-US" dirty="0" smtClean="0"/>
              <a:t>soon.”</a:t>
            </a:r>
          </a:p>
          <a:p>
            <a:endParaRPr lang="en-US" dirty="0" smtClean="0"/>
          </a:p>
          <a:p>
            <a:r>
              <a:rPr lang="en-US" u="sng" dirty="0" smtClean="0"/>
              <a:t>Revelation 4:1b </a:t>
            </a:r>
            <a:r>
              <a:rPr lang="en-US" dirty="0" smtClean="0"/>
              <a:t>“…Come up here, and I will show you </a:t>
            </a:r>
            <a:r>
              <a:rPr lang="en-US" dirty="0" smtClean="0">
                <a:solidFill>
                  <a:srgbClr val="FF0000"/>
                </a:solidFill>
              </a:rPr>
              <a:t>the things which must take place </a:t>
            </a:r>
            <a:r>
              <a:rPr lang="en-US" dirty="0" smtClean="0"/>
              <a:t>after these things.” </a:t>
            </a:r>
          </a:p>
          <a:p>
            <a:r>
              <a:rPr lang="en-US" u="sng" dirty="0" smtClean="0"/>
              <a:t>Revelation 22:6 </a:t>
            </a:r>
            <a:r>
              <a:rPr lang="en-US" dirty="0" smtClean="0"/>
              <a:t>“These words are faithful and true”; and the Lord, the God of the spirits of the prophets, sent His angel to show to His bond-servants </a:t>
            </a:r>
            <a:r>
              <a:rPr lang="en-US" dirty="0" smtClean="0">
                <a:solidFill>
                  <a:srgbClr val="FF0000"/>
                </a:solidFill>
              </a:rPr>
              <a:t>the things which must take place </a:t>
            </a:r>
            <a:r>
              <a:rPr lang="en-US" dirty="0" smtClean="0"/>
              <a:t>soon.</a:t>
            </a:r>
            <a:endParaRPr lang="en-US" dirty="0"/>
          </a:p>
        </p:txBody>
      </p:sp>
      <p:sp>
        <p:nvSpPr>
          <p:cNvPr id="3" name="Title 2"/>
          <p:cNvSpPr>
            <a:spLocks noGrp="1"/>
          </p:cNvSpPr>
          <p:nvPr>
            <p:ph type="title"/>
          </p:nvPr>
        </p:nvSpPr>
        <p:spPr/>
        <p:txBody>
          <a:bodyPr/>
          <a:lstStyle/>
          <a:p>
            <a:r>
              <a:rPr lang="en-US" dirty="0" smtClean="0"/>
              <a:t>Timing Indicators</a:t>
            </a:r>
            <a:endParaRPr lang="en-US" dirty="0"/>
          </a:p>
        </p:txBody>
      </p:sp>
      <p:sp>
        <p:nvSpPr>
          <p:cNvPr id="13" name="Rounded Rectangle 12"/>
          <p:cNvSpPr/>
          <p:nvPr/>
        </p:nvSpPr>
        <p:spPr>
          <a:xfrm>
            <a:off x="762000" y="1905000"/>
            <a:ext cx="2438400" cy="378504"/>
          </a:xfrm>
          <a:prstGeom prst="roundRect">
            <a:avLst/>
          </a:prstGeom>
          <a:noFill/>
          <a:ln w="3175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762000" y="2743200"/>
            <a:ext cx="990600" cy="378504"/>
          </a:xfrm>
          <a:prstGeom prst="roundRect">
            <a:avLst/>
          </a:prstGeom>
          <a:noFill/>
          <a:ln w="3175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5029200" y="5591628"/>
            <a:ext cx="914400" cy="378504"/>
          </a:xfrm>
          <a:prstGeom prst="roundRect">
            <a:avLst/>
          </a:prstGeom>
          <a:noFill/>
          <a:ln w="3175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54253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1000"/>
                                        <p:tgtEl>
                                          <p:spTgt spid="14"/>
                                        </p:tgtEl>
                                      </p:cBhvr>
                                    </p:animEffect>
                                    <p:anim calcmode="lin" valueType="num">
                                      <p:cBhvr>
                                        <p:cTn id="29" dur="1000" fill="hold"/>
                                        <p:tgtEl>
                                          <p:spTgt spid="14"/>
                                        </p:tgtEl>
                                        <p:attrNameLst>
                                          <p:attrName>ppt_x</p:attrName>
                                        </p:attrNameLst>
                                      </p:cBhvr>
                                      <p:tavLst>
                                        <p:tav tm="0">
                                          <p:val>
                                            <p:strVal val="#ppt_x"/>
                                          </p:val>
                                        </p:tav>
                                        <p:tav tm="100000">
                                          <p:val>
                                            <p:strVal val="#ppt_x"/>
                                          </p:val>
                                        </p:tav>
                                      </p:tavLst>
                                    </p:anim>
                                    <p:anim calcmode="lin" valueType="num">
                                      <p:cBhvr>
                                        <p:cTn id="3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Effect transition="in" filter="fade">
                                      <p:cBhvr>
                                        <p:cTn id="35" dur="1000"/>
                                        <p:tgtEl>
                                          <p:spTgt spid="2">
                                            <p:txEl>
                                              <p:pRg st="3" end="3"/>
                                            </p:txEl>
                                          </p:spTgt>
                                        </p:tgtEl>
                                      </p:cBhvr>
                                    </p:animEffect>
                                    <p:anim calcmode="lin" valueType="num">
                                      <p:cBhvr>
                                        <p:cTn id="36"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4" end="4"/>
                                            </p:txEl>
                                          </p:spTgt>
                                        </p:tgtEl>
                                        <p:attrNameLst>
                                          <p:attrName>style.visibility</p:attrName>
                                        </p:attrNameLst>
                                      </p:cBhvr>
                                      <p:to>
                                        <p:strVal val="visible"/>
                                      </p:to>
                                    </p:set>
                                    <p:animEffect transition="in" filter="fade">
                                      <p:cBhvr>
                                        <p:cTn id="42" dur="1000"/>
                                        <p:tgtEl>
                                          <p:spTgt spid="2">
                                            <p:txEl>
                                              <p:pRg st="4" end="4"/>
                                            </p:txEl>
                                          </p:spTgt>
                                        </p:tgtEl>
                                      </p:cBhvr>
                                    </p:animEffect>
                                    <p:anim calcmode="lin" valueType="num">
                                      <p:cBhvr>
                                        <p:cTn id="4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1000"/>
                                        <p:tgtEl>
                                          <p:spTgt spid="15"/>
                                        </p:tgtEl>
                                      </p:cBhvr>
                                    </p:animEffect>
                                    <p:anim calcmode="lin" valueType="num">
                                      <p:cBhvr>
                                        <p:cTn id="50" dur="1000" fill="hold"/>
                                        <p:tgtEl>
                                          <p:spTgt spid="15"/>
                                        </p:tgtEl>
                                        <p:attrNameLst>
                                          <p:attrName>ppt_x</p:attrName>
                                        </p:attrNameLst>
                                      </p:cBhvr>
                                      <p:tavLst>
                                        <p:tav tm="0">
                                          <p:val>
                                            <p:strVal val="#ppt_x"/>
                                          </p:val>
                                        </p:tav>
                                        <p:tav tm="100000">
                                          <p:val>
                                            <p:strVal val="#ppt_x"/>
                                          </p:val>
                                        </p:tav>
                                      </p:tavLst>
                                    </p:anim>
                                    <p:anim calcmode="lin" valueType="num">
                                      <p:cBhvr>
                                        <p:cTn id="5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13" grpId="0" animBg="1"/>
      <p:bldP spid="14"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u="sng" dirty="0" smtClean="0"/>
              <a:t>Revelation 1:1  </a:t>
            </a:r>
            <a:r>
              <a:rPr lang="en-US" dirty="0" smtClean="0"/>
              <a:t>“…the things which must take place </a:t>
            </a:r>
            <a:r>
              <a:rPr lang="en-US" dirty="0" smtClean="0">
                <a:solidFill>
                  <a:srgbClr val="FF0000"/>
                </a:solidFill>
              </a:rPr>
              <a:t>soon</a:t>
            </a:r>
            <a:r>
              <a:rPr lang="en-US" dirty="0" smtClean="0"/>
              <a:t>” (en </a:t>
            </a:r>
            <a:r>
              <a:rPr lang="en-US" dirty="0" err="1" smtClean="0"/>
              <a:t>tachei</a:t>
            </a:r>
            <a:r>
              <a:rPr lang="en-US" dirty="0" smtClean="0"/>
              <a:t> – Acts 25:4; Rom. 16:20; 1 Tim. 3:14)</a:t>
            </a:r>
          </a:p>
          <a:p>
            <a:endParaRPr lang="en-US" dirty="0" smtClean="0"/>
          </a:p>
          <a:p>
            <a:r>
              <a:rPr lang="en-US" u="sng" dirty="0" smtClean="0"/>
              <a:t>Revelation 1:3 </a:t>
            </a:r>
            <a:r>
              <a:rPr lang="en-US" dirty="0" smtClean="0"/>
              <a:t>Blessed is he who reads and those who hear the words of the prophecy, and heed the things which are written in it; for the time is </a:t>
            </a:r>
            <a:r>
              <a:rPr lang="en-US" dirty="0" smtClean="0">
                <a:solidFill>
                  <a:srgbClr val="FF0000"/>
                </a:solidFill>
              </a:rPr>
              <a:t>near</a:t>
            </a:r>
            <a:r>
              <a:rPr lang="en-US" dirty="0" smtClean="0"/>
              <a:t>. </a:t>
            </a:r>
          </a:p>
          <a:p>
            <a:endParaRPr lang="en-US" dirty="0" smtClean="0"/>
          </a:p>
          <a:p>
            <a:r>
              <a:rPr lang="en-US" u="sng" dirty="0" smtClean="0"/>
              <a:t>Revelation 22:10 </a:t>
            </a:r>
            <a:r>
              <a:rPr lang="en-US" dirty="0" smtClean="0"/>
              <a:t>And he said to me, “Do not seal up the words of the prophecy of this book, for the time is </a:t>
            </a:r>
            <a:r>
              <a:rPr lang="en-US" dirty="0" smtClean="0">
                <a:solidFill>
                  <a:srgbClr val="FF0000"/>
                </a:solidFill>
              </a:rPr>
              <a:t>near</a:t>
            </a:r>
            <a:r>
              <a:rPr lang="en-US" dirty="0" smtClean="0"/>
              <a:t>. (Acts 1:6-7; 1 Thess. 5:1-2)</a:t>
            </a:r>
          </a:p>
          <a:p>
            <a:endParaRPr lang="en-US" dirty="0"/>
          </a:p>
        </p:txBody>
      </p:sp>
      <p:sp>
        <p:nvSpPr>
          <p:cNvPr id="3" name="Title 2"/>
          <p:cNvSpPr>
            <a:spLocks noGrp="1"/>
          </p:cNvSpPr>
          <p:nvPr>
            <p:ph type="title"/>
          </p:nvPr>
        </p:nvSpPr>
        <p:spPr/>
        <p:txBody>
          <a:bodyPr/>
          <a:lstStyle/>
          <a:p>
            <a:r>
              <a:rPr lang="en-US" dirty="0" smtClean="0"/>
              <a:t>Imminence in Revelation</a:t>
            </a:r>
            <a:endParaRPr lang="en-US" dirty="0"/>
          </a:p>
        </p:txBody>
      </p:sp>
      <p:sp>
        <p:nvSpPr>
          <p:cNvPr id="10" name="Rounded Rectangle 9"/>
          <p:cNvSpPr/>
          <p:nvPr/>
        </p:nvSpPr>
        <p:spPr>
          <a:xfrm>
            <a:off x="6125028" y="3566886"/>
            <a:ext cx="776514" cy="378504"/>
          </a:xfrm>
          <a:prstGeom prst="roundRect">
            <a:avLst/>
          </a:prstGeom>
          <a:noFill/>
          <a:ln w="3175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7620000" y="4836890"/>
            <a:ext cx="747486" cy="378504"/>
          </a:xfrm>
          <a:prstGeom prst="roundRect">
            <a:avLst/>
          </a:prstGeom>
          <a:noFill/>
          <a:ln w="3175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3050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1000"/>
                                        <p:tgtEl>
                                          <p:spTgt spid="11"/>
                                        </p:tgtEl>
                                      </p:cBhvr>
                                    </p:animEffect>
                                    <p:anim calcmode="lin" valueType="num">
                                      <p:cBhvr>
                                        <p:cTn id="36" dur="1000" fill="hold"/>
                                        <p:tgtEl>
                                          <p:spTgt spid="11"/>
                                        </p:tgtEl>
                                        <p:attrNameLst>
                                          <p:attrName>ppt_x</p:attrName>
                                        </p:attrNameLst>
                                      </p:cBhvr>
                                      <p:tavLst>
                                        <p:tav tm="0">
                                          <p:val>
                                            <p:strVal val="#ppt_x"/>
                                          </p:val>
                                        </p:tav>
                                        <p:tav tm="100000">
                                          <p:val>
                                            <p:strVal val="#ppt_x"/>
                                          </p:val>
                                        </p:tav>
                                      </p:tavLst>
                                    </p:anim>
                                    <p:anim calcmode="lin" valueType="num">
                                      <p:cBhvr>
                                        <p:cTn id="3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10"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19200"/>
            <a:ext cx="8763000" cy="4724400"/>
          </a:xfrm>
        </p:spPr>
        <p:txBody>
          <a:bodyPr>
            <a:normAutofit lnSpcReduction="10000"/>
          </a:bodyPr>
          <a:lstStyle/>
          <a:p>
            <a:pPr>
              <a:spcAft>
                <a:spcPts val="600"/>
              </a:spcAft>
            </a:pPr>
            <a:r>
              <a:rPr lang="en-US" dirty="0" smtClean="0"/>
              <a:t>An imminent event is one which threatens to break forth at any moment. It is an event that is “at hand.”</a:t>
            </a:r>
          </a:p>
          <a:p>
            <a:pPr marL="585216" lvl="2" indent="0">
              <a:buNone/>
            </a:pPr>
            <a:r>
              <a:rPr lang="en-US" dirty="0" smtClean="0">
                <a:solidFill>
                  <a:srgbClr val="FF0000"/>
                </a:solidFill>
              </a:rPr>
              <a:t>Known: </a:t>
            </a:r>
            <a:r>
              <a:rPr lang="en-US" dirty="0" smtClean="0">
                <a:solidFill>
                  <a:schemeClr val="tx1">
                    <a:lumMod val="95000"/>
                    <a:lumOff val="5000"/>
                  </a:schemeClr>
                </a:solidFill>
              </a:rPr>
              <a:t>The event will happen</a:t>
            </a:r>
          </a:p>
          <a:p>
            <a:pPr marL="585216" lvl="2" indent="0">
              <a:buNone/>
            </a:pPr>
            <a:r>
              <a:rPr lang="en-US" dirty="0" smtClean="0">
                <a:solidFill>
                  <a:srgbClr val="FF0000"/>
                </a:solidFill>
              </a:rPr>
              <a:t>Unknown: </a:t>
            </a:r>
            <a:r>
              <a:rPr lang="en-US" dirty="0" smtClean="0">
                <a:solidFill>
                  <a:schemeClr val="tx1">
                    <a:lumMod val="95000"/>
                    <a:lumOff val="5000"/>
                  </a:schemeClr>
                </a:solidFill>
              </a:rPr>
              <a:t>When the event will happen</a:t>
            </a:r>
          </a:p>
          <a:p>
            <a:endParaRPr lang="en-US" dirty="0" smtClean="0"/>
          </a:p>
          <a:p>
            <a:pPr marL="457200" lvl="2" indent="-274320">
              <a:spcBef>
                <a:spcPts val="0"/>
              </a:spcBef>
              <a:spcAft>
                <a:spcPts val="1200"/>
              </a:spcAft>
              <a:buClrTx/>
              <a:buFont typeface="+mj-lt"/>
              <a:buAutoNum type="arabicPeriod"/>
            </a:pPr>
            <a:r>
              <a:rPr lang="en-US" sz="2800" dirty="0" smtClean="0">
                <a:solidFill>
                  <a:schemeClr val="tx1">
                    <a:lumMod val="95000"/>
                    <a:lumOff val="5000"/>
                  </a:schemeClr>
                </a:solidFill>
              </a:rPr>
              <a:t>The event does not have to occur within any time frame.</a:t>
            </a:r>
          </a:p>
          <a:p>
            <a:pPr marL="457200" lvl="2" indent="-274320">
              <a:spcBef>
                <a:spcPts val="0"/>
              </a:spcBef>
              <a:spcAft>
                <a:spcPts val="1200"/>
              </a:spcAft>
              <a:buClrTx/>
              <a:buFont typeface="+mj-lt"/>
              <a:buAutoNum type="arabicPeriod"/>
            </a:pPr>
            <a:r>
              <a:rPr lang="en-US" sz="2800" dirty="0" smtClean="0">
                <a:solidFill>
                  <a:schemeClr val="tx1">
                    <a:lumMod val="95000"/>
                    <a:lumOff val="5000"/>
                  </a:schemeClr>
                </a:solidFill>
              </a:rPr>
              <a:t>There is no precursor to tip one off to an imminent event.</a:t>
            </a:r>
          </a:p>
          <a:p>
            <a:pPr marL="457200" lvl="2" indent="-274320">
              <a:spcBef>
                <a:spcPts val="0"/>
              </a:spcBef>
              <a:spcAft>
                <a:spcPts val="1200"/>
              </a:spcAft>
              <a:buClrTx/>
              <a:buFont typeface="+mj-lt"/>
              <a:buAutoNum type="arabicPeriod"/>
            </a:pPr>
            <a:r>
              <a:rPr lang="en-US" sz="2800" dirty="0" smtClean="0">
                <a:solidFill>
                  <a:schemeClr val="tx1">
                    <a:lumMod val="95000"/>
                    <a:lumOff val="5000"/>
                  </a:schemeClr>
                </a:solidFill>
              </a:rPr>
              <a:t>There is no way to set a date for an imminent event.</a:t>
            </a:r>
            <a:endParaRPr lang="en-US" sz="2800" dirty="0">
              <a:solidFill>
                <a:schemeClr val="tx1">
                  <a:lumMod val="95000"/>
                  <a:lumOff val="5000"/>
                </a:schemeClr>
              </a:solidFill>
            </a:endParaRPr>
          </a:p>
        </p:txBody>
      </p:sp>
      <p:sp>
        <p:nvSpPr>
          <p:cNvPr id="3" name="Title 2"/>
          <p:cNvSpPr>
            <a:spLocks noGrp="1"/>
          </p:cNvSpPr>
          <p:nvPr>
            <p:ph type="title"/>
          </p:nvPr>
        </p:nvSpPr>
        <p:spPr/>
        <p:txBody>
          <a:bodyPr/>
          <a:lstStyle/>
          <a:p>
            <a:r>
              <a:rPr lang="en-US" smtClean="0"/>
              <a:t>Definition of Imminence</a:t>
            </a:r>
            <a:endParaRPr lang="en-US" dirty="0"/>
          </a:p>
        </p:txBody>
      </p:sp>
    </p:spTree>
    <p:extLst>
      <p:ext uri="{BB962C8B-B14F-4D97-AF65-F5344CB8AC3E}">
        <p14:creationId xmlns:p14="http://schemas.microsoft.com/office/powerpoint/2010/main" val="40697018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fade">
                                      <p:cBhvr>
                                        <p:cTn id="35" dur="1000"/>
                                        <p:tgtEl>
                                          <p:spTgt spid="2">
                                            <p:txEl>
                                              <p:pRg st="5" end="5"/>
                                            </p:txEl>
                                          </p:spTgt>
                                        </p:tgtEl>
                                      </p:cBhvr>
                                    </p:animEffect>
                                    <p:anim calcmode="lin" valueType="num">
                                      <p:cBhvr>
                                        <p:cTn id="3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fade">
                                      <p:cBhvr>
                                        <p:cTn id="42" dur="1000"/>
                                        <p:tgtEl>
                                          <p:spTgt spid="2">
                                            <p:txEl>
                                              <p:pRg st="6" end="6"/>
                                            </p:txEl>
                                          </p:spTgt>
                                        </p:tgtEl>
                                      </p:cBhvr>
                                    </p:animEffect>
                                    <p:anim calcmode="lin" valueType="num">
                                      <p:cBhvr>
                                        <p:cTn id="4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u="sng" dirty="0" smtClean="0"/>
              <a:t>1 Corinthians 1:4-7</a:t>
            </a:r>
            <a:r>
              <a:rPr lang="en-US" dirty="0" smtClean="0"/>
              <a:t>  I thank my God always concerning you for the grace of God which was given you in Christ Jesus,  </a:t>
            </a:r>
            <a:r>
              <a:rPr lang="en-US" u="sng" dirty="0" smtClean="0"/>
              <a:t>5</a:t>
            </a:r>
            <a:r>
              <a:rPr lang="en-US" dirty="0" smtClean="0"/>
              <a:t> that in everything you were enriched in Him, in all speech and all knowledge,  </a:t>
            </a:r>
            <a:r>
              <a:rPr lang="en-US" u="sng" dirty="0" smtClean="0"/>
              <a:t>6</a:t>
            </a:r>
            <a:r>
              <a:rPr lang="en-US" dirty="0" smtClean="0"/>
              <a:t> even as the testimony concerning Christ was confirmed in you,  </a:t>
            </a:r>
            <a:r>
              <a:rPr lang="en-US" u="sng" dirty="0" smtClean="0"/>
              <a:t>7</a:t>
            </a:r>
            <a:r>
              <a:rPr lang="en-US" dirty="0" smtClean="0"/>
              <a:t> so that you are not lacking in any gift, </a:t>
            </a:r>
            <a:r>
              <a:rPr lang="en-US" dirty="0" smtClean="0">
                <a:solidFill>
                  <a:srgbClr val="FF0000"/>
                </a:solidFill>
              </a:rPr>
              <a:t>awaiting eagerly </a:t>
            </a:r>
            <a:r>
              <a:rPr lang="en-US" dirty="0" smtClean="0"/>
              <a:t>the revelation of our Lord Jesus Christ…</a:t>
            </a:r>
          </a:p>
          <a:p>
            <a:endParaRPr lang="en-US" dirty="0" smtClean="0"/>
          </a:p>
          <a:p>
            <a:pPr marL="457200" lvl="1" indent="0">
              <a:lnSpc>
                <a:spcPct val="110000"/>
              </a:lnSpc>
              <a:spcBef>
                <a:spcPts val="0"/>
              </a:spcBef>
              <a:spcAft>
                <a:spcPts val="1200"/>
              </a:spcAft>
              <a:buNone/>
            </a:pPr>
            <a:r>
              <a:rPr lang="en-US" b="1" dirty="0" smtClean="0"/>
              <a:t>Awaiting eagerly </a:t>
            </a:r>
            <a:r>
              <a:rPr lang="en-US" dirty="0" smtClean="0"/>
              <a:t>= </a:t>
            </a:r>
            <a:r>
              <a:rPr lang="en-US" dirty="0" err="1" smtClean="0"/>
              <a:t>participal</a:t>
            </a:r>
            <a:r>
              <a:rPr lang="en-US" dirty="0" smtClean="0"/>
              <a:t> form of </a:t>
            </a:r>
            <a:r>
              <a:rPr lang="en-US" dirty="0" err="1" smtClean="0"/>
              <a:t>apedechomai</a:t>
            </a:r>
            <a:r>
              <a:rPr lang="en-US" dirty="0" smtClean="0"/>
              <a:t> </a:t>
            </a:r>
          </a:p>
          <a:p>
            <a:pPr marL="457200" lvl="1" indent="0">
              <a:lnSpc>
                <a:spcPct val="110000"/>
              </a:lnSpc>
              <a:spcBef>
                <a:spcPts val="0"/>
              </a:spcBef>
              <a:spcAft>
                <a:spcPts val="1200"/>
              </a:spcAft>
              <a:buNone/>
            </a:pPr>
            <a:r>
              <a:rPr lang="en-US" b="1" dirty="0" smtClean="0"/>
              <a:t>Present tense </a:t>
            </a:r>
            <a:r>
              <a:rPr lang="en-US" dirty="0" smtClean="0"/>
              <a:t>= The verb tense where the writer portrays an action in process.</a:t>
            </a:r>
          </a:p>
          <a:p>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Imminence in </a:t>
            </a:r>
            <a:r>
              <a:rPr lang="en-US" dirty="0"/>
              <a:t>t</a:t>
            </a:r>
            <a:r>
              <a:rPr lang="en-US" dirty="0" smtClean="0"/>
              <a:t>he N.T. Epistles</a:t>
            </a:r>
            <a:endParaRPr lang="en-US" dirty="0"/>
          </a:p>
        </p:txBody>
      </p:sp>
    </p:spTree>
    <p:extLst>
      <p:ext uri="{BB962C8B-B14F-4D97-AF65-F5344CB8AC3E}">
        <p14:creationId xmlns:p14="http://schemas.microsoft.com/office/powerpoint/2010/main" val="13245320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0"/>
              </a:spcBef>
              <a:spcAft>
                <a:spcPts val="1800"/>
              </a:spcAft>
            </a:pPr>
            <a:r>
              <a:rPr lang="en-US" u="sng" dirty="0" smtClean="0"/>
              <a:t>Philippians 3:20</a:t>
            </a:r>
            <a:r>
              <a:rPr lang="en-US" dirty="0" smtClean="0"/>
              <a:t>  For our citizenship is in heaven, from which also we </a:t>
            </a:r>
            <a:r>
              <a:rPr lang="en-US" dirty="0" smtClean="0">
                <a:solidFill>
                  <a:srgbClr val="FF0000"/>
                </a:solidFill>
              </a:rPr>
              <a:t>eagerly wait </a:t>
            </a:r>
            <a:r>
              <a:rPr lang="en-US" dirty="0" smtClean="0"/>
              <a:t>for a Savior, the Lord Jesus Christ…</a:t>
            </a:r>
          </a:p>
          <a:p>
            <a:pPr>
              <a:spcBef>
                <a:spcPts val="0"/>
              </a:spcBef>
              <a:spcAft>
                <a:spcPts val="1800"/>
              </a:spcAft>
            </a:pPr>
            <a:r>
              <a:rPr lang="en-US" u="sng" dirty="0" smtClean="0"/>
              <a:t>Philippians 4:5</a:t>
            </a:r>
            <a:r>
              <a:rPr lang="en-US" dirty="0" smtClean="0"/>
              <a:t>  Let your gentle spirit be known to all men. </a:t>
            </a:r>
            <a:r>
              <a:rPr lang="en-US" dirty="0" smtClean="0">
                <a:solidFill>
                  <a:srgbClr val="FF0000"/>
                </a:solidFill>
              </a:rPr>
              <a:t>The Lord is near</a:t>
            </a:r>
            <a:r>
              <a:rPr lang="en-US" dirty="0" smtClean="0"/>
              <a:t>. </a:t>
            </a:r>
          </a:p>
          <a:p>
            <a:pPr>
              <a:spcBef>
                <a:spcPts val="0"/>
              </a:spcBef>
              <a:spcAft>
                <a:spcPts val="1800"/>
              </a:spcAft>
            </a:pPr>
            <a:r>
              <a:rPr lang="en-US" u="sng" dirty="0" smtClean="0"/>
              <a:t>1 Thessalonians 1:10</a:t>
            </a:r>
            <a:r>
              <a:rPr lang="en-US" dirty="0" smtClean="0"/>
              <a:t>  and </a:t>
            </a:r>
            <a:r>
              <a:rPr lang="en-US" dirty="0" smtClean="0">
                <a:solidFill>
                  <a:srgbClr val="FF0000"/>
                </a:solidFill>
              </a:rPr>
              <a:t>to wait </a:t>
            </a:r>
            <a:r>
              <a:rPr lang="en-US" dirty="0" smtClean="0"/>
              <a:t>for His Son from heaven, whom He raised from the dead, that is Jesus, who rescues us from the wrath to come.  </a:t>
            </a:r>
            <a:endParaRPr lang="en-US" dirty="0"/>
          </a:p>
        </p:txBody>
      </p:sp>
      <p:sp>
        <p:nvSpPr>
          <p:cNvPr id="3" name="Title 2"/>
          <p:cNvSpPr>
            <a:spLocks noGrp="1"/>
          </p:cNvSpPr>
          <p:nvPr>
            <p:ph type="title"/>
          </p:nvPr>
        </p:nvSpPr>
        <p:spPr/>
        <p:txBody>
          <a:bodyPr/>
          <a:lstStyle/>
          <a:p>
            <a:r>
              <a:rPr lang="en-US" dirty="0" smtClean="0"/>
              <a:t>Imminence </a:t>
            </a:r>
            <a:r>
              <a:rPr lang="en-US" dirty="0"/>
              <a:t>i</a:t>
            </a:r>
            <a:r>
              <a:rPr lang="en-US" dirty="0" smtClean="0"/>
              <a:t>n </a:t>
            </a:r>
            <a:r>
              <a:rPr lang="en-US" dirty="0"/>
              <a:t>t</a:t>
            </a:r>
            <a:r>
              <a:rPr lang="en-US" dirty="0" smtClean="0"/>
              <a:t>he N.T. Epistles</a:t>
            </a:r>
            <a:endParaRPr lang="en-US" dirty="0"/>
          </a:p>
        </p:txBody>
      </p:sp>
      <p:cxnSp>
        <p:nvCxnSpPr>
          <p:cNvPr id="7" name="Straight Connector 6"/>
          <p:cNvCxnSpPr/>
          <p:nvPr/>
        </p:nvCxnSpPr>
        <p:spPr>
          <a:xfrm>
            <a:off x="838200" y="5363028"/>
            <a:ext cx="5715000" cy="0"/>
          </a:xfrm>
          <a:prstGeom prst="line">
            <a:avLst/>
          </a:prstGeom>
          <a:noFill/>
          <a:ln w="28575"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cxnSp>
    </p:spTree>
    <p:extLst>
      <p:ext uri="{BB962C8B-B14F-4D97-AF65-F5344CB8AC3E}">
        <p14:creationId xmlns:p14="http://schemas.microsoft.com/office/powerpoint/2010/main" val="33859373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9900" y="1493838"/>
            <a:ext cx="8369300" cy="4525963"/>
          </a:xfrm>
        </p:spPr>
        <p:txBody>
          <a:bodyPr>
            <a:noAutofit/>
          </a:bodyPr>
          <a:lstStyle/>
          <a:p>
            <a:pPr>
              <a:spcBef>
                <a:spcPts val="0"/>
              </a:spcBef>
              <a:spcAft>
                <a:spcPts val="1200"/>
              </a:spcAft>
            </a:pPr>
            <a:r>
              <a:rPr lang="en-US" sz="2600" u="sng" dirty="0" smtClean="0"/>
              <a:t>James 5:7-8  </a:t>
            </a:r>
            <a:r>
              <a:rPr lang="en-US" sz="2600" dirty="0" smtClean="0"/>
              <a:t>Therefore be patient, brethren, until the coming of the Lord. The farmer waits for the precious produce of the soil, being patient about it, until it gets the early and late rains.  </a:t>
            </a:r>
            <a:r>
              <a:rPr lang="en-US" sz="2600" u="sng" dirty="0" smtClean="0"/>
              <a:t>8</a:t>
            </a:r>
            <a:r>
              <a:rPr lang="en-US" sz="2600" dirty="0" smtClean="0"/>
              <a:t> You too be patient; strengthen your hearts, for the coming of the Lord is </a:t>
            </a:r>
            <a:r>
              <a:rPr lang="en-US" sz="2600" dirty="0" smtClean="0">
                <a:solidFill>
                  <a:srgbClr val="FF0000"/>
                </a:solidFill>
              </a:rPr>
              <a:t>near</a:t>
            </a:r>
            <a:r>
              <a:rPr lang="en-US" sz="2600" dirty="0" smtClean="0"/>
              <a:t>. </a:t>
            </a:r>
          </a:p>
          <a:p>
            <a:pPr>
              <a:spcBef>
                <a:spcPts val="0"/>
              </a:spcBef>
              <a:spcAft>
                <a:spcPts val="600"/>
              </a:spcAft>
            </a:pPr>
            <a:r>
              <a:rPr lang="en-US" sz="2600" dirty="0" smtClean="0"/>
              <a:t>“Obviously, the Passover was not going to occur at any moment. On the contrary, the Passover, which had a fixed day, had drawn near because of a past action…Therefore, this is confirming evidence that the declaration “the Lord is near” does not imply an any-moment coming of Christ” (Parable of Fig Tree, pg. 158).</a:t>
            </a:r>
          </a:p>
        </p:txBody>
      </p:sp>
      <p:sp>
        <p:nvSpPr>
          <p:cNvPr id="3" name="Title 2"/>
          <p:cNvSpPr>
            <a:spLocks noGrp="1"/>
          </p:cNvSpPr>
          <p:nvPr>
            <p:ph type="title"/>
          </p:nvPr>
        </p:nvSpPr>
        <p:spPr/>
        <p:txBody>
          <a:bodyPr/>
          <a:lstStyle/>
          <a:p>
            <a:r>
              <a:rPr lang="en-US" dirty="0" smtClean="0"/>
              <a:t>Confusion About Imminence</a:t>
            </a:r>
            <a:endParaRPr lang="en-US" dirty="0"/>
          </a:p>
        </p:txBody>
      </p:sp>
      <p:sp>
        <p:nvSpPr>
          <p:cNvPr id="7" name="Rounded Rectangle 6"/>
          <p:cNvSpPr/>
          <p:nvPr/>
        </p:nvSpPr>
        <p:spPr>
          <a:xfrm>
            <a:off x="2256972" y="3153228"/>
            <a:ext cx="1600200" cy="378504"/>
          </a:xfrm>
          <a:prstGeom prst="roundRect">
            <a:avLst/>
          </a:prstGeom>
          <a:noFill/>
          <a:ln w="3175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43512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Effect transition="in" filter="fade">
                                      <p:cBhvr>
                                        <p:cTn id="21" dur="1000"/>
                                        <p:tgtEl>
                                          <p:spTgt spid="2">
                                            <p:txEl>
                                              <p:pRg st="1" end="1"/>
                                            </p:txEl>
                                          </p:spTgt>
                                        </p:tgtEl>
                                      </p:cBhvr>
                                    </p:animEffect>
                                    <p:anim calcmode="lin" valueType="num">
                                      <p:cBhvr>
                                        <p:cTn id="2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400" dirty="0" smtClean="0"/>
              <a:t>Passover = </a:t>
            </a:r>
            <a:r>
              <a:rPr lang="en-US" sz="2400" dirty="0" smtClean="0">
                <a:solidFill>
                  <a:srgbClr val="FF0000"/>
                </a:solidFill>
              </a:rPr>
              <a:t>known day </a:t>
            </a:r>
            <a:r>
              <a:rPr lang="en-US" sz="2400" dirty="0" smtClean="0"/>
              <a:t>every 14th day of Nisan</a:t>
            </a:r>
          </a:p>
          <a:p>
            <a:r>
              <a:rPr lang="en-US" sz="2400" dirty="0" err="1" smtClean="0"/>
              <a:t>Parousia</a:t>
            </a:r>
            <a:r>
              <a:rPr lang="en-US" sz="2400" dirty="0" smtClean="0"/>
              <a:t> = </a:t>
            </a:r>
            <a:r>
              <a:rPr lang="en-US" sz="2400" dirty="0" smtClean="0">
                <a:solidFill>
                  <a:srgbClr val="FF0000"/>
                </a:solidFill>
              </a:rPr>
              <a:t>unknown day</a:t>
            </a:r>
          </a:p>
          <a:p>
            <a:pPr marL="0" indent="0">
              <a:spcBef>
                <a:spcPts val="1200"/>
              </a:spcBef>
              <a:spcAft>
                <a:spcPts val="1200"/>
              </a:spcAft>
              <a:buNone/>
            </a:pPr>
            <a:r>
              <a:rPr lang="en-US" sz="2400" u="sng" dirty="0" smtClean="0"/>
              <a:t>Matthew 24:36 </a:t>
            </a:r>
            <a:r>
              <a:rPr lang="en-US" sz="2400" dirty="0" smtClean="0"/>
              <a:t>But of that day and hour </a:t>
            </a:r>
            <a:r>
              <a:rPr lang="en-US" sz="2400" dirty="0" smtClean="0">
                <a:solidFill>
                  <a:srgbClr val="FF0000"/>
                </a:solidFill>
              </a:rPr>
              <a:t>no one knows</a:t>
            </a:r>
            <a:r>
              <a:rPr lang="en-US" sz="2400" dirty="0" smtClean="0"/>
              <a:t>, not even the angels of heaven, nor the Son, but the Father alone. </a:t>
            </a:r>
          </a:p>
          <a:p>
            <a:r>
              <a:rPr lang="en-US" sz="2400" dirty="0" smtClean="0"/>
              <a:t>All these questions about the time of Christ’s return are misguided because no one but the Father knows their answers anyway. “Day” and “hour” are regularly used throughout Scripture for “time” in general, not just twenty-four-hour or sixty-minute periods (in Matt cf. 7:22; 10:19; 24:42, 44, 50; 25:13; 26:45). “Day” especially reflects the Old Testament “Day of the Lord” (</a:t>
            </a:r>
            <a:r>
              <a:rPr lang="en-US" sz="2400" dirty="0" err="1" smtClean="0"/>
              <a:t>Blomberg</a:t>
            </a:r>
            <a:r>
              <a:rPr lang="en-US" sz="2400" dirty="0" smtClean="0"/>
              <a:t>, NAC).</a:t>
            </a:r>
          </a:p>
          <a:p>
            <a:endParaRPr lang="en-US" sz="2400" dirty="0"/>
          </a:p>
        </p:txBody>
      </p:sp>
      <p:sp>
        <p:nvSpPr>
          <p:cNvPr id="3" name="Title 2"/>
          <p:cNvSpPr>
            <a:spLocks noGrp="1"/>
          </p:cNvSpPr>
          <p:nvPr>
            <p:ph type="title"/>
          </p:nvPr>
        </p:nvSpPr>
        <p:spPr/>
        <p:txBody>
          <a:bodyPr/>
          <a:lstStyle/>
          <a:p>
            <a:r>
              <a:rPr lang="en-US" smtClean="0"/>
              <a:t>Confusion About Imminence</a:t>
            </a:r>
            <a:endParaRPr lang="en-US" dirty="0"/>
          </a:p>
        </p:txBody>
      </p:sp>
    </p:spTree>
    <p:extLst>
      <p:ext uri="{BB962C8B-B14F-4D97-AF65-F5344CB8AC3E}">
        <p14:creationId xmlns:p14="http://schemas.microsoft.com/office/powerpoint/2010/main" val="29646337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927</TotalTime>
  <Words>1597</Words>
  <Application>Microsoft Macintosh PowerPoint</Application>
  <PresentationFormat>On-screen Show (4:3)</PresentationFormat>
  <Paragraphs>79</Paragraphs>
  <Slides>9</Slides>
  <Notes>6</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Revelation 1:1-3</vt:lpstr>
      <vt:lpstr>Preface: Christ’s Kingdom Is at Hand!</vt:lpstr>
      <vt:lpstr>Timing Indicators</vt:lpstr>
      <vt:lpstr>Imminence in Revelation</vt:lpstr>
      <vt:lpstr>Definition of Imminence</vt:lpstr>
      <vt:lpstr>Imminence in the N.T. Epistles</vt:lpstr>
      <vt:lpstr>Imminence in the N.T. Epistles</vt:lpstr>
      <vt:lpstr>Confusion About Imminence</vt:lpstr>
      <vt:lpstr>Confusion About Imminence</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1:1-3</dc:title>
  <dc:creator>Eric</dc:creator>
  <cp:lastModifiedBy>Gayle Peters</cp:lastModifiedBy>
  <cp:revision>72</cp:revision>
  <cp:lastPrinted>2014-02-27T20:33:03Z</cp:lastPrinted>
  <dcterms:created xsi:type="dcterms:W3CDTF">2014-02-05T15:11:40Z</dcterms:created>
  <dcterms:modified xsi:type="dcterms:W3CDTF">2014-03-04T01:45:36Z</dcterms:modified>
</cp:coreProperties>
</file>