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2" r:id="rId2"/>
    <p:sldId id="287" r:id="rId3"/>
    <p:sldId id="294" r:id="rId4"/>
    <p:sldId id="292" r:id="rId5"/>
    <p:sldId id="296" r:id="rId6"/>
    <p:sldId id="297" r:id="rId7"/>
    <p:sldId id="298" r:id="rId8"/>
    <p:sldId id="295" r:id="rId9"/>
    <p:sldId id="299"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21" autoAdjust="0"/>
    <p:restoredTop sz="79281" autoAdjust="0"/>
  </p:normalViewPr>
  <p:slideViewPr>
    <p:cSldViewPr>
      <p:cViewPr varScale="1">
        <p:scale>
          <a:sx n="55" d="100"/>
          <a:sy n="55" d="100"/>
        </p:scale>
        <p:origin x="1464" y="78"/>
      </p:cViewPr>
      <p:guideLst>
        <p:guide orient="horz" pos="230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72879" y="193613"/>
            <a:ext cx="6334802" cy="481727"/>
          </a:xfrm>
          <a:prstGeom prst="rect">
            <a:avLst/>
          </a:prstGeom>
        </p:spPr>
        <p:txBody>
          <a:bodyPr vert="horz" lIns="96661" tIns="48330" rIns="96661" bIns="48330" rtlCol="0"/>
          <a:lstStyle>
            <a:lvl1pPr algn="l">
              <a:defRPr sz="1300"/>
            </a:lvl1pPr>
          </a:lstStyle>
          <a:p>
            <a:pPr>
              <a:tabLst>
                <a:tab pos="5996600" algn="r"/>
              </a:tabLst>
            </a:pPr>
            <a:r>
              <a:rPr lang="en-US" dirty="0" smtClean="0">
                <a:latin typeface="Calibri" panose="020F0502020204030204" pitchFamily="34" charset="0"/>
              </a:rPr>
              <a:t>Revelation </a:t>
            </a:r>
            <a:r>
              <a:rPr lang="en-US" dirty="0">
                <a:latin typeface="Calibri" panose="020F0502020204030204" pitchFamily="34" charset="0"/>
              </a:rPr>
              <a:t>2:12-17 </a:t>
            </a:r>
            <a:r>
              <a:rPr lang="en-US" dirty="0" smtClean="0">
                <a:latin typeface="Calibri" panose="020F0502020204030204" pitchFamily="34" charset="0"/>
              </a:rPr>
              <a:t>	05/25/14</a:t>
            </a:r>
            <a:endParaRPr lang="en-US" dirty="0">
              <a:latin typeface="Calibri" panose="020F0502020204030204" pitchFamily="34" charset="0"/>
            </a:endParaRPr>
          </a:p>
          <a:p>
            <a:pPr>
              <a:tabLst>
                <a:tab pos="5996600" algn="r"/>
              </a:tabLst>
            </a:pPr>
            <a:r>
              <a:rPr lang="en-US" dirty="0" smtClean="0"/>
              <a:t>Christ’s </a:t>
            </a:r>
            <a:r>
              <a:rPr lang="en-US" dirty="0"/>
              <a:t>Address to the Church of Pergamum</a:t>
            </a:r>
            <a:r>
              <a:rPr lang="en-US" dirty="0" smtClean="0">
                <a:latin typeface="Calibri" panose="020F0502020204030204" pitchFamily="34" charset="0"/>
              </a:rPr>
              <a:t>	by </a:t>
            </a:r>
            <a:r>
              <a:rPr lang="en-US" dirty="0">
                <a:latin typeface="Calibri" panose="020F0502020204030204" pitchFamily="34" charset="0"/>
              </a:rPr>
              <a:t>Eric </a:t>
            </a:r>
            <a:r>
              <a:rPr lang="en-US" dirty="0" smtClean="0">
                <a:latin typeface="Calibri" panose="020F0502020204030204" pitchFamily="34" charset="0"/>
              </a:rPr>
              <a:t>Douma</a:t>
            </a:r>
            <a:endParaRPr lang="en-US" dirty="0">
              <a:latin typeface="Calibri" panose="020F050202020403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3" name="TextBox 2"/>
          <p:cNvSpPr txBox="1"/>
          <p:nvPr/>
        </p:nvSpPr>
        <p:spPr>
          <a:xfrm>
            <a:off x="3013621" y="8959982"/>
            <a:ext cx="3813564" cy="296857"/>
          </a:xfrm>
          <a:prstGeom prst="rect">
            <a:avLst/>
          </a:prstGeom>
          <a:noFill/>
        </p:spPr>
        <p:txBody>
          <a:bodyPr wrap="square" lIns="95866" tIns="47933" rIns="95866" bIns="47933" rtlCol="0">
            <a:spAutoFit/>
          </a:bodyPr>
          <a:lstStyle/>
          <a:p>
            <a:r>
              <a:rPr lang="en-US" sz="1300" dirty="0"/>
              <a:t>www.gospelofgracefellowship.org 	  Page </a:t>
            </a:r>
            <a:fld id="{5C5E4A9B-34DF-48D9-8CA4-A80B8EA3347C}" type="slidenum">
              <a:rPr lang="en-US" sz="1300"/>
              <a:t>‹#›</a:t>
            </a:fld>
            <a:endParaRPr lang="en-US" sz="1300"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5/23/2014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370374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396948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1914736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Tree>
    <p:extLst>
      <p:ext uri="{BB962C8B-B14F-4D97-AF65-F5344CB8AC3E}">
        <p14:creationId xmlns:p14="http://schemas.microsoft.com/office/powerpoint/2010/main" val="628280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896647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Tree>
    <p:extLst>
      <p:ext uri="{BB962C8B-B14F-4D97-AF65-F5344CB8AC3E}">
        <p14:creationId xmlns:p14="http://schemas.microsoft.com/office/powerpoint/2010/main" val="3890133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9</a:t>
            </a:fld>
            <a:endParaRPr lang="en-US"/>
          </a:p>
        </p:txBody>
      </p:sp>
    </p:spTree>
    <p:extLst>
      <p:ext uri="{BB962C8B-B14F-4D97-AF65-F5344CB8AC3E}">
        <p14:creationId xmlns:p14="http://schemas.microsoft.com/office/powerpoint/2010/main" val="1884463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506817"/>
            <a:ext cx="8229600" cy="351182"/>
          </a:xfrm>
          <a:prstGeom prst="rect">
            <a:avLst/>
          </a:prstGeom>
          <a:solidFill>
            <a:srgbClr val="486B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004175" algn="r"/>
              </a:tabLst>
              <a:defRPr/>
            </a:pPr>
            <a:r>
              <a:rPr lang="en-US" sz="1800" dirty="0" smtClean="0">
                <a:latin typeface="Calibri" panose="020F0502020204030204" pitchFamily="34" charset="0"/>
              </a:rPr>
              <a:t>Revelation </a:t>
            </a:r>
            <a:r>
              <a:rPr lang="en-US" sz="1800" dirty="0" smtClean="0">
                <a:latin typeface="Calibri" panose="020F0502020204030204" pitchFamily="34" charset="0"/>
              </a:rPr>
              <a:t>2:12-17 </a:t>
            </a:r>
            <a:r>
              <a:rPr lang="en-US" sz="1800" baseline="0" dirty="0" smtClean="0">
                <a:latin typeface="Calibri" panose="020F0502020204030204" pitchFamily="34" charset="0"/>
              </a:rPr>
              <a:t>Christ’s Message to Pergamum </a:t>
            </a:r>
            <a:r>
              <a:rPr lang="en-US" sz="1800" dirty="0" smtClean="0">
                <a:latin typeface="Calibri" panose="020F0502020204030204" pitchFamily="34" charset="0"/>
              </a:rPr>
              <a:t> 	</a:t>
            </a:r>
            <a:fld id="{2BEA4B56-D750-462C-9D21-1DFB0BD2CD10}" type="slidenum">
              <a:rPr lang="en-US" sz="1800" smtClean="0">
                <a:latin typeface="Calibri" panose="020F0502020204030204" pitchFamily="34" charset="0"/>
              </a:rPr>
              <a:pPr marL="0" marR="0" indent="0" algn="l" defTabSz="914400" rtl="0" eaLnBrk="1" fontAlgn="auto" latinLnBrk="0" hangingPunct="1">
                <a:lnSpc>
                  <a:spcPct val="100000"/>
                </a:lnSpc>
                <a:spcBef>
                  <a:spcPts val="0"/>
                </a:spcBef>
                <a:spcAft>
                  <a:spcPts val="0"/>
                </a:spcAft>
                <a:buClrTx/>
                <a:buSzTx/>
                <a:buFontTx/>
                <a:buNone/>
                <a:tabLst>
                  <a:tab pos="8004175" algn="r"/>
                </a:tabLst>
                <a:defRPr/>
              </a:pPr>
              <a:t>‹#›</a:t>
            </a:fld>
            <a:endParaRPr lang="en-US" sz="1800" dirty="0" smtClean="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Revelation 2:12-17</a:t>
            </a:r>
            <a:endParaRPr lang="en-US" dirty="0"/>
          </a:p>
        </p:txBody>
      </p:sp>
      <p:sp>
        <p:nvSpPr>
          <p:cNvPr id="3" name="Subtitle 2"/>
          <p:cNvSpPr>
            <a:spLocks noGrp="1"/>
          </p:cNvSpPr>
          <p:nvPr>
            <p:ph type="subTitle" idx="1"/>
          </p:nvPr>
        </p:nvSpPr>
        <p:spPr/>
        <p:txBody>
          <a:bodyPr>
            <a:noAutofit/>
          </a:bodyPr>
          <a:lstStyle/>
          <a:p>
            <a:r>
              <a:rPr lang="en-US" dirty="0" smtClean="0"/>
              <a:t>Christ’s Address </a:t>
            </a:r>
            <a:r>
              <a:rPr lang="en-US" dirty="0" smtClean="0"/>
              <a:t>to </a:t>
            </a:r>
            <a:r>
              <a:rPr lang="en-US" dirty="0"/>
              <a:t>t</a:t>
            </a:r>
            <a:r>
              <a:rPr lang="en-US" dirty="0" smtClean="0"/>
              <a:t>he </a:t>
            </a:r>
            <a:r>
              <a:rPr lang="en-US" dirty="0" smtClean="0"/>
              <a:t>Church of </a:t>
            </a:r>
            <a:r>
              <a:rPr lang="en-US" dirty="0" smtClean="0"/>
              <a:t>Pergamum</a:t>
            </a:r>
          </a:p>
          <a:p>
            <a:endParaRPr lang="en-US" dirty="0"/>
          </a:p>
          <a:p>
            <a:r>
              <a:rPr lang="en-US" dirty="0"/>
              <a:t>b</a:t>
            </a:r>
            <a:r>
              <a:rPr lang="en-US" dirty="0" smtClean="0"/>
              <a:t>y </a:t>
            </a:r>
            <a:r>
              <a:rPr lang="en-US" dirty="0" smtClean="0"/>
              <a:t>Eric Douma</a:t>
            </a:r>
            <a:endParaRPr lang="en-US" dirty="0"/>
          </a:p>
        </p:txBody>
      </p:sp>
    </p:spTree>
    <p:extLst>
      <p:ext uri="{BB962C8B-B14F-4D97-AF65-F5344CB8AC3E}">
        <p14:creationId xmlns:p14="http://schemas.microsoft.com/office/powerpoint/2010/main" val="422271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76801"/>
          </a:xfrm>
        </p:spPr>
        <p:txBody>
          <a:bodyPr/>
          <a:lstStyle/>
          <a:p>
            <a:pPr marL="0" indent="0">
              <a:buNone/>
            </a:pPr>
            <a:r>
              <a:rPr lang="en-US" dirty="0" smtClean="0">
                <a:solidFill>
                  <a:srgbClr val="FF0000"/>
                </a:solidFill>
              </a:rPr>
              <a:t>Church at Smyrna</a:t>
            </a:r>
            <a:r>
              <a:rPr lang="en-US" dirty="0" smtClean="0"/>
              <a:t>:</a:t>
            </a:r>
          </a:p>
          <a:p>
            <a:r>
              <a:rPr lang="en-US" dirty="0" smtClean="0"/>
              <a:t>Commendable: Suffered for Christ</a:t>
            </a:r>
          </a:p>
          <a:p>
            <a:r>
              <a:rPr lang="en-US" dirty="0" smtClean="0"/>
              <a:t>Rebuke: none</a:t>
            </a:r>
          </a:p>
          <a:p>
            <a:r>
              <a:rPr lang="en-US" dirty="0" smtClean="0"/>
              <a:t>Correction: none</a:t>
            </a:r>
          </a:p>
          <a:p>
            <a:r>
              <a:rPr lang="en-US" dirty="0" smtClean="0"/>
              <a:t>The promise: </a:t>
            </a:r>
            <a:r>
              <a:rPr lang="en-US" dirty="0"/>
              <a:t> Be faithful until death, and I will give you the crown of </a:t>
            </a:r>
            <a:r>
              <a:rPr lang="en-US" dirty="0" smtClean="0"/>
              <a:t>life (2:10).</a:t>
            </a:r>
          </a:p>
          <a:p>
            <a:endParaRPr lang="en-US" dirty="0"/>
          </a:p>
          <a:p>
            <a:r>
              <a:rPr lang="en-US" dirty="0"/>
              <a:t>Smyrna = “Bitter”</a:t>
            </a:r>
          </a:p>
          <a:p>
            <a:r>
              <a:rPr lang="en-US" dirty="0"/>
              <a:t>Greek term is used in the LXX to translate the Hebrew term for “myrrh”</a:t>
            </a:r>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Smyrna Review</a:t>
            </a:r>
            <a:endParaRPr lang="en-US" dirty="0"/>
          </a:p>
        </p:txBody>
      </p:sp>
    </p:spTree>
    <p:extLst>
      <p:ext uri="{BB962C8B-B14F-4D97-AF65-F5344CB8AC3E}">
        <p14:creationId xmlns:p14="http://schemas.microsoft.com/office/powerpoint/2010/main" val="91933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Effect transition="in" filter="fade">
                                      <p:cBhvr>
                                        <p:cTn id="49" dur="1000"/>
                                        <p:tgtEl>
                                          <p:spTgt spid="2">
                                            <p:txEl>
                                              <p:pRg st="7" end="7"/>
                                            </p:txEl>
                                          </p:spTgt>
                                        </p:tgtEl>
                                      </p:cBhvr>
                                    </p:animEffect>
                                    <p:anim calcmode="lin" valueType="num">
                                      <p:cBhvr>
                                        <p:cTn id="5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76801"/>
          </a:xfrm>
        </p:spPr>
        <p:txBody>
          <a:bodyPr/>
          <a:lstStyle/>
          <a:p>
            <a:r>
              <a:rPr lang="en-US" dirty="0" smtClean="0"/>
              <a:t>“Citadel” </a:t>
            </a:r>
          </a:p>
          <a:p>
            <a:r>
              <a:rPr lang="en-US" dirty="0" smtClean="0"/>
              <a:t>“Parchment” first came from here</a:t>
            </a:r>
          </a:p>
          <a:p>
            <a:r>
              <a:rPr lang="en-US" dirty="0" smtClean="0"/>
              <a:t>The place of Satan’s throne.</a:t>
            </a:r>
            <a:endParaRPr lang="en-US" dirty="0"/>
          </a:p>
        </p:txBody>
      </p:sp>
      <p:sp>
        <p:nvSpPr>
          <p:cNvPr id="3" name="Title 2"/>
          <p:cNvSpPr>
            <a:spLocks noGrp="1"/>
          </p:cNvSpPr>
          <p:nvPr>
            <p:ph type="title"/>
          </p:nvPr>
        </p:nvSpPr>
        <p:spPr/>
        <p:txBody>
          <a:bodyPr/>
          <a:lstStyle/>
          <a:p>
            <a:r>
              <a:rPr lang="en-US" dirty="0" smtClean="0"/>
              <a:t>Pergamum</a:t>
            </a:r>
            <a:endParaRPr lang="en-US" dirty="0"/>
          </a:p>
        </p:txBody>
      </p:sp>
      <p:sp>
        <p:nvSpPr>
          <p:cNvPr id="4" name="Oval 3"/>
          <p:cNvSpPr/>
          <p:nvPr/>
        </p:nvSpPr>
        <p:spPr>
          <a:xfrm>
            <a:off x="3348318" y="2578693"/>
            <a:ext cx="2209800" cy="18288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95400" y="3960167"/>
            <a:ext cx="2895600" cy="461665"/>
          </a:xfrm>
          <a:prstGeom prst="rect">
            <a:avLst/>
          </a:prstGeom>
          <a:noFill/>
        </p:spPr>
        <p:txBody>
          <a:bodyPr wrap="square" rtlCol="0">
            <a:spAutoFit/>
          </a:bodyPr>
          <a:lstStyle/>
          <a:p>
            <a:r>
              <a:rPr lang="en-US" sz="2400" dirty="0" smtClean="0"/>
              <a:t>Idol worship</a:t>
            </a:r>
            <a:endParaRPr lang="en-US" sz="2400" dirty="0"/>
          </a:p>
        </p:txBody>
      </p:sp>
      <p:sp>
        <p:nvSpPr>
          <p:cNvPr id="6" name="Oval 5"/>
          <p:cNvSpPr/>
          <p:nvPr/>
        </p:nvSpPr>
        <p:spPr>
          <a:xfrm>
            <a:off x="1143000" y="3249705"/>
            <a:ext cx="2209800" cy="18288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713630" y="3240769"/>
            <a:ext cx="2057400" cy="830997"/>
          </a:xfrm>
          <a:prstGeom prst="rect">
            <a:avLst/>
          </a:prstGeom>
          <a:noFill/>
        </p:spPr>
        <p:txBody>
          <a:bodyPr wrap="square" rtlCol="0">
            <a:spAutoFit/>
          </a:bodyPr>
          <a:lstStyle/>
          <a:p>
            <a:r>
              <a:rPr lang="en-US" sz="2400" dirty="0" smtClean="0"/>
              <a:t>Emperor Worship</a:t>
            </a:r>
            <a:endParaRPr lang="en-US" sz="2400" dirty="0"/>
          </a:p>
        </p:txBody>
      </p:sp>
      <p:sp>
        <p:nvSpPr>
          <p:cNvPr id="8" name="Oval 7"/>
          <p:cNvSpPr/>
          <p:nvPr/>
        </p:nvSpPr>
        <p:spPr>
          <a:xfrm>
            <a:off x="5558118" y="3254187"/>
            <a:ext cx="2209800" cy="18288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771030" y="3916690"/>
            <a:ext cx="2057400" cy="461665"/>
          </a:xfrm>
          <a:prstGeom prst="rect">
            <a:avLst/>
          </a:prstGeom>
          <a:noFill/>
        </p:spPr>
        <p:txBody>
          <a:bodyPr wrap="square" rtlCol="0">
            <a:spAutoFit/>
          </a:bodyPr>
          <a:lstStyle/>
          <a:p>
            <a:r>
              <a:rPr lang="en-US" sz="2400" dirty="0" smtClean="0"/>
              <a:t>Nicolaitans</a:t>
            </a:r>
            <a:endParaRPr lang="en-US" sz="2400" dirty="0"/>
          </a:p>
        </p:txBody>
      </p:sp>
    </p:spTree>
    <p:extLst>
      <p:ext uri="{BB962C8B-B14F-4D97-AF65-F5344CB8AC3E}">
        <p14:creationId xmlns:p14="http://schemas.microsoft.com/office/powerpoint/2010/main" val="29464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1000"/>
                                        <p:tgtEl>
                                          <p:spTgt spid="8"/>
                                        </p:tgtEl>
                                      </p:cBhvr>
                                    </p:animEffect>
                                    <p:anim calcmode="lin" valueType="num">
                                      <p:cBhvr>
                                        <p:cTn id="43" dur="1000" fill="hold"/>
                                        <p:tgtEl>
                                          <p:spTgt spid="8"/>
                                        </p:tgtEl>
                                        <p:attrNameLst>
                                          <p:attrName>ppt_x</p:attrName>
                                        </p:attrNameLst>
                                      </p:cBhvr>
                                      <p:tavLst>
                                        <p:tav tm="0">
                                          <p:val>
                                            <p:strVal val="#ppt_x"/>
                                          </p:val>
                                        </p:tav>
                                        <p:tav tm="100000">
                                          <p:val>
                                            <p:strVal val="#ppt_x"/>
                                          </p:val>
                                        </p:tav>
                                      </p:tavLst>
                                    </p:anim>
                                    <p:anim calcmode="lin" valueType="num">
                                      <p:cBhvr>
                                        <p:cTn id="4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0"/>
                                        <p:tgtEl>
                                          <p:spTgt spid="9"/>
                                        </p:tgtEl>
                                      </p:cBhvr>
                                    </p:animEffect>
                                    <p:anim calcmode="lin" valueType="num">
                                      <p:cBhvr>
                                        <p:cTn id="50" dur="1000" fill="hold"/>
                                        <p:tgtEl>
                                          <p:spTgt spid="9"/>
                                        </p:tgtEl>
                                        <p:attrNameLst>
                                          <p:attrName>ppt_x</p:attrName>
                                        </p:attrNameLst>
                                      </p:cBhvr>
                                      <p:tavLst>
                                        <p:tav tm="0">
                                          <p:val>
                                            <p:strVal val="#ppt_x"/>
                                          </p:val>
                                        </p:tav>
                                        <p:tav tm="100000">
                                          <p:val>
                                            <p:strVal val="#ppt_x"/>
                                          </p:val>
                                        </p:tav>
                                      </p:tavLst>
                                    </p:anim>
                                    <p:anim calcmode="lin" valueType="num">
                                      <p:cBhvr>
                                        <p:cTn id="5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1000"/>
                                        <p:tgtEl>
                                          <p:spTgt spid="4"/>
                                        </p:tgtEl>
                                      </p:cBhvr>
                                    </p:animEffect>
                                    <p:anim calcmode="lin" valueType="num">
                                      <p:cBhvr>
                                        <p:cTn id="57" dur="1000" fill="hold"/>
                                        <p:tgtEl>
                                          <p:spTgt spid="4"/>
                                        </p:tgtEl>
                                        <p:attrNameLst>
                                          <p:attrName>ppt_x</p:attrName>
                                        </p:attrNameLst>
                                      </p:cBhvr>
                                      <p:tavLst>
                                        <p:tav tm="0">
                                          <p:val>
                                            <p:strVal val="#ppt_x"/>
                                          </p:val>
                                        </p:tav>
                                        <p:tav tm="100000">
                                          <p:val>
                                            <p:strVal val="#ppt_x"/>
                                          </p:val>
                                        </p:tav>
                                      </p:tavLst>
                                    </p:anim>
                                    <p:anim calcmode="lin" valueType="num">
                                      <p:cBhvr>
                                        <p:cTn id="5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1000"/>
                                        <p:tgtEl>
                                          <p:spTgt spid="7"/>
                                        </p:tgtEl>
                                      </p:cBhvr>
                                    </p:animEffect>
                                    <p:anim calcmode="lin" valueType="num">
                                      <p:cBhvr>
                                        <p:cTn id="64" dur="1000" fill="hold"/>
                                        <p:tgtEl>
                                          <p:spTgt spid="7"/>
                                        </p:tgtEl>
                                        <p:attrNameLst>
                                          <p:attrName>ppt_x</p:attrName>
                                        </p:attrNameLst>
                                      </p:cBhvr>
                                      <p:tavLst>
                                        <p:tav tm="0">
                                          <p:val>
                                            <p:strVal val="#ppt_x"/>
                                          </p:val>
                                        </p:tav>
                                        <p:tav tm="100000">
                                          <p:val>
                                            <p:strVal val="#ppt_x"/>
                                          </p:val>
                                        </p:tav>
                                      </p:tavLst>
                                    </p:anim>
                                    <p:anim calcmode="lin" valueType="num">
                                      <p:cBhvr>
                                        <p:cTn id="6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p:bldP spid="6" grpId="0" animBg="1"/>
      <p:bldP spid="7" grpId="0"/>
      <p:bldP spid="8" grpId="0" animBg="1"/>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76801"/>
          </a:xfrm>
        </p:spPr>
        <p:txBody>
          <a:bodyPr>
            <a:normAutofit lnSpcReduction="10000"/>
          </a:bodyPr>
          <a:lstStyle/>
          <a:p>
            <a:pPr marL="0" indent="0">
              <a:buNone/>
            </a:pPr>
            <a:r>
              <a:rPr lang="en-US" u="sng" dirty="0" smtClean="0"/>
              <a:t>Revelation 2:12-13</a:t>
            </a:r>
            <a:r>
              <a:rPr lang="en-US" dirty="0" smtClean="0"/>
              <a:t> And </a:t>
            </a:r>
            <a:r>
              <a:rPr lang="en-US" dirty="0"/>
              <a:t>to the angel of the church in Pergamum write: The One who has the </a:t>
            </a:r>
            <a:r>
              <a:rPr lang="en-US" dirty="0">
                <a:solidFill>
                  <a:srgbClr val="FF0000"/>
                </a:solidFill>
              </a:rPr>
              <a:t>sharp two-edged sword</a:t>
            </a:r>
            <a:r>
              <a:rPr lang="en-US" dirty="0"/>
              <a:t> says this:  </a:t>
            </a:r>
            <a:r>
              <a:rPr lang="en-US" u="sng" dirty="0"/>
              <a:t>13</a:t>
            </a:r>
            <a:r>
              <a:rPr lang="en-US" dirty="0"/>
              <a:t> ‘I know where you dwell, where Satan’s throne is; and you hold fast My name, and did not deny My faith </a:t>
            </a:r>
            <a:r>
              <a:rPr lang="en-US" dirty="0" smtClean="0"/>
              <a:t>even in the </a:t>
            </a:r>
            <a:r>
              <a:rPr lang="en-US" dirty="0"/>
              <a:t>days of Antipas, My witness, </a:t>
            </a:r>
            <a:r>
              <a:rPr lang="en-US" dirty="0" smtClean="0"/>
              <a:t/>
            </a:r>
            <a:br>
              <a:rPr lang="en-US" dirty="0" smtClean="0"/>
            </a:br>
            <a:r>
              <a:rPr lang="en-US" dirty="0" smtClean="0">
                <a:solidFill>
                  <a:srgbClr val="00B050"/>
                </a:solidFill>
              </a:rPr>
              <a:t>My </a:t>
            </a:r>
            <a:r>
              <a:rPr lang="en-US" dirty="0">
                <a:solidFill>
                  <a:srgbClr val="00B050"/>
                </a:solidFill>
              </a:rPr>
              <a:t>faithful one,</a:t>
            </a:r>
            <a:r>
              <a:rPr lang="en-US" dirty="0"/>
              <a:t> </a:t>
            </a:r>
            <a:r>
              <a:rPr lang="en-US" dirty="0" smtClean="0"/>
              <a:t>who </a:t>
            </a:r>
            <a:r>
              <a:rPr lang="en-US" dirty="0"/>
              <a:t>was killed among you, where Satan dwells. </a:t>
            </a:r>
            <a:endParaRPr lang="en-US" dirty="0" smtClean="0"/>
          </a:p>
          <a:p>
            <a:pPr marL="0" indent="0">
              <a:buNone/>
            </a:pPr>
            <a:endParaRPr lang="en-US" dirty="0"/>
          </a:p>
          <a:p>
            <a:pPr marL="0" indent="0">
              <a:buNone/>
            </a:pPr>
            <a:r>
              <a:rPr lang="en-US" u="sng" dirty="0" smtClean="0"/>
              <a:t>Isaiah 49:2</a:t>
            </a:r>
            <a:r>
              <a:rPr lang="en-US" dirty="0" smtClean="0"/>
              <a:t> He </a:t>
            </a:r>
            <a:r>
              <a:rPr lang="en-US" dirty="0"/>
              <a:t>has made </a:t>
            </a:r>
            <a:r>
              <a:rPr lang="en-US" dirty="0">
                <a:solidFill>
                  <a:srgbClr val="FF0000"/>
                </a:solidFill>
              </a:rPr>
              <a:t>My mouth like a sharp sword</a:t>
            </a:r>
            <a:r>
              <a:rPr lang="en-US" dirty="0"/>
              <a:t>, In the shadow of His hand He has concealed Me; And He has also made Me a select arrow, He has hidden Me in His quiver. </a:t>
            </a:r>
          </a:p>
        </p:txBody>
      </p:sp>
      <p:sp>
        <p:nvSpPr>
          <p:cNvPr id="3" name="Title 2"/>
          <p:cNvSpPr>
            <a:spLocks noGrp="1"/>
          </p:cNvSpPr>
          <p:nvPr>
            <p:ph type="title"/>
          </p:nvPr>
        </p:nvSpPr>
        <p:spPr/>
        <p:txBody>
          <a:bodyPr/>
          <a:lstStyle/>
          <a:p>
            <a:r>
              <a:rPr lang="en-US" dirty="0" smtClean="0"/>
              <a:t>Jesus Is </a:t>
            </a:r>
            <a:r>
              <a:rPr lang="en-US" dirty="0" smtClean="0"/>
              <a:t>the </a:t>
            </a:r>
            <a:r>
              <a:rPr lang="en-US" dirty="0" smtClean="0"/>
              <a:t>Ultimate Authority</a:t>
            </a:r>
            <a:endParaRPr lang="en-US" dirty="0"/>
          </a:p>
        </p:txBody>
      </p:sp>
      <p:cxnSp>
        <p:nvCxnSpPr>
          <p:cNvPr id="5" name="Straight Connector 4"/>
          <p:cNvCxnSpPr/>
          <p:nvPr/>
        </p:nvCxnSpPr>
        <p:spPr>
          <a:xfrm>
            <a:off x="3505200" y="2667000"/>
            <a:ext cx="5105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3065585"/>
            <a:ext cx="1905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268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76801"/>
          </a:xfrm>
        </p:spPr>
        <p:txBody>
          <a:bodyPr/>
          <a:lstStyle/>
          <a:p>
            <a:pPr>
              <a:buNone/>
            </a:pPr>
            <a:r>
              <a:rPr lang="en-US" dirty="0" smtClean="0"/>
              <a:t>  </a:t>
            </a:r>
            <a:r>
              <a:rPr lang="en-US" u="sng" dirty="0" smtClean="0"/>
              <a:t>Revelation 2:14-15</a:t>
            </a:r>
            <a:r>
              <a:rPr lang="en-US" dirty="0" smtClean="0"/>
              <a:t> ‘But </a:t>
            </a:r>
            <a:r>
              <a:rPr lang="en-US" dirty="0"/>
              <a:t>I have a few things against you, because you have there some who hold </a:t>
            </a:r>
            <a:r>
              <a:rPr lang="en-US" dirty="0">
                <a:solidFill>
                  <a:srgbClr val="FF0000"/>
                </a:solidFill>
              </a:rPr>
              <a:t>the teaching of Balaam</a:t>
            </a:r>
            <a:r>
              <a:rPr lang="en-US" dirty="0"/>
              <a:t>, who kept teaching Balak to put a stumbling block before the sons of Israel, to eat things sacrificed to idols and to commit acts of immorality. So you also have some who in the same way hold the teaching of the Nicolaitans. </a:t>
            </a:r>
            <a:endParaRPr lang="en-US" dirty="0" smtClean="0"/>
          </a:p>
          <a:p>
            <a:pPr>
              <a:buNone/>
            </a:pPr>
            <a:endParaRPr lang="en-US" dirty="0"/>
          </a:p>
          <a:p>
            <a:pPr>
              <a:buNone/>
            </a:pPr>
            <a:r>
              <a:rPr lang="en-US" dirty="0" smtClean="0"/>
              <a:t>Balaam  -</a:t>
            </a:r>
            <a:r>
              <a:rPr lang="en-US" dirty="0" err="1" smtClean="0"/>
              <a:t>bela</a:t>
            </a:r>
            <a:r>
              <a:rPr lang="en-US" dirty="0" smtClean="0"/>
              <a:t> + am  = “destroyer of the people”</a:t>
            </a:r>
          </a:p>
          <a:p>
            <a:pPr>
              <a:buNone/>
            </a:pPr>
            <a:r>
              <a:rPr lang="en-US" dirty="0" err="1" smtClean="0"/>
              <a:t>Nicolaitan</a:t>
            </a:r>
            <a:r>
              <a:rPr lang="en-US" dirty="0" smtClean="0"/>
              <a:t> – </a:t>
            </a:r>
            <a:r>
              <a:rPr lang="en-US" dirty="0" err="1" smtClean="0"/>
              <a:t>nicol</a:t>
            </a:r>
            <a:r>
              <a:rPr lang="en-US" dirty="0" smtClean="0"/>
              <a:t> + </a:t>
            </a:r>
            <a:r>
              <a:rPr lang="en-US" dirty="0" err="1" smtClean="0"/>
              <a:t>laos</a:t>
            </a:r>
            <a:r>
              <a:rPr lang="en-US" dirty="0" smtClean="0"/>
              <a:t> = “conqueror of the people”</a:t>
            </a:r>
          </a:p>
          <a:p>
            <a:pPr>
              <a:buNone/>
            </a:pPr>
            <a:endParaRPr lang="en-US" dirty="0"/>
          </a:p>
        </p:txBody>
      </p:sp>
      <p:sp>
        <p:nvSpPr>
          <p:cNvPr id="3" name="Title 2"/>
          <p:cNvSpPr>
            <a:spLocks noGrp="1"/>
          </p:cNvSpPr>
          <p:nvPr>
            <p:ph type="title"/>
          </p:nvPr>
        </p:nvSpPr>
        <p:spPr/>
        <p:txBody>
          <a:bodyPr/>
          <a:lstStyle/>
          <a:p>
            <a:r>
              <a:rPr lang="en-US" dirty="0" smtClean="0"/>
              <a:t>Jesus Rebukes Their </a:t>
            </a:r>
            <a:r>
              <a:rPr lang="en-US" dirty="0" err="1" smtClean="0"/>
              <a:t>Nicolaitan</a:t>
            </a:r>
            <a:r>
              <a:rPr lang="en-US" dirty="0" smtClean="0"/>
              <a:t> Heresy</a:t>
            </a:r>
            <a:endParaRPr lang="en-US" dirty="0"/>
          </a:p>
        </p:txBody>
      </p:sp>
      <p:sp>
        <p:nvSpPr>
          <p:cNvPr id="4" name="Rounded Rectangle 3"/>
          <p:cNvSpPr/>
          <p:nvPr/>
        </p:nvSpPr>
        <p:spPr>
          <a:xfrm>
            <a:off x="527538" y="2895600"/>
            <a:ext cx="756139" cy="427892"/>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4572000" y="2895600"/>
            <a:ext cx="1676400" cy="457200"/>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fade">
                                      <p:cBhvr>
                                        <p:cTn id="35" dur="1000"/>
                                        <p:tgtEl>
                                          <p:spTgt spid="2">
                                            <p:txEl>
                                              <p:pRg st="3" end="3"/>
                                            </p:txEl>
                                          </p:spTgt>
                                        </p:tgtEl>
                                      </p:cBhvr>
                                    </p:animEffect>
                                    <p:anim calcmode="lin" valueType="num">
                                      <p:cBhvr>
                                        <p:cTn id="3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93838"/>
            <a:ext cx="8686800" cy="4525963"/>
          </a:xfrm>
        </p:spPr>
        <p:txBody>
          <a:bodyPr>
            <a:normAutofit/>
          </a:bodyPr>
          <a:lstStyle/>
          <a:p>
            <a:pPr marL="0" indent="0">
              <a:buNone/>
            </a:pPr>
            <a:r>
              <a:rPr lang="en-US" sz="2600" u="sng" dirty="0" smtClean="0"/>
              <a:t>Jude 1:6-7, 11</a:t>
            </a:r>
            <a:r>
              <a:rPr lang="en-US" sz="2600" dirty="0" smtClean="0"/>
              <a:t> And </a:t>
            </a:r>
            <a:r>
              <a:rPr lang="en-US" sz="2600" dirty="0">
                <a:solidFill>
                  <a:srgbClr val="FF0000"/>
                </a:solidFill>
              </a:rPr>
              <a:t>angels who did not keep their own domain</a:t>
            </a:r>
            <a:r>
              <a:rPr lang="en-US" sz="2600" dirty="0"/>
              <a:t>, but abandoned their proper abode, He has kept in eternal bonds under darkness for the judgment of the great day</a:t>
            </a:r>
            <a:r>
              <a:rPr lang="en-US" sz="2600" dirty="0" smtClean="0"/>
              <a:t>, </a:t>
            </a:r>
            <a:r>
              <a:rPr lang="en-US" sz="2600" dirty="0" smtClean="0"/>
              <a:t/>
            </a:r>
            <a:br>
              <a:rPr lang="en-US" sz="2600" dirty="0" smtClean="0"/>
            </a:br>
            <a:r>
              <a:rPr lang="en-US" sz="2600" u="sng" dirty="0" smtClean="0"/>
              <a:t>7</a:t>
            </a:r>
            <a:r>
              <a:rPr lang="en-US" sz="2600" dirty="0" smtClean="0"/>
              <a:t> </a:t>
            </a:r>
            <a:r>
              <a:rPr lang="en-US" sz="2600" dirty="0"/>
              <a:t>just as </a:t>
            </a:r>
            <a:r>
              <a:rPr lang="en-US" sz="2600" dirty="0">
                <a:solidFill>
                  <a:srgbClr val="FF0000"/>
                </a:solidFill>
              </a:rPr>
              <a:t>Sodom and Gomorrah </a:t>
            </a:r>
            <a:r>
              <a:rPr lang="en-US" sz="2600" dirty="0"/>
              <a:t>and the cities around them, since they in the same way as these indulged in gross immorality and went after strange flesh, are exhibited as an example in undergoing the punishment of eternal </a:t>
            </a:r>
            <a:r>
              <a:rPr lang="en-US" sz="2600" dirty="0" smtClean="0"/>
              <a:t>fire… </a:t>
            </a:r>
            <a:r>
              <a:rPr lang="en-US" sz="2600" dirty="0" smtClean="0"/>
              <a:t/>
            </a:r>
            <a:br>
              <a:rPr lang="en-US" sz="2600" dirty="0" smtClean="0"/>
            </a:br>
            <a:r>
              <a:rPr lang="en-US" sz="2600" u="sng" dirty="0" smtClean="0"/>
              <a:t>11</a:t>
            </a:r>
            <a:r>
              <a:rPr lang="en-US" sz="2600" dirty="0" smtClean="0"/>
              <a:t> </a:t>
            </a:r>
            <a:r>
              <a:rPr lang="en-US" sz="2600" dirty="0" smtClean="0"/>
              <a:t>Woe </a:t>
            </a:r>
            <a:r>
              <a:rPr lang="en-US" sz="2600" dirty="0"/>
              <a:t>to them! For they have gone the way of Cain, and for pay they have rushed headlong into </a:t>
            </a:r>
            <a:r>
              <a:rPr lang="en-US" sz="2600" dirty="0">
                <a:solidFill>
                  <a:srgbClr val="FF0000"/>
                </a:solidFill>
              </a:rPr>
              <a:t>the error of Balaam</a:t>
            </a:r>
            <a:r>
              <a:rPr lang="en-US" sz="2600" dirty="0"/>
              <a:t>, and perished in the rebellion of </a:t>
            </a:r>
            <a:r>
              <a:rPr lang="en-US" sz="2600" dirty="0" err="1"/>
              <a:t>Korah</a:t>
            </a:r>
            <a:r>
              <a:rPr lang="en-US" sz="2600" dirty="0"/>
              <a:t>. </a:t>
            </a:r>
          </a:p>
        </p:txBody>
      </p:sp>
      <p:sp>
        <p:nvSpPr>
          <p:cNvPr id="3" name="Title 2"/>
          <p:cNvSpPr>
            <a:spLocks noGrp="1"/>
          </p:cNvSpPr>
          <p:nvPr>
            <p:ph type="title"/>
          </p:nvPr>
        </p:nvSpPr>
        <p:spPr/>
        <p:txBody>
          <a:bodyPr/>
          <a:lstStyle/>
          <a:p>
            <a:r>
              <a:rPr lang="en-US" dirty="0" smtClean="0"/>
              <a:t>Sexual Immorality Destroys People</a:t>
            </a:r>
            <a:endParaRPr lang="en-US" dirty="0"/>
          </a:p>
        </p:txBody>
      </p:sp>
      <p:sp>
        <p:nvSpPr>
          <p:cNvPr id="9" name="Rounded Rectangle 8"/>
          <p:cNvSpPr/>
          <p:nvPr/>
        </p:nvSpPr>
        <p:spPr>
          <a:xfrm>
            <a:off x="1981200" y="3141785"/>
            <a:ext cx="2209800" cy="381000"/>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304800" y="3886200"/>
            <a:ext cx="1447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705600" y="3505200"/>
            <a:ext cx="685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199"/>
            <a:ext cx="8686800" cy="4953001"/>
          </a:xfrm>
        </p:spPr>
        <p:txBody>
          <a:bodyPr>
            <a:normAutofit/>
          </a:bodyPr>
          <a:lstStyle/>
          <a:p>
            <a:pPr marL="0" indent="0">
              <a:buNone/>
            </a:pPr>
            <a:r>
              <a:rPr lang="en-US" sz="2600" u="sng" dirty="0" smtClean="0"/>
              <a:t>1 Corinthians 6:15-20</a:t>
            </a:r>
            <a:r>
              <a:rPr lang="en-US" sz="2600" dirty="0" smtClean="0"/>
              <a:t> Do </a:t>
            </a:r>
            <a:r>
              <a:rPr lang="en-US" sz="2600" dirty="0"/>
              <a:t>you not know that your bodies are members of Christ? Shall I then take away the members of Christ and make them members of a prostitute? May it never be! Or do you not know that the one who joins himself to a prostitute is one body with her? For He says, “</a:t>
            </a:r>
            <a:r>
              <a:rPr lang="en-US" sz="2600" dirty="0">
                <a:solidFill>
                  <a:srgbClr val="FF0000"/>
                </a:solidFill>
              </a:rPr>
              <a:t>The two shall become one flesh.</a:t>
            </a:r>
            <a:r>
              <a:rPr lang="en-US" sz="2600" dirty="0"/>
              <a:t>” But the one who joins himself to the Lord is one spirit with Him. Flee immorality. Every other sin that a man commits is outside the body, but the immoral man sins against his own body. Or do you not know that your body is a temple of the Holy Spirit who is in you, whom you have from God, and that you are not your own? </a:t>
            </a:r>
            <a:r>
              <a:rPr lang="en-US" sz="2600" dirty="0">
                <a:solidFill>
                  <a:srgbClr val="FF0000"/>
                </a:solidFill>
              </a:rPr>
              <a:t>For you have been bought with a price</a:t>
            </a:r>
            <a:r>
              <a:rPr lang="en-US" sz="2600" dirty="0"/>
              <a:t>: therefore glorify God in your body. </a:t>
            </a:r>
          </a:p>
        </p:txBody>
      </p:sp>
      <p:sp>
        <p:nvSpPr>
          <p:cNvPr id="3" name="Title 2"/>
          <p:cNvSpPr>
            <a:spLocks noGrp="1"/>
          </p:cNvSpPr>
          <p:nvPr>
            <p:ph type="title"/>
          </p:nvPr>
        </p:nvSpPr>
        <p:spPr/>
        <p:txBody>
          <a:bodyPr/>
          <a:lstStyle/>
          <a:p>
            <a:r>
              <a:rPr lang="en-US" dirty="0" smtClean="0"/>
              <a:t>Sexual Immorality Destroys People</a:t>
            </a:r>
            <a:endParaRPr lang="en-US" dirty="0"/>
          </a:p>
        </p:txBody>
      </p:sp>
      <p:cxnSp>
        <p:nvCxnSpPr>
          <p:cNvPr id="6" name="Straight Connector 5"/>
          <p:cNvCxnSpPr/>
          <p:nvPr/>
        </p:nvCxnSpPr>
        <p:spPr>
          <a:xfrm>
            <a:off x="4818185" y="4419600"/>
            <a:ext cx="2209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3006969" y="3657600"/>
            <a:ext cx="2174631" cy="369277"/>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2050" name="Picture 2" descr="Entrance to Aesklepion"/>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0" y="0"/>
            <a:ext cx="9144000" cy="6109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8220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93838"/>
            <a:ext cx="8686800" cy="4525963"/>
          </a:xfrm>
        </p:spPr>
        <p:txBody>
          <a:bodyPr/>
          <a:lstStyle/>
          <a:p>
            <a:pPr marL="0" indent="0">
              <a:buNone/>
            </a:pPr>
            <a:r>
              <a:rPr lang="en-US" u="sng" dirty="0" smtClean="0"/>
              <a:t>Revelation 2:16-17</a:t>
            </a:r>
            <a:r>
              <a:rPr lang="en-US" dirty="0" smtClean="0"/>
              <a:t> ‘Therefore </a:t>
            </a:r>
            <a:r>
              <a:rPr lang="en-US" dirty="0"/>
              <a:t>repent; or else I am coming to you quickly, and I will make war against them with the sword of My mouth. ‘He who has an ear, let him hear what the Spirit says to the churches. To him who overcomes, to him I will give some of the hidden manna, and I will give him </a:t>
            </a:r>
            <a:r>
              <a:rPr lang="en-US" dirty="0">
                <a:solidFill>
                  <a:srgbClr val="FF0000"/>
                </a:solidFill>
              </a:rPr>
              <a:t>a white stone</a:t>
            </a:r>
            <a:r>
              <a:rPr lang="en-US" dirty="0"/>
              <a:t>, and a new name written on the stone which no one knows but he who receives it.’</a:t>
            </a:r>
          </a:p>
        </p:txBody>
      </p:sp>
      <p:sp>
        <p:nvSpPr>
          <p:cNvPr id="3" name="Title 2"/>
          <p:cNvSpPr>
            <a:spLocks noGrp="1"/>
          </p:cNvSpPr>
          <p:nvPr>
            <p:ph type="title"/>
          </p:nvPr>
        </p:nvSpPr>
        <p:spPr/>
        <p:txBody>
          <a:bodyPr/>
          <a:lstStyle/>
          <a:p>
            <a:r>
              <a:rPr lang="en-US" dirty="0" smtClean="0"/>
              <a:t>The Correction </a:t>
            </a:r>
            <a:r>
              <a:rPr lang="en-US" dirty="0" smtClean="0"/>
              <a:t>and </a:t>
            </a:r>
            <a:r>
              <a:rPr lang="en-US" dirty="0" smtClean="0"/>
              <a:t>Promise</a:t>
            </a:r>
            <a:endParaRPr lang="en-US" dirty="0"/>
          </a:p>
        </p:txBody>
      </p:sp>
      <p:cxnSp>
        <p:nvCxnSpPr>
          <p:cNvPr id="7" name="Straight Connector 6"/>
          <p:cNvCxnSpPr/>
          <p:nvPr/>
        </p:nvCxnSpPr>
        <p:spPr>
          <a:xfrm>
            <a:off x="7315200" y="2362200"/>
            <a:ext cx="1066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819400"/>
            <a:ext cx="2895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Rounded Rectangle 4"/>
          <p:cNvSpPr/>
          <p:nvPr/>
        </p:nvSpPr>
        <p:spPr>
          <a:xfrm>
            <a:off x="4648200" y="1546592"/>
            <a:ext cx="1160585" cy="439615"/>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9944</TotalTime>
  <Words>560</Words>
  <Application>Microsoft Office PowerPoint</Application>
  <PresentationFormat>On-screen Show (4:3)</PresentationFormat>
  <Paragraphs>42</Paragraphs>
  <Slides>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vt:lpstr>
      <vt:lpstr>Wingdings 2</vt:lpstr>
      <vt:lpstr>Concourse</vt:lpstr>
      <vt:lpstr>Revelation 2:12-17</vt:lpstr>
      <vt:lpstr>Smyrna Review</vt:lpstr>
      <vt:lpstr>Pergamum</vt:lpstr>
      <vt:lpstr>Jesus Is the Ultimate Authority</vt:lpstr>
      <vt:lpstr>Jesus Rebukes Their Nicolaitan Heresy</vt:lpstr>
      <vt:lpstr>Sexual Immorality Destroys People</vt:lpstr>
      <vt:lpstr>Sexual Immorality Destroys People</vt:lpstr>
      <vt:lpstr>PowerPoint Presentation</vt:lpstr>
      <vt:lpstr>The Correction and Promise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Christy</cp:lastModifiedBy>
  <cp:revision>311</cp:revision>
  <cp:lastPrinted>2014-05-23T16:23:41Z</cp:lastPrinted>
  <dcterms:created xsi:type="dcterms:W3CDTF">2014-02-05T15:11:40Z</dcterms:created>
  <dcterms:modified xsi:type="dcterms:W3CDTF">2014-05-23T16:24:26Z</dcterms:modified>
</cp:coreProperties>
</file>