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82" r:id="rId2"/>
    <p:sldId id="283" r:id="rId3"/>
    <p:sldId id="284" r:id="rId4"/>
    <p:sldId id="285" r:id="rId5"/>
    <p:sldId id="286" r:id="rId6"/>
    <p:sldId id="287" r:id="rId7"/>
    <p:sldId id="288" r:id="rId8"/>
    <p:sldId id="289" r:id="rId9"/>
    <p:sldId id="290"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userDrawn="1">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52797E"/>
    <a:srgbClr val="486B70"/>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721" autoAdjust="0"/>
    <p:restoredTop sz="75683" autoAdjust="0"/>
  </p:normalViewPr>
  <p:slideViewPr>
    <p:cSldViewPr>
      <p:cViewPr varScale="1">
        <p:scale>
          <a:sx n="53" d="100"/>
          <a:sy n="53" d="100"/>
        </p:scale>
        <p:origin x="1524" y="42"/>
      </p:cViewPr>
      <p:guideLst>
        <p:guide orient="horz" pos="2304"/>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4" d="100"/>
          <a:sy n="54" d="100"/>
        </p:scale>
        <p:origin x="2808" y="6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4608" y="8764422"/>
            <a:ext cx="2096063" cy="643166"/>
          </a:xfrm>
          <a:prstGeom prst="rect">
            <a:avLst/>
          </a:prstGeom>
        </p:spPr>
      </p:pic>
      <p:sp>
        <p:nvSpPr>
          <p:cNvPr id="10" name="TextBox 9"/>
          <p:cNvSpPr txBox="1"/>
          <p:nvPr/>
        </p:nvSpPr>
        <p:spPr>
          <a:xfrm>
            <a:off x="3013621" y="8924724"/>
            <a:ext cx="3770923" cy="337227"/>
          </a:xfrm>
          <a:prstGeom prst="rect">
            <a:avLst/>
          </a:prstGeom>
          <a:noFill/>
        </p:spPr>
        <p:txBody>
          <a:bodyPr wrap="square" lIns="105367" tIns="52683" rIns="105367" bIns="52683" rtlCol="0">
            <a:spAutoFit/>
          </a:bodyPr>
          <a:lstStyle/>
          <a:p>
            <a:pPr>
              <a:tabLst>
                <a:tab pos="3945748" algn="r"/>
              </a:tabLst>
            </a:pPr>
            <a:r>
              <a:rPr lang="en-US" sz="1500" dirty="0"/>
              <a:t>www.gospelofgracefellowship.org	Page </a:t>
            </a:r>
            <a:fld id="{EDB2B2A1-32A7-43D3-85C6-9E5B68A11F74}" type="slidenum">
              <a:rPr lang="en-US" sz="1500"/>
              <a:pPr>
                <a:tabLst>
                  <a:tab pos="3945748" algn="r"/>
                </a:tabLst>
              </a:pPr>
              <a:t>‹#›</a:t>
            </a:fld>
            <a:endParaRPr lang="en-US" sz="1500" dirty="0"/>
          </a:p>
        </p:txBody>
      </p:sp>
      <p:sp>
        <p:nvSpPr>
          <p:cNvPr id="11" name="Header Placeholder 1"/>
          <p:cNvSpPr>
            <a:spLocks noGrp="1"/>
          </p:cNvSpPr>
          <p:nvPr>
            <p:ph type="hdr" sz="quarter"/>
          </p:nvPr>
        </p:nvSpPr>
        <p:spPr>
          <a:xfrm>
            <a:off x="547428" y="280310"/>
            <a:ext cx="6249570" cy="568772"/>
          </a:xfrm>
          <a:prstGeom prst="rect">
            <a:avLst/>
          </a:prstGeom>
        </p:spPr>
        <p:txBody>
          <a:bodyPr vert="horz" lIns="116773" tIns="58385" rIns="116773" bIns="58385" rtlCol="0"/>
          <a:lstStyle>
            <a:lvl1pPr algn="l">
              <a:defRPr sz="1700"/>
            </a:lvl1pPr>
          </a:lstStyle>
          <a:p>
            <a:pPr>
              <a:tabLst>
                <a:tab pos="6405255" algn="r"/>
              </a:tabLst>
            </a:pPr>
            <a:r>
              <a:rPr lang="en-US" sz="1600" dirty="0"/>
              <a:t>Revelation </a:t>
            </a:r>
            <a:r>
              <a:rPr lang="en-US" sz="1600" dirty="0"/>
              <a:t>5:1-5</a:t>
            </a:r>
            <a:r>
              <a:rPr lang="en-US" sz="1600" dirty="0"/>
              <a:t>	</a:t>
            </a:r>
            <a:r>
              <a:rPr lang="en-US" sz="1600" dirty="0"/>
              <a:t>03/15/15</a:t>
            </a:r>
            <a:endParaRPr lang="en-US" sz="1600" dirty="0"/>
          </a:p>
          <a:p>
            <a:pPr>
              <a:tabLst>
                <a:tab pos="6405255" algn="r"/>
              </a:tabLst>
            </a:pPr>
            <a:r>
              <a:rPr lang="en-US" sz="1500" dirty="0"/>
              <a:t>The 7 Sealed Scroll and the Lamb </a:t>
            </a:r>
            <a:r>
              <a:rPr lang="en-US" sz="1600" dirty="0"/>
              <a:t>	by Eric Douma</a:t>
            </a:r>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6661" tIns="48330" rIns="96661" bIns="48330"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6661" tIns="48330" rIns="96661" bIns="48330" rtlCol="0"/>
          <a:lstStyle>
            <a:lvl1pPr algn="r">
              <a:defRPr sz="1300"/>
            </a:lvl1pPr>
          </a:lstStyle>
          <a:p>
            <a:fld id="{33CF0762-2550-4DDF-AD3A-0610BA36CAF8}" type="datetimeFigureOut">
              <a:rPr lang="en-US" smtClean="0"/>
              <a:t>3/17/2015</a:t>
            </a:fld>
            <a:endParaRPr lang="en-US"/>
          </a:p>
        </p:txBody>
      </p:sp>
      <p:sp>
        <p:nvSpPr>
          <p:cNvPr id="4" name="Slide Image Placeholder 3"/>
          <p:cNvSpPr>
            <a:spLocks noGrp="1" noRot="1" noChangeAspect="1"/>
          </p:cNvSpPr>
          <p:nvPr>
            <p:ph type="sldImg" idx="2"/>
          </p:nvPr>
        </p:nvSpPr>
        <p:spPr>
          <a:xfrm>
            <a:off x="1255713" y="719138"/>
            <a:ext cx="4803775" cy="3602037"/>
          </a:xfrm>
          <a:prstGeom prst="rect">
            <a:avLst/>
          </a:prstGeom>
          <a:noFill/>
          <a:ln w="12700">
            <a:solidFill>
              <a:prstClr val="black"/>
            </a:solidFill>
          </a:ln>
        </p:spPr>
        <p:txBody>
          <a:bodyPr vert="horz" lIns="96661" tIns="48330" rIns="96661" bIns="48330"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1" tIns="48330" rIns="96661" bIns="483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1" cy="480060"/>
          </a:xfrm>
          <a:prstGeom prst="rect">
            <a:avLst/>
          </a:prstGeom>
        </p:spPr>
        <p:txBody>
          <a:bodyPr vert="horz" lIns="96661" tIns="48330" rIns="96661" bIns="48330"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1" cy="480060"/>
          </a:xfrm>
          <a:prstGeom prst="rect">
            <a:avLst/>
          </a:prstGeom>
        </p:spPr>
        <p:txBody>
          <a:bodyPr vert="horz" lIns="96661" tIns="48330" rIns="96661" bIns="48330" rtlCol="0" anchor="b"/>
          <a:lstStyle>
            <a:lvl1pPr algn="r">
              <a:defRPr sz="1300"/>
            </a:lvl1pPr>
          </a:lstStyle>
          <a:p>
            <a:fld id="{34F010B0-0E12-42F5-B6F7-9ABF38D2BB27}" type="slidenum">
              <a:rPr lang="en-US" smtClean="0"/>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1</a:t>
            </a:fld>
            <a:endParaRPr lang="en-US"/>
          </a:p>
        </p:txBody>
      </p:sp>
    </p:spTree>
    <p:extLst>
      <p:ext uri="{BB962C8B-B14F-4D97-AF65-F5344CB8AC3E}">
        <p14:creationId xmlns:p14="http://schemas.microsoft.com/office/powerpoint/2010/main" val="1380998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2</a:t>
            </a:fld>
            <a:endParaRPr lang="en-US"/>
          </a:p>
        </p:txBody>
      </p:sp>
    </p:spTree>
    <p:extLst>
      <p:ext uri="{BB962C8B-B14F-4D97-AF65-F5344CB8AC3E}">
        <p14:creationId xmlns:p14="http://schemas.microsoft.com/office/powerpoint/2010/main" val="1851427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3</a:t>
            </a:fld>
            <a:endParaRPr lang="en-US"/>
          </a:p>
        </p:txBody>
      </p:sp>
    </p:spTree>
    <p:extLst>
      <p:ext uri="{BB962C8B-B14F-4D97-AF65-F5344CB8AC3E}">
        <p14:creationId xmlns:p14="http://schemas.microsoft.com/office/powerpoint/2010/main" val="1952934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4</a:t>
            </a:fld>
            <a:endParaRPr lang="en-US"/>
          </a:p>
        </p:txBody>
      </p:sp>
    </p:spTree>
    <p:extLst>
      <p:ext uri="{BB962C8B-B14F-4D97-AF65-F5344CB8AC3E}">
        <p14:creationId xmlns:p14="http://schemas.microsoft.com/office/powerpoint/2010/main" val="391245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6</a:t>
            </a:fld>
            <a:endParaRPr lang="en-US"/>
          </a:p>
        </p:txBody>
      </p:sp>
    </p:spTree>
    <p:extLst>
      <p:ext uri="{BB962C8B-B14F-4D97-AF65-F5344CB8AC3E}">
        <p14:creationId xmlns:p14="http://schemas.microsoft.com/office/powerpoint/2010/main" val="2717954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7</a:t>
            </a:fld>
            <a:endParaRPr lang="en-US"/>
          </a:p>
        </p:txBody>
      </p:sp>
    </p:spTree>
    <p:extLst>
      <p:ext uri="{BB962C8B-B14F-4D97-AF65-F5344CB8AC3E}">
        <p14:creationId xmlns:p14="http://schemas.microsoft.com/office/powerpoint/2010/main" val="1714374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8</a:t>
            </a:fld>
            <a:endParaRPr lang="en-US"/>
          </a:p>
        </p:txBody>
      </p:sp>
    </p:spTree>
    <p:extLst>
      <p:ext uri="{BB962C8B-B14F-4D97-AF65-F5344CB8AC3E}">
        <p14:creationId xmlns:p14="http://schemas.microsoft.com/office/powerpoint/2010/main" val="28922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t>9</a:t>
            </a:fld>
            <a:endParaRPr lang="en-US"/>
          </a:p>
        </p:txBody>
      </p:sp>
    </p:spTree>
    <p:extLst>
      <p:ext uri="{BB962C8B-B14F-4D97-AF65-F5344CB8AC3E}">
        <p14:creationId xmlns:p14="http://schemas.microsoft.com/office/powerpoint/2010/main" val="2922652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0" indent="0">
              <a:buClr>
                <a:srgbClr val="558797"/>
              </a:buClr>
              <a:buSzPct val="80000"/>
              <a:buFont typeface="Wingdings" panose="05000000000000000000" pitchFamily="2" charset="2"/>
              <a:buNone/>
              <a:defRPr kumimoji="0" lang="en-US" sz="32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153400" y="6324600"/>
            <a:ext cx="546100" cy="365125"/>
          </a:xfrm>
          <a:prstGeom prst="rect">
            <a:avLst/>
          </a:prstGeom>
        </p:spPr>
        <p:txBody>
          <a:bodyPr/>
          <a:lstStyle/>
          <a:p>
            <a:fld id="{36045AC9-458A-403D-AAF8-88625E0C35B2}" type="slidenum">
              <a:rPr lang="en-US" smtClean="0"/>
              <a:pPr/>
              <a:t>‹#›</a:t>
            </a:fld>
            <a:endParaRPr lang="en-US" dirty="0"/>
          </a:p>
        </p:txBody>
      </p:sp>
    </p:spTree>
    <p:extLst>
      <p:ext uri="{BB962C8B-B14F-4D97-AF65-F5344CB8AC3E}">
        <p14:creationId xmlns:p14="http://schemas.microsoft.com/office/powerpoint/2010/main" val="1438028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486B7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Autofit/>
          </a:bodyPr>
          <a:lstStyle>
            <a:extLst/>
          </a:lstStyle>
          <a:p>
            <a:pPr lvl="0" eaLnBrk="1" latinLnBrk="0" hangingPunct="1"/>
            <a:r>
              <a:rPr kumimoji="0" lang="en-US" dirty="0" smtClean="0"/>
              <a:t>Click to edit Master text styles</a:t>
            </a:r>
          </a:p>
        </p:txBody>
      </p:sp>
      <p:sp>
        <p:nvSpPr>
          <p:cNvPr id="2" name="Rectangle 1"/>
          <p:cNvSpPr/>
          <p:nvPr userDrawn="1"/>
        </p:nvSpPr>
        <p:spPr>
          <a:xfrm>
            <a:off x="469900" y="6523038"/>
            <a:ext cx="8229600" cy="334961"/>
          </a:xfrm>
          <a:prstGeom prst="rect">
            <a:avLst/>
          </a:prstGeom>
          <a:solidFill>
            <a:srgbClr val="486B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l" defTabSz="914400" rtl="0" eaLnBrk="1" fontAlgn="auto" latinLnBrk="0" hangingPunct="1">
              <a:lnSpc>
                <a:spcPct val="100000"/>
              </a:lnSpc>
              <a:spcBef>
                <a:spcPts val="0"/>
              </a:spcBef>
              <a:spcAft>
                <a:spcPts val="0"/>
              </a:spcAft>
              <a:buClrTx/>
              <a:buSzTx/>
              <a:buFontTx/>
              <a:buNone/>
              <a:tabLst>
                <a:tab pos="8004175" algn="r"/>
              </a:tabLst>
              <a:defRPr/>
            </a:pPr>
            <a:r>
              <a:rPr lang="en-US" sz="1800" baseline="0" dirty="0" smtClean="0">
                <a:latin typeface="Calibri" panose="020F0502020204030204" pitchFamily="34" charset="0"/>
              </a:rPr>
              <a:t>The Seven Sealed Scroll And The Lamb (</a:t>
            </a:r>
            <a:r>
              <a:rPr lang="en-US" sz="1800" dirty="0" smtClean="0">
                <a:latin typeface="Calibri" panose="020F0502020204030204" pitchFamily="34" charset="0"/>
              </a:rPr>
              <a:t>Rev.</a:t>
            </a:r>
            <a:r>
              <a:rPr lang="en-US" sz="1800" baseline="0" dirty="0" smtClean="0">
                <a:latin typeface="Calibri" panose="020F0502020204030204" pitchFamily="34" charset="0"/>
              </a:rPr>
              <a:t> 5:1-5)	</a:t>
            </a:r>
            <a:r>
              <a:rPr lang="en-US" sz="1800" kern="1200" dirty="0" smtClean="0">
                <a:solidFill>
                  <a:schemeClr val="lt1"/>
                </a:solidFill>
                <a:latin typeface="Calibri" panose="020F0502020204030204" pitchFamily="34" charset="0"/>
                <a:ea typeface="+mn-ea"/>
                <a:cs typeface="+mn-cs"/>
              </a:rPr>
              <a:t> </a:t>
            </a:r>
            <a:fld id="{BD1F9B7E-C1DA-4C6D-BF38-EF7832845805}" type="slidenum">
              <a:rPr lang="en-US" sz="1800" kern="1200" smtClean="0">
                <a:solidFill>
                  <a:schemeClr val="lt1"/>
                </a:solidFill>
                <a:latin typeface="Calibri" panose="020F0502020204030204" pitchFamily="34" charset="0"/>
                <a:ea typeface="+mn-ea"/>
                <a:cs typeface="+mn-cs"/>
              </a:rPr>
              <a:pPr marL="0" marR="0" indent="0" algn="l" defTabSz="914400" rtl="0" eaLnBrk="1" fontAlgn="auto" latinLnBrk="0" hangingPunct="1">
                <a:lnSpc>
                  <a:spcPct val="100000"/>
                </a:lnSpc>
                <a:spcBef>
                  <a:spcPts val="0"/>
                </a:spcBef>
                <a:spcAft>
                  <a:spcPts val="0"/>
                </a:spcAft>
                <a:buClrTx/>
                <a:buSzTx/>
                <a:buFontTx/>
                <a:buNone/>
                <a:tabLst>
                  <a:tab pos="8004175" algn="r"/>
                </a:tabLst>
                <a:defRPr/>
              </a:pPr>
              <a:t>‹#›</a:t>
            </a:fld>
            <a:endParaRPr lang="en-US" sz="1800" dirty="0" smtClean="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lnSpc>
          <a:spcPts val="3300"/>
        </a:lnSpc>
        <a:spcBef>
          <a:spcPts val="0"/>
        </a:spcBef>
        <a:spcAft>
          <a:spcPts val="1200"/>
        </a:spcAft>
        <a:buClr>
          <a:srgbClr val="486B70"/>
        </a:buClr>
        <a:buSzPct val="80000"/>
        <a:buFont typeface="Wingdings" panose="05000000000000000000" pitchFamily="2" charset="2"/>
        <a:buChar char="§"/>
        <a:defRPr kumimoji="0" sz="32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Revelation 5:1-5</a:t>
            </a:r>
            <a:endParaRPr lang="en-US" dirty="0"/>
          </a:p>
        </p:txBody>
      </p:sp>
      <p:sp>
        <p:nvSpPr>
          <p:cNvPr id="3" name="Subtitle 2"/>
          <p:cNvSpPr>
            <a:spLocks noGrp="1"/>
          </p:cNvSpPr>
          <p:nvPr>
            <p:ph type="subTitle" idx="1"/>
          </p:nvPr>
        </p:nvSpPr>
        <p:spPr/>
        <p:txBody>
          <a:bodyPr>
            <a:noAutofit/>
          </a:bodyPr>
          <a:lstStyle/>
          <a:p>
            <a:r>
              <a:rPr lang="en-US" dirty="0" smtClean="0"/>
              <a:t>The 7 Sealed Scroll and </a:t>
            </a:r>
            <a:r>
              <a:rPr lang="en-US" dirty="0"/>
              <a:t>t</a:t>
            </a:r>
            <a:r>
              <a:rPr lang="en-US" dirty="0" smtClean="0"/>
              <a:t>he Lamb</a:t>
            </a:r>
          </a:p>
          <a:p>
            <a:pPr>
              <a:spcBef>
                <a:spcPts val="0"/>
              </a:spcBef>
              <a:spcAft>
                <a:spcPts val="600"/>
              </a:spcAft>
            </a:pPr>
            <a:r>
              <a:rPr lang="en-US" i="1" dirty="0"/>
              <a:t>by Eric </a:t>
            </a:r>
            <a:r>
              <a:rPr lang="en-US" i="1" dirty="0" smtClean="0"/>
              <a:t>Douma</a:t>
            </a:r>
            <a:br>
              <a:rPr lang="en-US" i="1" dirty="0" smtClean="0"/>
            </a:br>
            <a:endParaRPr lang="en-US" i="1" dirty="0"/>
          </a:p>
          <a:p>
            <a:r>
              <a:rPr lang="en-US" dirty="0"/>
              <a:t>Gospel of Grace Fellowship</a:t>
            </a:r>
          </a:p>
          <a:p>
            <a:r>
              <a:rPr lang="en-US" dirty="0" smtClean="0"/>
              <a:t>March 15, 2015</a:t>
            </a:r>
            <a:endParaRPr lang="en-US" dirty="0"/>
          </a:p>
        </p:txBody>
      </p:sp>
    </p:spTree>
    <p:extLst>
      <p:ext uri="{BB962C8B-B14F-4D97-AF65-F5344CB8AC3E}">
        <p14:creationId xmlns:p14="http://schemas.microsoft.com/office/powerpoint/2010/main" val="4222716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900" y="1493838"/>
            <a:ext cx="8064500" cy="4525963"/>
          </a:xfrm>
        </p:spPr>
        <p:txBody>
          <a:bodyPr/>
          <a:lstStyle/>
          <a:p>
            <a:r>
              <a:rPr lang="en-US" u="sng" dirty="0" smtClean="0"/>
              <a:t>Revelation 5:1  </a:t>
            </a:r>
            <a:r>
              <a:rPr lang="en-US" dirty="0" smtClean="0"/>
              <a:t>I saw in the right hand of Him who sat on the throne </a:t>
            </a:r>
            <a:r>
              <a:rPr lang="en-US" dirty="0" smtClean="0">
                <a:solidFill>
                  <a:srgbClr val="FF0000"/>
                </a:solidFill>
              </a:rPr>
              <a:t>a book written inside and on the back, sealed up with seven seals</a:t>
            </a:r>
            <a:r>
              <a:rPr lang="en-US" dirty="0" smtClean="0"/>
              <a:t>. </a:t>
            </a:r>
          </a:p>
          <a:p>
            <a:endParaRPr lang="en-US" dirty="0" smtClean="0"/>
          </a:p>
          <a:p>
            <a:r>
              <a:rPr lang="en-US" u="sng" dirty="0" smtClean="0"/>
              <a:t>Ezekiel 2:9-10 </a:t>
            </a:r>
            <a:r>
              <a:rPr lang="en-US" dirty="0" smtClean="0"/>
              <a:t>“Then I looked, and behold, a hand was extended to me; and lo, a scroll was in it.  10 When He spread it out before me, it was written on the front and back, and written on it were lamentations, mourning and woe.”</a:t>
            </a:r>
          </a:p>
          <a:p>
            <a:endParaRPr lang="en-US" dirty="0"/>
          </a:p>
        </p:txBody>
      </p:sp>
      <p:sp>
        <p:nvSpPr>
          <p:cNvPr id="3" name="Title 2"/>
          <p:cNvSpPr>
            <a:spLocks noGrp="1"/>
          </p:cNvSpPr>
          <p:nvPr>
            <p:ph type="title"/>
          </p:nvPr>
        </p:nvSpPr>
        <p:spPr/>
        <p:txBody>
          <a:bodyPr/>
          <a:lstStyle/>
          <a:p>
            <a:r>
              <a:rPr lang="en-US" smtClean="0"/>
              <a:t>O.T. Background to 7 Sealed Scroll</a:t>
            </a:r>
            <a:endParaRPr lang="en-US" dirty="0"/>
          </a:p>
        </p:txBody>
      </p:sp>
      <p:cxnSp>
        <p:nvCxnSpPr>
          <p:cNvPr id="5" name="Straight Connector 4"/>
          <p:cNvCxnSpPr/>
          <p:nvPr/>
        </p:nvCxnSpPr>
        <p:spPr>
          <a:xfrm>
            <a:off x="1295400" y="5121966"/>
            <a:ext cx="4876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33400" y="2743200"/>
            <a:ext cx="25781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781800" y="2322576"/>
            <a:ext cx="990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078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900" y="1295400"/>
            <a:ext cx="8229600" cy="4724401"/>
          </a:xfrm>
        </p:spPr>
        <p:txBody>
          <a:bodyPr/>
          <a:lstStyle/>
          <a:p>
            <a:r>
              <a:rPr lang="en-US" u="sng" dirty="0" smtClean="0"/>
              <a:t>Daniel 12:4 </a:t>
            </a:r>
            <a:r>
              <a:rPr lang="en-US" dirty="0" smtClean="0"/>
              <a:t>But as for you, Daniel, conceal these words and </a:t>
            </a:r>
            <a:r>
              <a:rPr lang="en-US" dirty="0" smtClean="0">
                <a:solidFill>
                  <a:srgbClr val="FF0000"/>
                </a:solidFill>
              </a:rPr>
              <a:t>seal up the book until the end of time</a:t>
            </a:r>
            <a:r>
              <a:rPr lang="en-US" dirty="0" smtClean="0"/>
              <a:t>; many will go back and forth, and knowledge will increase.</a:t>
            </a:r>
          </a:p>
          <a:p>
            <a:r>
              <a:rPr lang="en-US" u="sng" dirty="0" smtClean="0"/>
              <a:t>Revelation 22:10  </a:t>
            </a:r>
            <a:r>
              <a:rPr lang="en-US" dirty="0" smtClean="0"/>
              <a:t>And he said to me, “</a:t>
            </a:r>
            <a:r>
              <a:rPr lang="en-US" dirty="0" smtClean="0">
                <a:solidFill>
                  <a:srgbClr val="FF0000"/>
                </a:solidFill>
              </a:rPr>
              <a:t>Do not seal up the words of the prophecy of this book</a:t>
            </a:r>
            <a:r>
              <a:rPr lang="en-US" dirty="0" smtClean="0"/>
              <a:t>, for the time is near.”</a:t>
            </a:r>
          </a:p>
          <a:p>
            <a:r>
              <a:rPr lang="en-US" b="1" u="sng" dirty="0" smtClean="0"/>
              <a:t>7 Sealed Scroll</a:t>
            </a:r>
          </a:p>
          <a:p>
            <a:pPr marL="392113" indent="-392113">
              <a:spcAft>
                <a:spcPts val="0"/>
              </a:spcAft>
            </a:pPr>
            <a:r>
              <a:rPr lang="en-US" dirty="0" smtClean="0"/>
              <a:t>1. Book disclosing God’s will for consummation of all things</a:t>
            </a:r>
          </a:p>
          <a:p>
            <a:pPr marL="392113" indent="-392113"/>
            <a:r>
              <a:rPr lang="en-US" dirty="0" smtClean="0"/>
              <a:t>2. “Title Deed” to what rightfully belongs to God</a:t>
            </a:r>
            <a:endParaRPr lang="en-US" dirty="0"/>
          </a:p>
        </p:txBody>
      </p:sp>
      <p:sp>
        <p:nvSpPr>
          <p:cNvPr id="3" name="Title 2"/>
          <p:cNvSpPr>
            <a:spLocks noGrp="1"/>
          </p:cNvSpPr>
          <p:nvPr>
            <p:ph type="title"/>
          </p:nvPr>
        </p:nvSpPr>
        <p:spPr/>
        <p:txBody>
          <a:bodyPr/>
          <a:lstStyle/>
          <a:p>
            <a:r>
              <a:rPr lang="en-US" dirty="0" smtClean="0"/>
              <a:t>O.T. Background to 7 Sealed Scroll</a:t>
            </a:r>
            <a:endParaRPr lang="en-US" dirty="0"/>
          </a:p>
        </p:txBody>
      </p:sp>
    </p:spTree>
    <p:extLst>
      <p:ext uri="{BB962C8B-B14F-4D97-AF65-F5344CB8AC3E}">
        <p14:creationId xmlns:p14="http://schemas.microsoft.com/office/powerpoint/2010/main" val="160743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900" y="1493838"/>
            <a:ext cx="8216900" cy="4525963"/>
          </a:xfrm>
        </p:spPr>
        <p:txBody>
          <a:bodyPr/>
          <a:lstStyle/>
          <a:p>
            <a:r>
              <a:rPr lang="en-US" u="sng" dirty="0" smtClean="0"/>
              <a:t>Revelation 5:2-5  </a:t>
            </a:r>
            <a:r>
              <a:rPr lang="en-US" dirty="0" smtClean="0"/>
              <a:t>And I saw a strong angel proclaiming with a loud voice, “</a:t>
            </a:r>
            <a:r>
              <a:rPr lang="en-US" dirty="0" smtClean="0">
                <a:solidFill>
                  <a:srgbClr val="FF0000"/>
                </a:solidFill>
              </a:rPr>
              <a:t>Who is worthy to open the book and to break its seals?</a:t>
            </a:r>
            <a:r>
              <a:rPr lang="en-US" dirty="0" smtClean="0"/>
              <a:t>”  3 And no one in heaven or on the earth or under the earth was able to open the book or to look into it.  4 Then I began to weep greatly because no one was found worthy to open the book or to look into it;  5 and one of the elders said to me, “Stop weeping; behold, the </a:t>
            </a:r>
            <a:r>
              <a:rPr lang="en-US" dirty="0" smtClean="0">
                <a:solidFill>
                  <a:srgbClr val="0070C0"/>
                </a:solidFill>
              </a:rPr>
              <a:t>Lion that is from the tribe of Judah, the Root of David</a:t>
            </a:r>
            <a:r>
              <a:rPr lang="en-US" dirty="0" smtClean="0"/>
              <a:t>, has overcome so as to open the book and its seven seals.” </a:t>
            </a:r>
            <a:endParaRPr lang="en-US" dirty="0"/>
          </a:p>
        </p:txBody>
      </p:sp>
      <p:sp>
        <p:nvSpPr>
          <p:cNvPr id="3" name="Title 2"/>
          <p:cNvSpPr>
            <a:spLocks noGrp="1"/>
          </p:cNvSpPr>
          <p:nvPr>
            <p:ph type="title"/>
          </p:nvPr>
        </p:nvSpPr>
        <p:spPr/>
        <p:txBody>
          <a:bodyPr/>
          <a:lstStyle/>
          <a:p>
            <a:r>
              <a:rPr lang="en-US" smtClean="0"/>
              <a:t>Jesus Is Worthy to Open the Seals</a:t>
            </a:r>
            <a:endParaRPr lang="en-US" dirty="0"/>
          </a:p>
        </p:txBody>
      </p:sp>
      <p:sp>
        <p:nvSpPr>
          <p:cNvPr id="4" name="Rounded Rectangle 3"/>
          <p:cNvSpPr/>
          <p:nvPr/>
        </p:nvSpPr>
        <p:spPr>
          <a:xfrm>
            <a:off x="990600" y="2396101"/>
            <a:ext cx="914400" cy="365760"/>
          </a:xfrm>
          <a:prstGeom prst="roundRect">
            <a:avLst/>
          </a:prstGeom>
          <a:noFill/>
          <a:ln w="5080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3492500" y="3232370"/>
            <a:ext cx="914400" cy="365760"/>
          </a:xfrm>
          <a:prstGeom prst="roundRect">
            <a:avLst/>
          </a:prstGeom>
          <a:noFill/>
          <a:ln w="5080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4743061" y="4074366"/>
            <a:ext cx="914400" cy="365760"/>
          </a:xfrm>
          <a:prstGeom prst="roundRect">
            <a:avLst/>
          </a:prstGeom>
          <a:noFill/>
          <a:ln w="5080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1866122" y="5748273"/>
            <a:ext cx="914400" cy="365760"/>
          </a:xfrm>
          <a:prstGeom prst="roundRect">
            <a:avLst/>
          </a:prstGeom>
          <a:noFill/>
          <a:ln w="50800"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1545773" y="3619500"/>
            <a:ext cx="1463040" cy="0"/>
          </a:xfrm>
          <a:prstGeom prst="line">
            <a:avLst/>
          </a:prstGeom>
          <a:ln w="508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52061" y="3144417"/>
            <a:ext cx="1188720" cy="0"/>
          </a:xfrm>
          <a:prstGeom prst="line">
            <a:avLst/>
          </a:prstGeom>
          <a:ln w="508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9433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left)">
                                      <p:cBhvr>
                                        <p:cTn id="42" dur="500"/>
                                        <p:tgtEl>
                                          <p:spTgt spid="10"/>
                                        </p:tgtEl>
                                      </p:cBhvr>
                                    </p:animEffect>
                                  </p:childTnLst>
                                </p:cTn>
                              </p:par>
                              <p:par>
                                <p:cTn id="43" presetID="22" presetClass="entr" presetSubtype="8" fill="hold" nodeType="with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left)">
                                      <p:cBhvr>
                                        <p:cTn id="4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u="sng" dirty="0" smtClean="0"/>
              <a:t>Rev. 5:5 </a:t>
            </a:r>
            <a:r>
              <a:rPr lang="en-US" dirty="0" smtClean="0"/>
              <a:t>…</a:t>
            </a:r>
            <a:r>
              <a:rPr lang="en-US" dirty="0" smtClean="0">
                <a:solidFill>
                  <a:srgbClr val="FF0000"/>
                </a:solidFill>
              </a:rPr>
              <a:t>the Lion that is from the tribe of Judah</a:t>
            </a:r>
            <a:r>
              <a:rPr lang="en-US" dirty="0" smtClean="0"/>
              <a:t>, the Root of David…</a:t>
            </a:r>
            <a:br>
              <a:rPr lang="en-US" dirty="0" smtClean="0"/>
            </a:br>
            <a:endParaRPr lang="en-US" dirty="0" smtClean="0"/>
          </a:p>
          <a:p>
            <a:r>
              <a:rPr lang="en-US" u="sng" dirty="0" smtClean="0"/>
              <a:t>Genesis 49:9-10 </a:t>
            </a:r>
            <a:r>
              <a:rPr lang="en-US" dirty="0" smtClean="0">
                <a:solidFill>
                  <a:srgbClr val="FF0000"/>
                </a:solidFill>
              </a:rPr>
              <a:t>Judah is a lion’s whelp</a:t>
            </a:r>
            <a:r>
              <a:rPr lang="en-US" dirty="0" smtClean="0"/>
              <a:t>; from the prey, my son, you have gone up. He couches, he lies down as a lion, And as a lion, who dares rouse him up?  10 The scepter shall not depart from Judah, nor the ruler’s staff from between his feet, until Shiloh comes, and to him shall be the obedience of the peoples. </a:t>
            </a:r>
          </a:p>
          <a:p>
            <a:endParaRPr lang="en-US" dirty="0"/>
          </a:p>
        </p:txBody>
      </p:sp>
      <p:sp>
        <p:nvSpPr>
          <p:cNvPr id="3" name="Title 2"/>
          <p:cNvSpPr>
            <a:spLocks noGrp="1"/>
          </p:cNvSpPr>
          <p:nvPr>
            <p:ph type="title"/>
          </p:nvPr>
        </p:nvSpPr>
        <p:spPr/>
        <p:txBody>
          <a:bodyPr/>
          <a:lstStyle/>
          <a:p>
            <a:r>
              <a:rPr lang="en-US" smtClean="0"/>
              <a:t>The Lion of Judah and Root of David</a:t>
            </a:r>
            <a:endParaRPr lang="en-US" dirty="0"/>
          </a:p>
        </p:txBody>
      </p:sp>
      <p:sp>
        <p:nvSpPr>
          <p:cNvPr id="4" name="Rectangle 3"/>
          <p:cNvSpPr/>
          <p:nvPr/>
        </p:nvSpPr>
        <p:spPr>
          <a:xfrm>
            <a:off x="1931126" y="5003074"/>
            <a:ext cx="3124200" cy="4572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0191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93838"/>
            <a:ext cx="8521700" cy="4525963"/>
          </a:xfrm>
        </p:spPr>
        <p:txBody>
          <a:bodyPr/>
          <a:lstStyle/>
          <a:p>
            <a:r>
              <a:rPr lang="he-IL" dirty="0" smtClean="0"/>
              <a:t>שִׁילֹה</a:t>
            </a:r>
            <a:r>
              <a:rPr lang="en-US" dirty="0" smtClean="0"/>
              <a:t>  = </a:t>
            </a:r>
            <a:r>
              <a:rPr lang="en-US" dirty="0" err="1" smtClean="0"/>
              <a:t>sheeloh</a:t>
            </a:r>
            <a:endParaRPr lang="en-US" dirty="0" smtClean="0"/>
          </a:p>
          <a:p>
            <a:r>
              <a:rPr lang="en-US" u="sng" dirty="0" smtClean="0"/>
              <a:t>ESV –Gen. 49:10 </a:t>
            </a:r>
            <a:r>
              <a:rPr lang="en-US" dirty="0" smtClean="0"/>
              <a:t>The scepter shall not depart from Judah, nor the ruler’s staff from between his feet, </a:t>
            </a:r>
            <a:r>
              <a:rPr lang="en-US" dirty="0" smtClean="0">
                <a:solidFill>
                  <a:srgbClr val="FF0000"/>
                </a:solidFill>
              </a:rPr>
              <a:t>until tribute comes to him</a:t>
            </a:r>
            <a:r>
              <a:rPr lang="en-US" dirty="0" smtClean="0"/>
              <a:t>; and to him shall be the obedience of the peoples.  (shay </a:t>
            </a:r>
            <a:r>
              <a:rPr lang="en-US" dirty="0" err="1" smtClean="0"/>
              <a:t>loh</a:t>
            </a:r>
            <a:r>
              <a:rPr lang="en-US" dirty="0" smtClean="0"/>
              <a:t>)</a:t>
            </a:r>
          </a:p>
          <a:p>
            <a:r>
              <a:rPr lang="en-US" u="sng" dirty="0" smtClean="0"/>
              <a:t>NET – Gen. 49:10 </a:t>
            </a:r>
            <a:r>
              <a:rPr lang="en-US" dirty="0" smtClean="0"/>
              <a:t>The scepter will not depart from Judah, nor the ruler’s staff from between his feet, </a:t>
            </a:r>
            <a:r>
              <a:rPr lang="en-US" dirty="0" smtClean="0">
                <a:solidFill>
                  <a:srgbClr val="FF0000"/>
                </a:solidFill>
              </a:rPr>
              <a:t>until he comes to whom it belongs</a:t>
            </a:r>
            <a:r>
              <a:rPr lang="en-US" dirty="0" smtClean="0"/>
              <a:t>; the nations will obey him (</a:t>
            </a:r>
            <a:r>
              <a:rPr lang="en-US" dirty="0" err="1" smtClean="0"/>
              <a:t>shelloh</a:t>
            </a:r>
            <a:r>
              <a:rPr lang="en-US" dirty="0" smtClean="0"/>
              <a:t>).</a:t>
            </a:r>
          </a:p>
          <a:p>
            <a:r>
              <a:rPr lang="en-US" dirty="0" smtClean="0"/>
              <a:t>(MT </a:t>
            </a:r>
            <a:r>
              <a:rPr lang="en-US" dirty="0" err="1" smtClean="0"/>
              <a:t>mss</a:t>
            </a:r>
            <a:r>
              <a:rPr lang="en-US" dirty="0" smtClean="0"/>
              <a:t>; Samaritan; </a:t>
            </a:r>
            <a:r>
              <a:rPr lang="en-US" dirty="0" err="1" smtClean="0"/>
              <a:t>Targums</a:t>
            </a:r>
            <a:r>
              <a:rPr lang="en-US" dirty="0" smtClean="0"/>
              <a:t>;  LXX; 4Q252)</a:t>
            </a:r>
          </a:p>
          <a:p>
            <a:endParaRPr lang="en-US" dirty="0"/>
          </a:p>
        </p:txBody>
      </p:sp>
      <p:sp>
        <p:nvSpPr>
          <p:cNvPr id="3" name="Title 2"/>
          <p:cNvSpPr>
            <a:spLocks noGrp="1"/>
          </p:cNvSpPr>
          <p:nvPr>
            <p:ph type="title"/>
          </p:nvPr>
        </p:nvSpPr>
        <p:spPr/>
        <p:txBody>
          <a:bodyPr/>
          <a:lstStyle/>
          <a:p>
            <a:r>
              <a:rPr lang="en-US" smtClean="0"/>
              <a:t>Until Shiloh Comes?</a:t>
            </a:r>
            <a:endParaRPr lang="en-US" dirty="0"/>
          </a:p>
        </p:txBody>
      </p:sp>
    </p:spTree>
    <p:extLst>
      <p:ext uri="{BB962C8B-B14F-4D97-AF65-F5344CB8AC3E}">
        <p14:creationId xmlns:p14="http://schemas.microsoft.com/office/powerpoint/2010/main" val="2979103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Aft>
                <a:spcPts val="1800"/>
              </a:spcAft>
            </a:pPr>
            <a:r>
              <a:rPr lang="en-US" u="sng" dirty="0" smtClean="0"/>
              <a:t>Gen. 49:10 NET </a:t>
            </a:r>
            <a:r>
              <a:rPr lang="en-US" dirty="0" smtClean="0"/>
              <a:t>The scepter will not depart from Judah, nor the ruler’s staff from between his feet, </a:t>
            </a:r>
            <a:r>
              <a:rPr lang="en-US" dirty="0" smtClean="0">
                <a:solidFill>
                  <a:srgbClr val="FF0000"/>
                </a:solidFill>
              </a:rPr>
              <a:t>until he comes to whom it belongs</a:t>
            </a:r>
            <a:r>
              <a:rPr lang="en-US" dirty="0" smtClean="0"/>
              <a:t>; the nations will obey him. </a:t>
            </a:r>
          </a:p>
          <a:p>
            <a:pPr>
              <a:spcAft>
                <a:spcPts val="1800"/>
              </a:spcAft>
            </a:pPr>
            <a:r>
              <a:rPr lang="en-US" u="sng" dirty="0" smtClean="0"/>
              <a:t>Psalm 118:26a </a:t>
            </a:r>
            <a:r>
              <a:rPr lang="en-US" dirty="0" smtClean="0"/>
              <a:t>Blessed </a:t>
            </a:r>
            <a:r>
              <a:rPr lang="en-US" dirty="0" smtClean="0">
                <a:solidFill>
                  <a:srgbClr val="FF0000"/>
                </a:solidFill>
              </a:rPr>
              <a:t>is the one who comes </a:t>
            </a:r>
            <a:r>
              <a:rPr lang="en-US" dirty="0" smtClean="0"/>
              <a:t>in the name of the LORD… (Mark 1:7; Mark 11:9; Luke 7:19).</a:t>
            </a:r>
          </a:p>
          <a:p>
            <a:pPr>
              <a:spcAft>
                <a:spcPts val="1800"/>
              </a:spcAft>
            </a:pPr>
            <a:r>
              <a:rPr lang="en-US" u="sng" dirty="0" smtClean="0"/>
              <a:t>Ezekiel 21:27 </a:t>
            </a:r>
            <a:r>
              <a:rPr lang="en-US" dirty="0" smtClean="0"/>
              <a:t>A ruin, a ruin, a ruin, I will make it. This also will be no more </a:t>
            </a:r>
            <a:r>
              <a:rPr lang="en-US" dirty="0" smtClean="0">
                <a:solidFill>
                  <a:srgbClr val="FF0000"/>
                </a:solidFill>
              </a:rPr>
              <a:t>until He comes whose right it is</a:t>
            </a:r>
            <a:r>
              <a:rPr lang="en-US" dirty="0" smtClean="0"/>
              <a:t>, and I will give it to Him.’</a:t>
            </a:r>
            <a:endParaRPr lang="en-US" dirty="0"/>
          </a:p>
        </p:txBody>
      </p:sp>
      <p:sp>
        <p:nvSpPr>
          <p:cNvPr id="3" name="Title 2"/>
          <p:cNvSpPr>
            <a:spLocks noGrp="1"/>
          </p:cNvSpPr>
          <p:nvPr>
            <p:ph type="title"/>
          </p:nvPr>
        </p:nvSpPr>
        <p:spPr/>
        <p:txBody>
          <a:bodyPr/>
          <a:lstStyle/>
          <a:p>
            <a:r>
              <a:rPr lang="en-US" smtClean="0"/>
              <a:t>Jesus Is “The One Who Comes” </a:t>
            </a:r>
            <a:endParaRPr lang="en-US" dirty="0"/>
          </a:p>
        </p:txBody>
      </p:sp>
    </p:spTree>
    <p:extLst>
      <p:ext uri="{BB962C8B-B14F-4D97-AF65-F5344CB8AC3E}">
        <p14:creationId xmlns:p14="http://schemas.microsoft.com/office/powerpoint/2010/main" val="1341827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u="sng" dirty="0" smtClean="0"/>
              <a:t>Revelation 5:5 </a:t>
            </a:r>
            <a:r>
              <a:rPr lang="en-US" dirty="0" smtClean="0"/>
              <a:t>and one of the elders said to me, “Stop weeping; behold, the Lion that is from the tribe of Judah, </a:t>
            </a:r>
            <a:r>
              <a:rPr lang="en-US" dirty="0" smtClean="0">
                <a:solidFill>
                  <a:srgbClr val="FF0000"/>
                </a:solidFill>
              </a:rPr>
              <a:t>the Root of David</a:t>
            </a:r>
            <a:r>
              <a:rPr lang="en-US" dirty="0" smtClean="0"/>
              <a:t>, has overcome so as to open the book and its seven seals.” </a:t>
            </a:r>
            <a:br>
              <a:rPr lang="en-US" dirty="0" smtClean="0"/>
            </a:br>
            <a:endParaRPr lang="en-US" dirty="0" smtClean="0"/>
          </a:p>
          <a:p>
            <a:r>
              <a:rPr lang="en-US" u="sng" dirty="0" smtClean="0"/>
              <a:t>Isaiah 11:1, 10  </a:t>
            </a:r>
            <a:r>
              <a:rPr lang="en-US" dirty="0" smtClean="0"/>
              <a:t>Then a shoot will spring from the </a:t>
            </a:r>
            <a:r>
              <a:rPr lang="en-US" dirty="0" smtClean="0">
                <a:solidFill>
                  <a:srgbClr val="FF0000"/>
                </a:solidFill>
              </a:rPr>
              <a:t>shoot of Jesse</a:t>
            </a:r>
            <a:r>
              <a:rPr lang="en-US" dirty="0" smtClean="0"/>
              <a:t>, and a branch from his roots will bear fruit…Then in that day the nations will resort to the </a:t>
            </a:r>
            <a:r>
              <a:rPr lang="en-US" dirty="0" smtClean="0">
                <a:solidFill>
                  <a:srgbClr val="FF0000"/>
                </a:solidFill>
              </a:rPr>
              <a:t>root of Jesse</a:t>
            </a:r>
            <a:r>
              <a:rPr lang="en-US" dirty="0" smtClean="0"/>
              <a:t>, Who will stand as a signal for the peoples; and His resting place will be glorious. </a:t>
            </a:r>
          </a:p>
        </p:txBody>
      </p:sp>
      <p:sp>
        <p:nvSpPr>
          <p:cNvPr id="3" name="Title 2"/>
          <p:cNvSpPr>
            <a:spLocks noGrp="1"/>
          </p:cNvSpPr>
          <p:nvPr>
            <p:ph type="title"/>
          </p:nvPr>
        </p:nvSpPr>
        <p:spPr/>
        <p:txBody>
          <a:bodyPr/>
          <a:lstStyle/>
          <a:p>
            <a:r>
              <a:rPr lang="en-US" smtClean="0"/>
              <a:t>The Lamb: Lion of Judah, Root of David</a:t>
            </a:r>
            <a:endParaRPr lang="en-US" dirty="0"/>
          </a:p>
        </p:txBody>
      </p:sp>
      <p:sp>
        <p:nvSpPr>
          <p:cNvPr id="4" name="Rounded Rectangle 3"/>
          <p:cNvSpPr/>
          <p:nvPr/>
        </p:nvSpPr>
        <p:spPr>
          <a:xfrm>
            <a:off x="6755674" y="2362200"/>
            <a:ext cx="1676400" cy="45720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0288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9900" y="1493838"/>
            <a:ext cx="7912100" cy="4525963"/>
          </a:xfrm>
        </p:spPr>
        <p:txBody>
          <a:bodyPr/>
          <a:lstStyle/>
          <a:p>
            <a:r>
              <a:rPr lang="en-US" u="sng" dirty="0" smtClean="0"/>
              <a:t>Rev. 5:5b </a:t>
            </a:r>
            <a:r>
              <a:rPr lang="en-US" dirty="0" smtClean="0"/>
              <a:t>…the Lion that is from the tribe of Judah, the Root of David, </a:t>
            </a:r>
            <a:r>
              <a:rPr lang="en-US" dirty="0" smtClean="0">
                <a:solidFill>
                  <a:srgbClr val="FF0000"/>
                </a:solidFill>
              </a:rPr>
              <a:t>has overcome </a:t>
            </a:r>
            <a:r>
              <a:rPr lang="en-US" dirty="0" smtClean="0"/>
              <a:t>so as to open the book and its seven seals.</a:t>
            </a:r>
          </a:p>
          <a:p>
            <a:endParaRPr lang="en-US" dirty="0" smtClean="0"/>
          </a:p>
          <a:p>
            <a:r>
              <a:rPr lang="en-US" u="sng" dirty="0" smtClean="0"/>
              <a:t>1 John 5:4-5 </a:t>
            </a:r>
            <a:r>
              <a:rPr lang="en-US" dirty="0" smtClean="0"/>
              <a:t>For whatever is born of God </a:t>
            </a:r>
            <a:r>
              <a:rPr lang="en-US" dirty="0" smtClean="0">
                <a:solidFill>
                  <a:srgbClr val="FF0000"/>
                </a:solidFill>
              </a:rPr>
              <a:t>overcomes</a:t>
            </a:r>
            <a:r>
              <a:rPr lang="en-US" dirty="0" smtClean="0"/>
              <a:t> the world; and this is the victory that has </a:t>
            </a:r>
            <a:r>
              <a:rPr lang="en-US" dirty="0" smtClean="0">
                <a:solidFill>
                  <a:srgbClr val="FF0000"/>
                </a:solidFill>
              </a:rPr>
              <a:t>overcome</a:t>
            </a:r>
            <a:r>
              <a:rPr lang="en-US" dirty="0" smtClean="0"/>
              <a:t> the world—our faith.  5 Who is the one who </a:t>
            </a:r>
            <a:r>
              <a:rPr lang="en-US" dirty="0" smtClean="0">
                <a:solidFill>
                  <a:srgbClr val="FF0000"/>
                </a:solidFill>
              </a:rPr>
              <a:t>overcomes</a:t>
            </a:r>
            <a:r>
              <a:rPr lang="en-US" dirty="0" smtClean="0"/>
              <a:t> the world, but he who believes that Jesus is the Son of God? </a:t>
            </a:r>
          </a:p>
          <a:p>
            <a:endParaRPr lang="en-US" dirty="0"/>
          </a:p>
        </p:txBody>
      </p:sp>
      <p:sp>
        <p:nvSpPr>
          <p:cNvPr id="3" name="Title 2"/>
          <p:cNvSpPr>
            <a:spLocks noGrp="1"/>
          </p:cNvSpPr>
          <p:nvPr>
            <p:ph type="title"/>
          </p:nvPr>
        </p:nvSpPr>
        <p:spPr/>
        <p:txBody>
          <a:bodyPr/>
          <a:lstStyle/>
          <a:p>
            <a:r>
              <a:rPr lang="en-US" dirty="0" smtClean="0"/>
              <a:t>Jesus Overcame for Us!</a:t>
            </a:r>
            <a:endParaRPr lang="en-US" dirty="0"/>
          </a:p>
        </p:txBody>
      </p:sp>
      <p:sp>
        <p:nvSpPr>
          <p:cNvPr id="4" name="Rounded Rectangle 3"/>
          <p:cNvSpPr/>
          <p:nvPr/>
        </p:nvSpPr>
        <p:spPr>
          <a:xfrm>
            <a:off x="483326" y="5155474"/>
            <a:ext cx="7391400" cy="53340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2595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16525</TotalTime>
  <Words>708</Words>
  <Application>Microsoft Office PowerPoint</Application>
  <PresentationFormat>On-screen Show (4:3)</PresentationFormat>
  <Paragraphs>44</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Lucida Sans Unicode</vt:lpstr>
      <vt:lpstr>Verdana</vt:lpstr>
      <vt:lpstr>Wingdings</vt:lpstr>
      <vt:lpstr>Wingdings 2</vt:lpstr>
      <vt:lpstr>Concourse</vt:lpstr>
      <vt:lpstr>Revelation 5:1-5</vt:lpstr>
      <vt:lpstr>O.T. Background to 7 Sealed Scroll</vt:lpstr>
      <vt:lpstr>O.T. Background to 7 Sealed Scroll</vt:lpstr>
      <vt:lpstr>Jesus Is Worthy to Open the Seals</vt:lpstr>
      <vt:lpstr>The Lion of Judah and Root of David</vt:lpstr>
      <vt:lpstr>Until Shiloh Comes?</vt:lpstr>
      <vt:lpstr>Jesus Is “The One Who Comes” </vt:lpstr>
      <vt:lpstr>The Lamb: Lion of Judah, Root of David</vt:lpstr>
      <vt:lpstr>Jesus Overcame for Us!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Christy</cp:lastModifiedBy>
  <cp:revision>519</cp:revision>
  <cp:lastPrinted>2015-03-17T14:41:12Z</cp:lastPrinted>
  <dcterms:created xsi:type="dcterms:W3CDTF">2014-02-05T15:11:40Z</dcterms:created>
  <dcterms:modified xsi:type="dcterms:W3CDTF">2015-03-17T14:42:35Z</dcterms:modified>
</cp:coreProperties>
</file>