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797E"/>
    <a:srgbClr val="486B7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721" autoAdjust="0"/>
    <p:restoredTop sz="94434" autoAdjust="0"/>
  </p:normalViewPr>
  <p:slideViewPr>
    <p:cSldViewPr>
      <p:cViewPr varScale="1">
        <p:scale>
          <a:sx n="71" d="100"/>
          <a:sy n="71" d="100"/>
        </p:scale>
        <p:origin x="984" y="54"/>
      </p:cViewPr>
      <p:guideLst>
        <p:guide orient="horz" pos="23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4" d="100"/>
          <a:sy n="54" d="100"/>
        </p:scale>
        <p:origin x="2808" y="6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07" y="8816582"/>
            <a:ext cx="2214273" cy="67043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933123" y="9024755"/>
            <a:ext cx="3983589" cy="311600"/>
          </a:xfrm>
          <a:prstGeom prst="rect">
            <a:avLst/>
          </a:prstGeom>
          <a:noFill/>
        </p:spPr>
        <p:txBody>
          <a:bodyPr wrap="square" lIns="110467" tIns="55233" rIns="110467" bIns="55233" rtlCol="0">
            <a:spAutoFit/>
          </a:bodyPr>
          <a:lstStyle/>
          <a:p>
            <a:pPr>
              <a:tabLst>
                <a:tab pos="4136722" algn="r"/>
              </a:tabLst>
            </a:pPr>
            <a:r>
              <a:rPr lang="en-US" sz="1300" dirty="0"/>
              <a:t>www.gospelofgracefellowship.org	Page </a:t>
            </a:r>
            <a:fld id="{EDB2B2A1-32A7-43D3-85C6-9E5B68A11F74}" type="slidenum">
              <a:rPr lang="en-US" sz="1300"/>
              <a:pPr>
                <a:tabLst>
                  <a:tab pos="4136722" algn="r"/>
                </a:tabLst>
              </a:pPr>
              <a:t>‹#›</a:t>
            </a:fld>
            <a:endParaRPr lang="en-US" sz="1300" dirty="0"/>
          </a:p>
        </p:txBody>
      </p:sp>
      <p:sp>
        <p:nvSpPr>
          <p:cNvPr id="11" name="Header Placeholder 1"/>
          <p:cNvSpPr>
            <a:spLocks noGrp="1"/>
          </p:cNvSpPr>
          <p:nvPr>
            <p:ph type="hdr" sz="quarter"/>
          </p:nvPr>
        </p:nvSpPr>
        <p:spPr>
          <a:xfrm>
            <a:off x="437704" y="156741"/>
            <a:ext cx="6602022" cy="592887"/>
          </a:xfrm>
          <a:prstGeom prst="rect">
            <a:avLst/>
          </a:prstGeom>
        </p:spPr>
        <p:txBody>
          <a:bodyPr vert="horz" lIns="122425" tIns="61211" rIns="122425" bIns="61211" rtlCol="0"/>
          <a:lstStyle>
            <a:lvl1pPr algn="l">
              <a:defRPr sz="1800"/>
            </a:lvl1pPr>
          </a:lstStyle>
          <a:p>
            <a:pPr>
              <a:tabLst>
                <a:tab pos="6715269" algn="r"/>
              </a:tabLst>
            </a:pPr>
            <a:r>
              <a:rPr lang="en-US" sz="1500" dirty="0"/>
              <a:t>Revelation 5:6-10	</a:t>
            </a:r>
            <a:r>
              <a:rPr lang="en-US" sz="1500" dirty="0"/>
              <a:t>03/22/15</a:t>
            </a:r>
            <a:endParaRPr lang="en-US" sz="1500" dirty="0"/>
          </a:p>
          <a:p>
            <a:pPr>
              <a:tabLst>
                <a:tab pos="6715269" algn="r"/>
              </a:tabLst>
            </a:pPr>
            <a:r>
              <a:rPr lang="en-US" sz="1500" dirty="0"/>
              <a:t>The Transfer of the Scroll to the Lamb 	by Eric Douma</a:t>
            </a:r>
          </a:p>
        </p:txBody>
      </p:sp>
    </p:spTree>
    <p:extLst>
      <p:ext uri="{BB962C8B-B14F-4D97-AF65-F5344CB8AC3E}">
        <p14:creationId xmlns:p14="http://schemas.microsoft.com/office/powerpoint/2010/main" val="1772030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r">
              <a:defRPr sz="1300"/>
            </a:lvl1pPr>
          </a:lstStyle>
          <a:p>
            <a:fld id="{33CF0762-2550-4DDF-AD3A-0610BA36CAF8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9138"/>
            <a:ext cx="480377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0" rIns="96661" bIns="483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61" tIns="48330" rIns="96661" bIns="4833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r">
              <a:defRPr sz="1300"/>
            </a:lvl1pPr>
          </a:lstStyle>
          <a:p>
            <a:fld id="{34F010B0-0E12-42F5-B6F7-9ABF38D2B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64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98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871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325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03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80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921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1102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40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3657600"/>
            <a:ext cx="9144000" cy="32004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582362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5400" b="1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1199704"/>
          </a:xfrm>
        </p:spPr>
        <p:txBody>
          <a:bodyPr lIns="45720" rIns="45720">
            <a:normAutofit/>
          </a:bodyPr>
          <a:lstStyle>
            <a:lvl1pPr marL="0" marR="64008" indent="0" algn="ctr">
              <a:buNone/>
              <a:defRPr sz="32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4320" indent="-274320"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274320" indent="-274320">
              <a:buFont typeface="Arial" panose="020B0604020202020204" pitchFamily="34" charset="0"/>
              <a:buChar char="•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28116" indent="-342900">
              <a:buFont typeface="Calibri" panose="020F050202020403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marL="859536" lvl="2" indent="-274320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dirty="0" smtClean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  <a:effectLst/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45AC9-458A-403D-AAF8-88625E0C35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02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  <a:solidFill>
            <a:srgbClr val="486B70"/>
          </a:solidFill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69900" y="149383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24600"/>
            <a:ext cx="5461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20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extLst/>
          </a:lstStyle>
          <a:p>
            <a:fld id="{36045AC9-458A-403D-AAF8-88625E0C35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457200" y="6523038"/>
            <a:ext cx="8229600" cy="334961"/>
          </a:xfrm>
          <a:prstGeom prst="rect">
            <a:avLst/>
          </a:prstGeom>
          <a:solidFill>
            <a:srgbClr val="486B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004175" algn="r"/>
              </a:tabLst>
              <a:defRPr/>
            </a:pPr>
            <a:r>
              <a:rPr lang="en-US" sz="1800" dirty="0" smtClean="0">
                <a:latin typeface="Calibri" panose="020F0502020204030204" pitchFamily="34" charset="0"/>
              </a:rPr>
              <a:t>Revelation</a:t>
            </a:r>
            <a:r>
              <a:rPr lang="en-US" sz="1800" baseline="0" dirty="0" smtClean="0">
                <a:latin typeface="Calibri" panose="020F0502020204030204" pitchFamily="34" charset="0"/>
              </a:rPr>
              <a:t> 5:6-10 The Transfer of the Scroll to the Lamb	</a:t>
            </a:r>
            <a:fld id="{BD1F9B7E-C1DA-4C6D-BF38-EF7832845805}" type="slidenum">
              <a:rPr lang="en-US" sz="1800" kern="1200" smtClean="0">
                <a:solidFill>
                  <a:schemeClr val="lt1"/>
                </a:solidFill>
                <a:latin typeface="Calibri" panose="020F0502020204030204" pitchFamily="34" charset="0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004175" algn="r"/>
                </a:tabLst>
                <a:defRPr/>
              </a:pPr>
              <a:t>‹#›</a:t>
            </a:fld>
            <a:endParaRPr lang="en-US" sz="1800" dirty="0" smtClean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000" b="1" kern="1200">
          <a:solidFill>
            <a:schemeClr val="bg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rgbClr val="486B70"/>
        </a:buClr>
        <a:buSzPct val="80000"/>
        <a:buFont typeface="Wingdings" panose="05000000000000000000" pitchFamily="2" charset="2"/>
        <a:buChar char="§"/>
        <a:defRPr kumimoji="0"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rgbClr val="486B70"/>
        </a:buClr>
        <a:buFont typeface="Verdana" panose="020B0604030504040204" pitchFamily="34" charset="0"/>
        <a:buChar char="-"/>
        <a:defRPr kumimoji="0"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Revelation 5:6-10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Transfer of the Scroll to the Lamb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i="1" dirty="0"/>
              <a:t>by Eric Douma</a:t>
            </a:r>
            <a:br>
              <a:rPr lang="en-US" i="1" dirty="0"/>
            </a:br>
            <a:endParaRPr lang="en-US" i="1" dirty="0"/>
          </a:p>
          <a:p>
            <a:r>
              <a:rPr lang="en-US" dirty="0"/>
              <a:t>Gospel of Grace Fellowship</a:t>
            </a:r>
          </a:p>
          <a:p>
            <a:r>
              <a:rPr lang="en-US" dirty="0"/>
              <a:t>March </a:t>
            </a:r>
            <a:r>
              <a:rPr lang="en-US" dirty="0" smtClean="0"/>
              <a:t>22, </a:t>
            </a:r>
            <a:r>
              <a:rPr lang="en-US" dirty="0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422271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181600"/>
          </a:xfrm>
        </p:spPr>
        <p:txBody>
          <a:bodyPr>
            <a:noAutofit/>
          </a:bodyPr>
          <a:lstStyle/>
          <a:p>
            <a:pPr marL="0" indent="0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700" u="sng" dirty="0" smtClean="0"/>
              <a:t>Jeremiah 23:5-6</a:t>
            </a:r>
            <a:r>
              <a:rPr lang="en-US" sz="2700" dirty="0" smtClean="0"/>
              <a:t> “Behold</a:t>
            </a:r>
            <a:r>
              <a:rPr lang="en-US" sz="2700" dirty="0"/>
              <a:t>, the days are coming,” declares the LORD, “When I will raise up for David </a:t>
            </a:r>
            <a:r>
              <a:rPr lang="en-US" sz="2700" dirty="0">
                <a:solidFill>
                  <a:srgbClr val="FF0000"/>
                </a:solidFill>
              </a:rPr>
              <a:t>a righteous Branch</a:t>
            </a:r>
            <a:r>
              <a:rPr lang="en-US" sz="2700" dirty="0"/>
              <a:t>; </a:t>
            </a:r>
            <a:r>
              <a:rPr lang="en-US" sz="2700" dirty="0" smtClean="0"/>
              <a:t>and </a:t>
            </a:r>
            <a:r>
              <a:rPr lang="en-US" sz="2700" dirty="0"/>
              <a:t>He will reign as king and act wisely </a:t>
            </a:r>
            <a:r>
              <a:rPr lang="en-US" sz="2700" dirty="0" smtClean="0"/>
              <a:t>and </a:t>
            </a:r>
            <a:r>
              <a:rPr lang="en-US" sz="2700" dirty="0"/>
              <a:t>do justice and righteousness </a:t>
            </a:r>
            <a:r>
              <a:rPr lang="en-US" sz="2700" dirty="0">
                <a:solidFill>
                  <a:srgbClr val="0070C0"/>
                </a:solidFill>
              </a:rPr>
              <a:t>in the land</a:t>
            </a:r>
            <a:r>
              <a:rPr lang="en-US" sz="2700" dirty="0"/>
              <a:t>.  </a:t>
            </a:r>
            <a:r>
              <a:rPr lang="en-US" sz="2700" u="sng" dirty="0"/>
              <a:t>6</a:t>
            </a:r>
            <a:r>
              <a:rPr lang="en-US" sz="2700" dirty="0"/>
              <a:t> “In His days </a:t>
            </a:r>
            <a:r>
              <a:rPr lang="en-US" sz="2700" dirty="0">
                <a:solidFill>
                  <a:srgbClr val="0070C0"/>
                </a:solidFill>
              </a:rPr>
              <a:t>Judah will be saved, </a:t>
            </a:r>
            <a:r>
              <a:rPr lang="en-US" sz="2700" dirty="0" smtClean="0">
                <a:solidFill>
                  <a:srgbClr val="0070C0"/>
                </a:solidFill>
              </a:rPr>
              <a:t>and </a:t>
            </a:r>
            <a:r>
              <a:rPr lang="en-US" sz="2700" dirty="0">
                <a:solidFill>
                  <a:srgbClr val="0070C0"/>
                </a:solidFill>
              </a:rPr>
              <a:t>Israel will dwell securely</a:t>
            </a:r>
            <a:r>
              <a:rPr lang="en-US" sz="2700" dirty="0"/>
              <a:t>; </a:t>
            </a:r>
            <a:r>
              <a:rPr lang="en-US" sz="2700" dirty="0" smtClean="0"/>
              <a:t>and </a:t>
            </a:r>
            <a:r>
              <a:rPr lang="en-US" sz="2700" dirty="0"/>
              <a:t>this is His name by which He will be called, ‘The LORD our righteousness.’ </a:t>
            </a:r>
            <a:endParaRPr lang="en-US" sz="2700" u="sng" dirty="0"/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sz="2700" u="sng" dirty="0" smtClean="0"/>
              <a:t>Ezekiel 37:24-25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FF0000"/>
                </a:solidFill>
              </a:rPr>
              <a:t>My </a:t>
            </a:r>
            <a:r>
              <a:rPr lang="en-US" sz="2700" dirty="0">
                <a:solidFill>
                  <a:srgbClr val="FF0000"/>
                </a:solidFill>
              </a:rPr>
              <a:t>servant David </a:t>
            </a:r>
            <a:r>
              <a:rPr lang="en-US" sz="2700" dirty="0"/>
              <a:t>will be king over them, and they will all have one shepherd; and they will walk in My ordinances and keep My statutes and observe them.  </a:t>
            </a:r>
            <a:r>
              <a:rPr lang="en-US" sz="2700" u="sng" dirty="0"/>
              <a:t>25</a:t>
            </a:r>
            <a:r>
              <a:rPr lang="en-US" sz="2700" dirty="0"/>
              <a:t> </a:t>
            </a:r>
            <a:r>
              <a:rPr lang="en-US" sz="2700" dirty="0" smtClean="0">
                <a:solidFill>
                  <a:srgbClr val="0070C0"/>
                </a:solidFill>
              </a:rPr>
              <a:t>They </a:t>
            </a:r>
            <a:r>
              <a:rPr lang="en-US" sz="2700" dirty="0">
                <a:solidFill>
                  <a:srgbClr val="0070C0"/>
                </a:solidFill>
              </a:rPr>
              <a:t>will live on the land </a:t>
            </a:r>
            <a:r>
              <a:rPr lang="en-US" sz="2700" dirty="0"/>
              <a:t>that I gave to Jacob My servant, in which your fathers lived; and </a:t>
            </a:r>
            <a:r>
              <a:rPr lang="en-US" sz="2700" dirty="0">
                <a:solidFill>
                  <a:srgbClr val="0070C0"/>
                </a:solidFill>
              </a:rPr>
              <a:t>they will live on it</a:t>
            </a:r>
            <a:r>
              <a:rPr lang="en-US" sz="2700" dirty="0"/>
              <a:t>, they, and their sons and their sons’ sons, forever; and </a:t>
            </a:r>
            <a:r>
              <a:rPr lang="en-US" sz="2700" dirty="0">
                <a:solidFill>
                  <a:srgbClr val="FF0000"/>
                </a:solidFill>
              </a:rPr>
              <a:t>David My servant </a:t>
            </a:r>
            <a:r>
              <a:rPr lang="en-US" sz="2700" dirty="0"/>
              <a:t>will be their prince forever.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Millennial Kingdom</a:t>
            </a:r>
          </a:p>
        </p:txBody>
      </p:sp>
    </p:spTree>
    <p:extLst>
      <p:ext uri="{BB962C8B-B14F-4D97-AF65-F5344CB8AC3E}">
        <p14:creationId xmlns:p14="http://schemas.microsoft.com/office/powerpoint/2010/main" val="65197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8458200" cy="5181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u="sng" dirty="0" smtClean="0"/>
              <a:t>Revelation 5:6-7</a:t>
            </a:r>
            <a:r>
              <a:rPr lang="en-US" sz="3200" dirty="0" smtClean="0"/>
              <a:t> And </a:t>
            </a:r>
            <a:r>
              <a:rPr lang="en-US" sz="3200" dirty="0"/>
              <a:t>I saw between the throne (with the four living creatures) and the elders </a:t>
            </a:r>
            <a:r>
              <a:rPr lang="en-US" sz="3200" dirty="0">
                <a:solidFill>
                  <a:srgbClr val="FF0000"/>
                </a:solidFill>
              </a:rPr>
              <a:t>a Lamb </a:t>
            </a:r>
            <a:r>
              <a:rPr lang="en-US" sz="3200" dirty="0"/>
              <a:t>standing, as if slain, having seven horns and seven eyes, which are the seven Spirits of God, sent out into all the earth.  </a:t>
            </a:r>
            <a:r>
              <a:rPr lang="en-US" sz="3200" u="sng" dirty="0"/>
              <a:t>7</a:t>
            </a:r>
            <a:r>
              <a:rPr lang="en-US" sz="3200" dirty="0"/>
              <a:t> And He came and took the book out of the right hand of Him who sat on the throne. </a:t>
            </a:r>
            <a:endParaRPr lang="en-US" sz="32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lnSpc>
                <a:spcPts val="3200"/>
              </a:lnSpc>
              <a:spcBef>
                <a:spcPts val="0"/>
              </a:spcBef>
              <a:buNone/>
            </a:pPr>
            <a:r>
              <a:rPr lang="en-US" sz="3200" b="1" dirty="0"/>
              <a:t>Mounce</a:t>
            </a:r>
            <a:r>
              <a:rPr lang="en-US" sz="3200" dirty="0"/>
              <a:t>: “The use of the Greek perfects (“having taken </a:t>
            </a:r>
            <a:r>
              <a:rPr lang="en-US" sz="3200" dirty="0" smtClean="0"/>
              <a:t>his </a:t>
            </a:r>
            <a:r>
              <a:rPr lang="en-US" sz="3200" dirty="0"/>
              <a:t>stand” and “having been slain”) emphasizes the lasting benefits of his sacrificial death and resurrection.”</a:t>
            </a: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Lamb Takes the Scroll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191871"/>
            <a:ext cx="1501588" cy="4392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54941" y="2164977"/>
            <a:ext cx="838200" cy="47960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248400" y="3092823"/>
            <a:ext cx="851647" cy="46168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3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                      </a:t>
            </a:r>
            <a:r>
              <a:rPr lang="en-US" u="sng" dirty="0"/>
              <a:t>TIME</a:t>
            </a:r>
            <a:r>
              <a:rPr lang="en-US" dirty="0"/>
              <a:t>                </a:t>
            </a:r>
            <a:r>
              <a:rPr lang="en-US" dirty="0" smtClean="0"/>
              <a:t>              </a:t>
            </a:r>
            <a:r>
              <a:rPr lang="en-US" u="sng" dirty="0"/>
              <a:t>ASPECT</a:t>
            </a:r>
          </a:p>
          <a:p>
            <a:pPr marL="0" indent="0">
              <a:buNone/>
            </a:pPr>
            <a:r>
              <a:rPr lang="en-US" sz="2900" dirty="0"/>
              <a:t>Present          Current </a:t>
            </a:r>
            <a:r>
              <a:rPr lang="en-US" sz="2900" dirty="0" smtClean="0"/>
              <a:t>           Internal (in process) 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Aorist              Past      </a:t>
            </a:r>
            <a:r>
              <a:rPr lang="en-US" sz="2900" dirty="0" smtClean="0"/>
              <a:t>           External (viewed as a whole)</a:t>
            </a:r>
            <a:endParaRPr lang="en-US" sz="2900" dirty="0"/>
          </a:p>
          <a:p>
            <a:pPr marL="0" indent="0">
              <a:buNone/>
            </a:pPr>
            <a:r>
              <a:rPr lang="en-US" sz="2900" dirty="0"/>
              <a:t>Imperfect       </a:t>
            </a:r>
            <a:r>
              <a:rPr lang="en-US" sz="2900" dirty="0" smtClean="0"/>
              <a:t>Past                 Internal (in process)</a:t>
            </a:r>
          </a:p>
          <a:p>
            <a:pPr marL="0" indent="0">
              <a:buNone/>
            </a:pPr>
            <a:r>
              <a:rPr lang="en-US" sz="2900" dirty="0" smtClean="0"/>
              <a:t>Future             </a:t>
            </a:r>
            <a:r>
              <a:rPr lang="en-US" sz="2900" dirty="0" err="1" smtClean="0"/>
              <a:t>Future</a:t>
            </a:r>
            <a:r>
              <a:rPr lang="en-US" sz="2900" dirty="0" smtClean="0"/>
              <a:t>            External (viewed as a whole)</a:t>
            </a:r>
            <a:endParaRPr lang="en-US" sz="2900" dirty="0"/>
          </a:p>
          <a:p>
            <a:pPr marL="0" indent="0">
              <a:buNone/>
            </a:pPr>
            <a:r>
              <a:rPr lang="en-US" sz="2900" dirty="0" smtClean="0">
                <a:solidFill>
                  <a:srgbClr val="FF0000"/>
                </a:solidFill>
              </a:rPr>
              <a:t>Perfect            Past                Complete/ongoing relevance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Time of Speaker: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Past                                Present                       Future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Tenses in Revelation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5410200"/>
            <a:ext cx="8991600" cy="0"/>
          </a:xfrm>
          <a:prstGeom prst="line">
            <a:avLst/>
          </a:prstGeom>
          <a:ln w="5715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5791200" y="4343400"/>
            <a:ext cx="2286000" cy="19050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252882" y="4579202"/>
            <a:ext cx="14074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John’s Vision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89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181600"/>
          </a:xfrm>
        </p:spPr>
        <p:txBody>
          <a:bodyPr>
            <a:normAutofit/>
          </a:bodyPr>
          <a:lstStyle/>
          <a:p>
            <a:pPr marL="0" indent="0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000" u="sng" dirty="0" smtClean="0"/>
              <a:t>Revelation 5:6-7</a:t>
            </a:r>
            <a:r>
              <a:rPr lang="en-US" sz="3000" dirty="0" smtClean="0"/>
              <a:t> And </a:t>
            </a:r>
            <a:r>
              <a:rPr lang="en-US" sz="3000" dirty="0"/>
              <a:t>I saw between the throne (with the four living creatures) and the elders a Lamb standing, as if slain, having seven horns and seven eyes, </a:t>
            </a:r>
            <a:r>
              <a:rPr lang="en-US" sz="3000" dirty="0">
                <a:solidFill>
                  <a:srgbClr val="0070C0"/>
                </a:solidFill>
              </a:rPr>
              <a:t>which are the seven Spirits of God,</a:t>
            </a:r>
            <a:r>
              <a:rPr lang="en-US" sz="3000" dirty="0"/>
              <a:t> sent out into all the earth.  </a:t>
            </a:r>
            <a:r>
              <a:rPr lang="en-US" sz="3000" u="sng" dirty="0"/>
              <a:t>7</a:t>
            </a:r>
            <a:r>
              <a:rPr lang="en-US" sz="3000" dirty="0"/>
              <a:t> And He came and </a:t>
            </a:r>
            <a:r>
              <a:rPr lang="en-US" sz="3000" dirty="0">
                <a:solidFill>
                  <a:srgbClr val="FF0000"/>
                </a:solidFill>
              </a:rPr>
              <a:t>took the book out of the right hand of Him who sat on the throne. </a:t>
            </a:r>
            <a:endParaRPr lang="en-US" sz="3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000" b="1" dirty="0" smtClean="0"/>
              <a:t>Seven = </a:t>
            </a:r>
            <a:r>
              <a:rPr lang="en-US" sz="3000" dirty="0" smtClean="0"/>
              <a:t>Completeness </a:t>
            </a:r>
          </a:p>
          <a:p>
            <a:pPr marL="0" indent="0">
              <a:buNone/>
            </a:pPr>
            <a:r>
              <a:rPr lang="en-US" sz="3000" b="1" dirty="0" smtClean="0"/>
              <a:t>Horns</a:t>
            </a:r>
            <a:r>
              <a:rPr lang="en-US" sz="3000" dirty="0" smtClean="0"/>
              <a:t> = Symbolize power and kingly dignity (2 Sam. 22:3; Ps. 132:17; Dan. 7:20-21; 8:5) (Omnipotence)</a:t>
            </a:r>
          </a:p>
          <a:p>
            <a:pPr marL="0" indent="0">
              <a:buNone/>
            </a:pPr>
            <a:r>
              <a:rPr lang="en-US" sz="3000" b="1" dirty="0" smtClean="0"/>
              <a:t>Eyes</a:t>
            </a:r>
            <a:r>
              <a:rPr lang="en-US" sz="3000" dirty="0" smtClean="0"/>
              <a:t> = Spirit of the LORD (Zech. 4:10) (Omniscience)</a:t>
            </a:r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Lamb Takes the Scroll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6589059" y="2494428"/>
            <a:ext cx="762000" cy="39893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255494" y="2438400"/>
            <a:ext cx="7745506" cy="430306"/>
            <a:chOff x="255494" y="2438400"/>
            <a:chExt cx="7745506" cy="430306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3429000" y="2438400"/>
              <a:ext cx="4572000" cy="0"/>
            </a:xfrm>
            <a:prstGeom prst="line">
              <a:avLst/>
            </a:prstGeom>
            <a:ln w="508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55494" y="2868706"/>
              <a:ext cx="762000" cy="0"/>
            </a:xfrm>
            <a:prstGeom prst="line">
              <a:avLst/>
            </a:prstGeom>
            <a:ln w="508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8221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00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u="sng" dirty="0" smtClean="0"/>
              <a:t>Daniel 7:13-14</a:t>
            </a:r>
            <a:r>
              <a:rPr lang="en-US" sz="3200" dirty="0" smtClean="0"/>
              <a:t> “I </a:t>
            </a:r>
            <a:r>
              <a:rPr lang="en-US" sz="3200" dirty="0"/>
              <a:t>kept looking in the night visions, </a:t>
            </a:r>
            <a:r>
              <a:rPr lang="en-US" sz="3200" dirty="0" smtClean="0"/>
              <a:t>and </a:t>
            </a:r>
            <a:r>
              <a:rPr lang="en-US" sz="3200" dirty="0"/>
              <a:t>behold, with the clouds of heaven </a:t>
            </a:r>
            <a:r>
              <a:rPr lang="en-US" sz="3200" dirty="0">
                <a:solidFill>
                  <a:srgbClr val="FF0000"/>
                </a:solidFill>
              </a:rPr>
              <a:t>One like a Son of Man was coming, </a:t>
            </a:r>
            <a:r>
              <a:rPr lang="en-US" sz="3200" dirty="0" smtClean="0">
                <a:solidFill>
                  <a:srgbClr val="FF0000"/>
                </a:solidFill>
              </a:rPr>
              <a:t>and </a:t>
            </a:r>
            <a:r>
              <a:rPr lang="en-US" sz="3200" dirty="0">
                <a:solidFill>
                  <a:srgbClr val="FF0000"/>
                </a:solidFill>
              </a:rPr>
              <a:t>He came up to the Ancient of Days </a:t>
            </a:r>
            <a:r>
              <a:rPr lang="en-US" sz="3200" dirty="0" smtClean="0">
                <a:solidFill>
                  <a:srgbClr val="FF0000"/>
                </a:solidFill>
              </a:rPr>
              <a:t>and </a:t>
            </a:r>
            <a:r>
              <a:rPr lang="en-US" sz="3200" dirty="0">
                <a:solidFill>
                  <a:srgbClr val="FF0000"/>
                </a:solidFill>
              </a:rPr>
              <a:t>was presented before Him.</a:t>
            </a:r>
            <a:r>
              <a:rPr lang="en-US" sz="3200" dirty="0"/>
              <a:t>  </a:t>
            </a:r>
            <a:r>
              <a:rPr lang="en-US" sz="3200" u="sng" dirty="0"/>
              <a:t>14</a:t>
            </a:r>
            <a:r>
              <a:rPr lang="en-US" sz="3200" dirty="0"/>
              <a:t> </a:t>
            </a:r>
            <a:r>
              <a:rPr lang="en-US" sz="3200" dirty="0" smtClean="0"/>
              <a:t> And </a:t>
            </a:r>
            <a:r>
              <a:rPr lang="en-US" sz="3200" dirty="0"/>
              <a:t>to Him was given dominion, </a:t>
            </a:r>
            <a:r>
              <a:rPr lang="en-US" sz="3200" dirty="0" smtClean="0"/>
              <a:t>glory </a:t>
            </a:r>
            <a:r>
              <a:rPr lang="en-US" sz="3200" dirty="0"/>
              <a:t>and a kingdom, </a:t>
            </a:r>
            <a:r>
              <a:rPr lang="en-US" sz="3200" dirty="0" smtClean="0">
                <a:solidFill>
                  <a:srgbClr val="0070C0"/>
                </a:solidFill>
              </a:rPr>
              <a:t>that </a:t>
            </a:r>
            <a:r>
              <a:rPr lang="en-US" sz="3200" dirty="0">
                <a:solidFill>
                  <a:srgbClr val="0070C0"/>
                </a:solidFill>
              </a:rPr>
              <a:t>all the peoples, nations and men of every language </a:t>
            </a:r>
            <a:r>
              <a:rPr lang="en-US" sz="3200" dirty="0"/>
              <a:t>Might serve Him. His dominion is an everlasting dominion </a:t>
            </a:r>
            <a:r>
              <a:rPr lang="en-US" sz="3200" dirty="0" smtClean="0"/>
              <a:t>which </a:t>
            </a:r>
            <a:r>
              <a:rPr lang="en-US" sz="3200" dirty="0"/>
              <a:t>will not pass away; </a:t>
            </a:r>
            <a:r>
              <a:rPr lang="en-US" sz="3200" dirty="0" smtClean="0"/>
              <a:t>and </a:t>
            </a:r>
            <a:r>
              <a:rPr lang="en-US" sz="3200" dirty="0"/>
              <a:t>His kingdom is one </a:t>
            </a:r>
            <a:r>
              <a:rPr lang="en-US" sz="3200" dirty="0" smtClean="0"/>
              <a:t>which </a:t>
            </a:r>
            <a:r>
              <a:rPr lang="en-US" sz="3200" dirty="0"/>
              <a:t>will not be destroyed.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O.T. Background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35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71599"/>
            <a:ext cx="8686800" cy="4876801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Revelation 5:8-10</a:t>
            </a:r>
            <a:r>
              <a:rPr lang="en-US" dirty="0" smtClean="0"/>
              <a:t>  When </a:t>
            </a:r>
            <a:r>
              <a:rPr lang="en-US" dirty="0"/>
              <a:t>He had taken the book, the four living creatures and the twenty-four elders fell down before the Lamb, each one holding a harp and golden bowls full of incense, which are the prayers of the saints.  </a:t>
            </a:r>
            <a:r>
              <a:rPr lang="en-US" u="sng" dirty="0"/>
              <a:t>9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And they </a:t>
            </a:r>
            <a:r>
              <a:rPr lang="en-US" dirty="0" smtClean="0">
                <a:solidFill>
                  <a:srgbClr val="FF0000"/>
                </a:solidFill>
              </a:rPr>
              <a:t>sang </a:t>
            </a:r>
            <a:r>
              <a:rPr lang="en-US" dirty="0">
                <a:solidFill>
                  <a:srgbClr val="FF0000"/>
                </a:solidFill>
              </a:rPr>
              <a:t>a new song</a:t>
            </a:r>
            <a:r>
              <a:rPr lang="en-US" dirty="0"/>
              <a:t>, saying, “Worthy are You to take the book and to break its seals; for You were slain, and purchased for God with Your blood men </a:t>
            </a:r>
            <a:r>
              <a:rPr lang="en-US" dirty="0">
                <a:solidFill>
                  <a:srgbClr val="0070C0"/>
                </a:solidFill>
              </a:rPr>
              <a:t>from every tribe and tongue and people and nation.</a:t>
            </a:r>
            <a:r>
              <a:rPr lang="en-US" dirty="0"/>
              <a:t>  </a:t>
            </a:r>
            <a:r>
              <a:rPr lang="en-US" u="sng" dirty="0"/>
              <a:t>10</a:t>
            </a:r>
            <a:r>
              <a:rPr lang="en-US" dirty="0"/>
              <a:t> “You have made them to be a kingdom and priests to our God; and they will reign upon the </a:t>
            </a:r>
            <a:r>
              <a:rPr lang="en-US" dirty="0" smtClean="0"/>
              <a:t>earth.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Worship of the Lamb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04800" y="3124199"/>
            <a:ext cx="81534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638800" y="3962399"/>
            <a:ext cx="2667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4343399"/>
            <a:ext cx="65151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488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199"/>
            <a:ext cx="8305800" cy="4876801"/>
          </a:xfrm>
        </p:spPr>
        <p:txBody>
          <a:bodyPr>
            <a:noAutofit/>
          </a:bodyPr>
          <a:lstStyle/>
          <a:p>
            <a:pPr marL="0" indent="0">
              <a:lnSpc>
                <a:spcPts val="3300"/>
              </a:lnSpc>
              <a:spcBef>
                <a:spcPts val="0"/>
              </a:spcBef>
              <a:buNone/>
            </a:pPr>
            <a:r>
              <a:rPr lang="en-US" sz="3200" u="sng" dirty="0" smtClean="0"/>
              <a:t>Isaiah 42:1</a:t>
            </a:r>
            <a:r>
              <a:rPr lang="en-US" sz="3200" dirty="0" smtClean="0"/>
              <a:t> Behold</a:t>
            </a:r>
            <a:r>
              <a:rPr lang="en-US" sz="3200" dirty="0"/>
              <a:t>, My Servant, whom I uphold; My chosen one in whom My soul delights. I have put My Spirit upon Him; </a:t>
            </a:r>
            <a:r>
              <a:rPr lang="en-US" sz="3200" dirty="0">
                <a:solidFill>
                  <a:srgbClr val="FF0000"/>
                </a:solidFill>
              </a:rPr>
              <a:t>He will bring forth justice to the nations</a:t>
            </a:r>
            <a:r>
              <a:rPr lang="en-US" sz="3200" dirty="0"/>
              <a:t>. </a:t>
            </a:r>
            <a:endParaRPr lang="en-US" sz="3200" dirty="0" smtClean="0"/>
          </a:p>
          <a:p>
            <a:pPr marL="0" indent="0">
              <a:lnSpc>
                <a:spcPts val="3300"/>
              </a:lnSpc>
              <a:spcBef>
                <a:spcPts val="0"/>
              </a:spcBef>
              <a:buNone/>
            </a:pPr>
            <a:endParaRPr lang="en-US" sz="3200" u="sng" dirty="0" smtClean="0"/>
          </a:p>
          <a:p>
            <a:pPr marL="0" indent="0">
              <a:lnSpc>
                <a:spcPts val="3300"/>
              </a:lnSpc>
              <a:spcBef>
                <a:spcPts val="0"/>
              </a:spcBef>
              <a:buNone/>
            </a:pPr>
            <a:r>
              <a:rPr lang="en-US" sz="3200" u="sng" dirty="0" smtClean="0"/>
              <a:t>Isaiah 49:9-10</a:t>
            </a:r>
            <a:r>
              <a:rPr lang="en-US" sz="3200" dirty="0" smtClean="0"/>
              <a:t> Behold</a:t>
            </a:r>
            <a:r>
              <a:rPr lang="en-US" sz="3200" dirty="0"/>
              <a:t>, the former things have come to pass, Now I declare new things; </a:t>
            </a:r>
            <a:r>
              <a:rPr lang="en-US" sz="3200" dirty="0" smtClean="0"/>
              <a:t>before </a:t>
            </a:r>
            <a:r>
              <a:rPr lang="en-US" sz="3200" dirty="0"/>
              <a:t>they spring forth I proclaim them to you</a:t>
            </a:r>
            <a:r>
              <a:rPr lang="en-US" sz="3200" dirty="0" smtClean="0"/>
              <a:t>.  </a:t>
            </a:r>
            <a:r>
              <a:rPr lang="en-US" sz="3200" u="sng" dirty="0"/>
              <a:t>10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Sing to the LORD a new song</a:t>
            </a:r>
            <a:r>
              <a:rPr lang="en-US" sz="3200" dirty="0"/>
              <a:t>, Sing His praise from the end of the earth! You who go down to the sea, and all that is in it. You islands, and those who dwell on them.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Significance of “The New Song”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9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199"/>
            <a:ext cx="8229600" cy="5029201"/>
          </a:xfrm>
        </p:spPr>
        <p:txBody>
          <a:bodyPr>
            <a:noAutofit/>
          </a:bodyPr>
          <a:lstStyle/>
          <a:p>
            <a:pPr marL="0" indent="0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u="sng" dirty="0" smtClean="0"/>
              <a:t>Revelation 5:9-10</a:t>
            </a:r>
            <a:r>
              <a:rPr lang="en-US" sz="3200" dirty="0" smtClean="0"/>
              <a:t>  </a:t>
            </a:r>
            <a:r>
              <a:rPr lang="en-US" sz="3200" dirty="0"/>
              <a:t>And they sang a new song, saying, “Worthy are You to take the book and to break its seals; for You were slain, and purchased for God with Your blood men from every tribe and tongue and people and nation.  </a:t>
            </a:r>
            <a:r>
              <a:rPr lang="en-US" sz="3200" u="sng" dirty="0"/>
              <a:t>10</a:t>
            </a:r>
            <a:r>
              <a:rPr lang="en-US" sz="3200" dirty="0"/>
              <a:t> “You have made them to be a kingdom and priests to our God; </a:t>
            </a:r>
            <a:r>
              <a:rPr lang="en-US" sz="3200" dirty="0">
                <a:solidFill>
                  <a:srgbClr val="FF0000"/>
                </a:solidFill>
              </a:rPr>
              <a:t>and they will reign upon the earth</a:t>
            </a:r>
            <a:r>
              <a:rPr lang="en-US" sz="3200" dirty="0" smtClean="0">
                <a:solidFill>
                  <a:srgbClr val="FF0000"/>
                </a:solidFill>
              </a:rPr>
              <a:t>.</a:t>
            </a:r>
            <a:endParaRPr lang="en-US" sz="1400" dirty="0"/>
          </a:p>
          <a:p>
            <a:pPr marL="0" indent="0">
              <a:lnSpc>
                <a:spcPts val="3200"/>
              </a:lnSpc>
              <a:spcBef>
                <a:spcPts val="0"/>
              </a:spcBef>
              <a:buNone/>
            </a:pPr>
            <a:r>
              <a:rPr lang="en-US" sz="3200" u="sng" dirty="0" smtClean="0"/>
              <a:t>Revelation 4:11</a:t>
            </a:r>
            <a:r>
              <a:rPr lang="en-US" sz="3200" dirty="0" smtClean="0"/>
              <a:t> Worthy </a:t>
            </a:r>
            <a:r>
              <a:rPr lang="en-US" sz="3200" dirty="0"/>
              <a:t>are You, our Lord and our God, to receive glory and honor and power; for You created all things, and because of Your will they existed, and were created</a:t>
            </a:r>
            <a:r>
              <a:rPr lang="en-US" sz="3200" dirty="0" smtClean="0"/>
              <a:t>.</a:t>
            </a:r>
            <a:endParaRPr lang="en-US" sz="3200" dirty="0"/>
          </a:p>
          <a:p>
            <a:pPr>
              <a:lnSpc>
                <a:spcPts val="3200"/>
              </a:lnSpc>
              <a:spcBef>
                <a:spcPts val="0"/>
              </a:spcBef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Living Being’s and Elder’s Song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860176" y="1658470"/>
            <a:ext cx="1416424" cy="398929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137647" y="4621305"/>
            <a:ext cx="1284195" cy="4572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872753" y="3662082"/>
            <a:ext cx="824753" cy="0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501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410200"/>
          </a:xfrm>
        </p:spPr>
        <p:txBody>
          <a:bodyPr>
            <a:noAutofit/>
          </a:bodyPr>
          <a:lstStyle/>
          <a:p>
            <a:pPr marL="0" indent="0">
              <a:lnSpc>
                <a:spcPts val="3200"/>
              </a:lnSpc>
              <a:spcBef>
                <a:spcPts val="0"/>
              </a:spcBef>
              <a:buNone/>
            </a:pPr>
            <a:r>
              <a:rPr lang="en-US" u="sng" dirty="0" smtClean="0"/>
              <a:t>Isaiah 11:6-10</a:t>
            </a:r>
            <a:r>
              <a:rPr lang="en-US" dirty="0" smtClean="0"/>
              <a:t> And the wolf will dwell with the lamb, and the leopard will lie down with the young goat, and the calf and the young lion and the fatling together; and a little boy will lead them.  </a:t>
            </a:r>
            <a:r>
              <a:rPr lang="en-US" u="sng" dirty="0" smtClean="0"/>
              <a:t>7</a:t>
            </a:r>
            <a:r>
              <a:rPr lang="en-US" dirty="0" smtClean="0"/>
              <a:t> Also the cow and the bear will graze, their young will lie down together, and the lion will eat straw like the ox.  </a:t>
            </a:r>
            <a:r>
              <a:rPr lang="en-US" u="sng" dirty="0" smtClean="0"/>
              <a:t>8</a:t>
            </a:r>
            <a:r>
              <a:rPr lang="en-US" dirty="0" smtClean="0"/>
              <a:t> The nursing child will play by the hole of the cobra, and the weaned child will put his hand on the viper’s den.  </a:t>
            </a:r>
            <a:r>
              <a:rPr lang="en-US" u="sng" dirty="0" smtClean="0"/>
              <a:t>9</a:t>
            </a:r>
            <a:r>
              <a:rPr lang="en-US" dirty="0" smtClean="0"/>
              <a:t> They will not hurt or destroy in all My holy mountain, </a:t>
            </a:r>
            <a:r>
              <a:rPr lang="en-US" dirty="0" smtClean="0">
                <a:solidFill>
                  <a:srgbClr val="FF0000"/>
                </a:solidFill>
              </a:rPr>
              <a:t>for the earth will be full of the knowledge of the LORD As the waters cover the sea.</a:t>
            </a:r>
            <a:r>
              <a:rPr lang="en-US" dirty="0" smtClean="0"/>
              <a:t>  </a:t>
            </a:r>
            <a:r>
              <a:rPr lang="en-US" u="sng" dirty="0" smtClean="0"/>
              <a:t>10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Then in that day the nations will resort to the root of Jesse</a:t>
            </a:r>
            <a:r>
              <a:rPr lang="en-US" dirty="0" smtClean="0"/>
              <a:t>, Who will stand as a signal for the peoples; and His resting place will be glorious.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The Millennial Kingdom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40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19208</TotalTime>
  <Words>1074</Words>
  <Application>Microsoft Office PowerPoint</Application>
  <PresentationFormat>On-screen Show (4:3)</PresentationFormat>
  <Paragraphs>50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</vt:lpstr>
      <vt:lpstr>Wingdings 2</vt:lpstr>
      <vt:lpstr>Concourse</vt:lpstr>
      <vt:lpstr>Revelation 5:6-10</vt:lpstr>
      <vt:lpstr>The Lamb Takes the Scroll</vt:lpstr>
      <vt:lpstr>Understanding Tenses in Revelation</vt:lpstr>
      <vt:lpstr>The Lamb Takes the Scroll</vt:lpstr>
      <vt:lpstr>O.T. Background </vt:lpstr>
      <vt:lpstr>The Worship of the Lamb</vt:lpstr>
      <vt:lpstr>The Significance of “The New Song”</vt:lpstr>
      <vt:lpstr>The Living Being’s and Elder’s Song</vt:lpstr>
      <vt:lpstr>The Millennial Kingdom</vt:lpstr>
      <vt:lpstr>The Millennial Kingdom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1:1-3</dc:title>
  <dc:creator>Eric</dc:creator>
  <cp:lastModifiedBy>Christy</cp:lastModifiedBy>
  <cp:revision>553</cp:revision>
  <cp:lastPrinted>2015-03-21T14:47:18Z</cp:lastPrinted>
  <dcterms:created xsi:type="dcterms:W3CDTF">2014-02-05T15:11:40Z</dcterms:created>
  <dcterms:modified xsi:type="dcterms:W3CDTF">2015-03-21T14:48:00Z</dcterms:modified>
</cp:coreProperties>
</file>