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82" r:id="rId2"/>
    <p:sldId id="307" r:id="rId3"/>
    <p:sldId id="309" r:id="rId4"/>
    <p:sldId id="313" r:id="rId5"/>
    <p:sldId id="310" r:id="rId6"/>
    <p:sldId id="311" r:id="rId7"/>
    <p:sldId id="312" r:id="rId8"/>
    <p:sldId id="314" r:id="rId9"/>
  </p:sldIdLst>
  <p:sldSz cx="9144000" cy="6858000" type="screen4x3"/>
  <p:notesSz cx="9210675" cy="6924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00" userDrawn="1">
          <p15:clr>
            <a:srgbClr val="A4A3A4"/>
          </p15:clr>
        </p15:guide>
        <p15:guide id="2" pos="2880">
          <p15:clr>
            <a:srgbClr val="A4A3A4"/>
          </p15:clr>
        </p15:guide>
      </p15:sldGuideLst>
    </p:ext>
    <p:ext uri="{2D200454-40CA-4A62-9FC3-DE9A4176ACB9}">
      <p15:notesGuideLst xmlns:p15="http://schemas.microsoft.com/office/powerpoint/2012/main">
        <p15:guide id="1" orient="horz" pos="2181" userDrawn="1">
          <p15:clr>
            <a:srgbClr val="A4A3A4"/>
          </p15:clr>
        </p15:guide>
        <p15:guide id="2" pos="29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52797E"/>
    <a:srgbClr val="486B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4434" autoAdjust="0"/>
  </p:normalViewPr>
  <p:slideViewPr>
    <p:cSldViewPr>
      <p:cViewPr varScale="1">
        <p:scale>
          <a:sx n="71" d="100"/>
          <a:sy n="71" d="100"/>
        </p:scale>
        <p:origin x="324" y="54"/>
      </p:cViewPr>
      <p:guideLst>
        <p:guide orient="horz" pos="36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71" d="100"/>
          <a:sy n="71" d="100"/>
        </p:scale>
        <p:origin x="1056" y="60"/>
      </p:cViewPr>
      <p:guideLst>
        <p:guide orient="horz" pos="2181"/>
        <p:guide pos="29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21321" y="139640"/>
            <a:ext cx="7976242" cy="347436"/>
          </a:xfrm>
          <a:prstGeom prst="rect">
            <a:avLst/>
          </a:prstGeom>
        </p:spPr>
        <p:txBody>
          <a:bodyPr vert="horz" lIns="92195" tIns="46097" rIns="92195" bIns="46097" rtlCol="0"/>
          <a:lstStyle>
            <a:lvl1pPr algn="l">
              <a:defRPr sz="1200"/>
            </a:lvl1pPr>
          </a:lstStyle>
          <a:p>
            <a:pPr>
              <a:tabLst>
                <a:tab pos="7522334" algn="r"/>
              </a:tabLst>
            </a:pPr>
            <a:r>
              <a:rPr lang="en-US" dirty="0">
                <a:latin typeface="Calibri" panose="020F0502020204030204" pitchFamily="34" charset="0"/>
              </a:rPr>
              <a:t>Revelation </a:t>
            </a:r>
            <a:r>
              <a:rPr lang="en-US" dirty="0" smtClean="0">
                <a:latin typeface="Calibri" panose="020F0502020204030204" pitchFamily="34" charset="0"/>
              </a:rPr>
              <a:t>6</a:t>
            </a:r>
            <a:r>
              <a:rPr lang="en-US" dirty="0" smtClean="0"/>
              <a:t>:12-17</a:t>
            </a:r>
            <a:r>
              <a:rPr lang="en-US" dirty="0" smtClean="0">
                <a:latin typeface="Calibri" panose="020F0502020204030204" pitchFamily="34" charset="0"/>
              </a:rPr>
              <a:t>	08/09/15</a:t>
            </a:r>
            <a:endParaRPr lang="en-US" dirty="0">
              <a:latin typeface="Calibri" panose="020F0502020204030204" pitchFamily="34" charset="0"/>
            </a:endParaRPr>
          </a:p>
          <a:p>
            <a:pPr>
              <a:tabLst>
                <a:tab pos="7522334" algn="r"/>
              </a:tabLst>
            </a:pPr>
            <a:r>
              <a:rPr lang="en-US" dirty="0" smtClean="0">
                <a:latin typeface="Calibri" panose="020F0502020204030204" pitchFamily="34" charset="0"/>
              </a:rPr>
              <a:t>The Sixth Seal	by </a:t>
            </a:r>
            <a:r>
              <a:rPr lang="en-US" dirty="0">
                <a:latin typeface="Calibri" panose="020F0502020204030204" pitchFamily="34" charset="0"/>
              </a:rPr>
              <a:t>Eric </a:t>
            </a:r>
            <a:r>
              <a:rPr lang="en-US" dirty="0" smtClean="0">
                <a:latin typeface="Calibri" panose="020F0502020204030204" pitchFamily="34" charset="0"/>
              </a:rPr>
              <a:t>Douma</a:t>
            </a:r>
            <a:endParaRPr lang="en-US" dirty="0">
              <a:latin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337" y="6316715"/>
            <a:ext cx="2008432" cy="580420"/>
          </a:xfrm>
          <a:prstGeom prst="rect">
            <a:avLst/>
          </a:prstGeom>
        </p:spPr>
      </p:pic>
      <p:sp>
        <p:nvSpPr>
          <p:cNvPr id="7" name="Slide Number Placeholder 6"/>
          <p:cNvSpPr>
            <a:spLocks noGrp="1"/>
          </p:cNvSpPr>
          <p:nvPr>
            <p:ph type="sldNum" sz="quarter" idx="3"/>
          </p:nvPr>
        </p:nvSpPr>
        <p:spPr>
          <a:xfrm>
            <a:off x="4093633" y="6360972"/>
            <a:ext cx="4751539" cy="347307"/>
          </a:xfrm>
          <a:prstGeom prst="rect">
            <a:avLst/>
          </a:prstGeom>
        </p:spPr>
        <p:txBody>
          <a:bodyPr vert="horz" lIns="91437" tIns="45718" rIns="91437" bIns="45718" rtlCol="0" anchor="b"/>
          <a:lstStyle>
            <a:lvl1pPr algn="r">
              <a:defRPr sz="1200"/>
            </a:lvl1pPr>
          </a:lstStyle>
          <a:p>
            <a:pPr algn="l">
              <a:tabLst>
                <a:tab pos="4142735" algn="r"/>
              </a:tabLst>
            </a:pPr>
            <a:r>
              <a:rPr lang="en-US" dirty="0"/>
              <a:t>www.ggf.church	</a:t>
            </a:r>
            <a:r>
              <a:rPr lang="en-US" dirty="0" smtClean="0"/>
              <a:t>Page </a:t>
            </a:r>
            <a:fld id="{EDB2B2A1-32A7-43D3-85C6-9E5B68A11F74}" type="slidenum">
              <a:rPr lang="en-US" smtClean="0"/>
              <a:pPr algn="l">
                <a:tabLst>
                  <a:tab pos="4142735" algn="r"/>
                </a:tabLst>
              </a:pPr>
              <a:t>‹#›</a:t>
            </a:fld>
            <a:endParaRPr lang="en-US"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991293" cy="346234"/>
          </a:xfrm>
          <a:prstGeom prst="rect">
            <a:avLst/>
          </a:prstGeom>
        </p:spPr>
        <p:txBody>
          <a:bodyPr vert="horz" lIns="92195" tIns="46097" rIns="92195" bIns="46097" rtlCol="0"/>
          <a:lstStyle>
            <a:lvl1pPr algn="l">
              <a:defRPr sz="1200"/>
            </a:lvl1pPr>
          </a:lstStyle>
          <a:p>
            <a:endParaRPr lang="en-US"/>
          </a:p>
        </p:txBody>
      </p:sp>
      <p:sp>
        <p:nvSpPr>
          <p:cNvPr id="3" name="Date Placeholder 2"/>
          <p:cNvSpPr>
            <a:spLocks noGrp="1"/>
          </p:cNvSpPr>
          <p:nvPr>
            <p:ph type="dt" idx="1"/>
          </p:nvPr>
        </p:nvSpPr>
        <p:spPr>
          <a:xfrm>
            <a:off x="5217253" y="0"/>
            <a:ext cx="3991293" cy="346234"/>
          </a:xfrm>
          <a:prstGeom prst="rect">
            <a:avLst/>
          </a:prstGeom>
        </p:spPr>
        <p:txBody>
          <a:bodyPr vert="horz" lIns="92195" tIns="46097" rIns="92195" bIns="46097" rtlCol="0"/>
          <a:lstStyle>
            <a:lvl1pPr algn="r">
              <a:defRPr sz="1200"/>
            </a:lvl1pPr>
          </a:lstStyle>
          <a:p>
            <a:fld id="{33CF0762-2550-4DDF-AD3A-0610BA36CAF8}" type="datetimeFigureOut">
              <a:rPr lang="en-US" smtClean="0"/>
              <a:pPr/>
              <a:t>8/7/2015</a:t>
            </a:fld>
            <a:endParaRPr lang="en-US"/>
          </a:p>
        </p:txBody>
      </p:sp>
      <p:sp>
        <p:nvSpPr>
          <p:cNvPr id="4" name="Slide Image Placeholder 3"/>
          <p:cNvSpPr>
            <a:spLocks noGrp="1" noRot="1" noChangeAspect="1"/>
          </p:cNvSpPr>
          <p:nvPr>
            <p:ph type="sldImg" idx="2"/>
          </p:nvPr>
        </p:nvSpPr>
        <p:spPr>
          <a:xfrm>
            <a:off x="2873375" y="519113"/>
            <a:ext cx="3463925" cy="2597150"/>
          </a:xfrm>
          <a:prstGeom prst="rect">
            <a:avLst/>
          </a:prstGeom>
          <a:noFill/>
          <a:ln w="12700">
            <a:solidFill>
              <a:prstClr val="black"/>
            </a:solidFill>
          </a:ln>
        </p:spPr>
        <p:txBody>
          <a:bodyPr vert="horz" lIns="92195" tIns="46097" rIns="92195" bIns="46097" rtlCol="0" anchor="ctr"/>
          <a:lstStyle/>
          <a:p>
            <a:endParaRPr lang="en-US"/>
          </a:p>
        </p:txBody>
      </p:sp>
      <p:sp>
        <p:nvSpPr>
          <p:cNvPr id="5" name="Notes Placeholder 4"/>
          <p:cNvSpPr>
            <a:spLocks noGrp="1"/>
          </p:cNvSpPr>
          <p:nvPr>
            <p:ph type="body" sz="quarter" idx="3"/>
          </p:nvPr>
        </p:nvSpPr>
        <p:spPr>
          <a:xfrm>
            <a:off x="921068" y="3289221"/>
            <a:ext cx="7368540" cy="3116104"/>
          </a:xfrm>
          <a:prstGeom prst="rect">
            <a:avLst/>
          </a:prstGeom>
        </p:spPr>
        <p:txBody>
          <a:bodyPr vert="horz" lIns="92195" tIns="46097" rIns="92195" bIns="4609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6577240"/>
            <a:ext cx="3991293" cy="346234"/>
          </a:xfrm>
          <a:prstGeom prst="rect">
            <a:avLst/>
          </a:prstGeom>
        </p:spPr>
        <p:txBody>
          <a:bodyPr vert="horz" lIns="92195" tIns="46097" rIns="92195" bIns="46097" rtlCol="0" anchor="b"/>
          <a:lstStyle>
            <a:lvl1pPr algn="l">
              <a:defRPr sz="1200"/>
            </a:lvl1pPr>
          </a:lstStyle>
          <a:p>
            <a:endParaRPr lang="en-US"/>
          </a:p>
        </p:txBody>
      </p:sp>
      <p:sp>
        <p:nvSpPr>
          <p:cNvPr id="7" name="Slide Number Placeholder 6"/>
          <p:cNvSpPr>
            <a:spLocks noGrp="1"/>
          </p:cNvSpPr>
          <p:nvPr>
            <p:ph type="sldNum" sz="quarter" idx="5"/>
          </p:nvPr>
        </p:nvSpPr>
        <p:spPr>
          <a:xfrm>
            <a:off x="5217253" y="6577240"/>
            <a:ext cx="3991293" cy="346234"/>
          </a:xfrm>
          <a:prstGeom prst="rect">
            <a:avLst/>
          </a:prstGeom>
        </p:spPr>
        <p:txBody>
          <a:bodyPr vert="horz" lIns="92195" tIns="46097" rIns="92195" bIns="46097" rtlCol="0" anchor="b"/>
          <a:lstStyle>
            <a:lvl1pPr algn="r">
              <a:defRPr sz="12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Tree>
    <p:extLst>
      <p:ext uri="{BB962C8B-B14F-4D97-AF65-F5344CB8AC3E}">
        <p14:creationId xmlns:p14="http://schemas.microsoft.com/office/powerpoint/2010/main" val="138099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2919045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1215257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p14="http://schemas.microsoft.com/office/powerpoint/2010/main" val="1244321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1244321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Tree>
    <p:extLst>
      <p:ext uri="{BB962C8B-B14F-4D97-AF65-F5344CB8AC3E}">
        <p14:creationId xmlns:p14="http://schemas.microsoft.com/office/powerpoint/2010/main" val="1922146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Tree>
    <p:extLst>
      <p:ext uri="{BB962C8B-B14F-4D97-AF65-F5344CB8AC3E}">
        <p14:creationId xmlns:p14="http://schemas.microsoft.com/office/powerpoint/2010/main" val="3119103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23038"/>
            <a:ext cx="8229600" cy="334961"/>
          </a:xfrm>
          <a:prstGeom prst="rect">
            <a:avLst/>
          </a:prstGeom>
          <a:solidFill>
            <a:srgbClr val="486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tab pos="8004175" algn="r"/>
              </a:tabLst>
              <a:defRPr/>
            </a:pPr>
            <a:r>
              <a:rPr lang="en-US" sz="1800" dirty="0" smtClean="0">
                <a:latin typeface="Calibri" panose="020F0502020204030204" pitchFamily="34" charset="0"/>
              </a:rPr>
              <a:t>Revelation</a:t>
            </a:r>
            <a:r>
              <a:rPr lang="en-US" sz="1800" baseline="0" dirty="0" smtClean="0">
                <a:latin typeface="Calibri" panose="020F0502020204030204" pitchFamily="34" charset="0"/>
              </a:rPr>
              <a:t> </a:t>
            </a:r>
            <a:r>
              <a:rPr lang="en-US" sz="1800" baseline="0" dirty="0" smtClean="0">
                <a:latin typeface="Calibri" panose="020F0502020204030204" pitchFamily="34" charset="0"/>
              </a:rPr>
              <a:t>6:12-17 The Sixth  Seal	</a:t>
            </a:r>
            <a:fld id="{BD1F9B7E-C1DA-4C6D-BF38-EF7832845805}" type="slidenum">
              <a:rPr lang="en-US" sz="1800" kern="1200" smtClean="0">
                <a:solidFill>
                  <a:schemeClr val="lt1"/>
                </a:solidFill>
                <a:latin typeface="Calibri" panose="020F0502020204030204" pitchFamily="34" charset="0"/>
                <a:ea typeface="+mn-ea"/>
                <a:cs typeface="+mn-cs"/>
              </a:rPr>
              <a:pPr marL="0" marR="0" indent="0" algn="l" defTabSz="914400" rtl="0" eaLnBrk="1" fontAlgn="auto" latinLnBrk="0" hangingPunct="1">
                <a:lnSpc>
                  <a:spcPct val="100000"/>
                </a:lnSpc>
                <a:spcBef>
                  <a:spcPts val="0"/>
                </a:spcBef>
                <a:spcAft>
                  <a:spcPts val="0"/>
                </a:spcAft>
                <a:buClrTx/>
                <a:buSzTx/>
                <a:buFontTx/>
                <a:buNone/>
                <a:tabLst>
                  <a:tab pos="8004175" algn="r"/>
                </a:tabLst>
                <a:defRPr/>
              </a:pPr>
              <a:t>‹#›</a:t>
            </a:fld>
            <a:endParaRPr lang="en-US" sz="1800" kern="1200" dirty="0" smtClean="0">
              <a:solidFill>
                <a:schemeClr val="lt1"/>
              </a:solidFill>
              <a:latin typeface="Calibri" panose="020F050202020403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Revelation </a:t>
            </a:r>
            <a:r>
              <a:rPr lang="en-US" dirty="0" smtClean="0"/>
              <a:t>6:12-17</a:t>
            </a:r>
            <a:endParaRPr lang="en-US" dirty="0"/>
          </a:p>
        </p:txBody>
      </p:sp>
      <p:sp>
        <p:nvSpPr>
          <p:cNvPr id="3" name="Subtitle 2"/>
          <p:cNvSpPr>
            <a:spLocks noGrp="1"/>
          </p:cNvSpPr>
          <p:nvPr>
            <p:ph type="subTitle" idx="1"/>
          </p:nvPr>
        </p:nvSpPr>
        <p:spPr/>
        <p:txBody>
          <a:bodyPr>
            <a:noAutofit/>
          </a:bodyPr>
          <a:lstStyle/>
          <a:p>
            <a:r>
              <a:rPr lang="en-US" dirty="0" smtClean="0"/>
              <a:t>The Sixth </a:t>
            </a:r>
            <a:r>
              <a:rPr lang="en-US" dirty="0" smtClean="0"/>
              <a:t>Seal</a:t>
            </a:r>
          </a:p>
          <a:p>
            <a:r>
              <a:rPr lang="en-US" i="1" dirty="0"/>
              <a:t>by Eric Douma</a:t>
            </a:r>
          </a:p>
          <a:p>
            <a:endParaRPr lang="en-US" i="1" dirty="0"/>
          </a:p>
          <a:p>
            <a:r>
              <a:rPr lang="en-US" dirty="0" smtClean="0"/>
              <a:t>August 9, </a:t>
            </a:r>
            <a:r>
              <a:rPr lang="en-US" dirty="0"/>
              <a:t>2015</a:t>
            </a:r>
            <a:br>
              <a:rPr lang="en-US" dirty="0"/>
            </a:br>
            <a:r>
              <a:rPr lang="en-US" dirty="0"/>
              <a:t>Gospel of Grace </a:t>
            </a:r>
            <a:r>
              <a:rPr lang="en-US" dirty="0" smtClean="0"/>
              <a:t>Fellowship</a:t>
            </a:r>
            <a:endParaRPr lang="en-US" dirty="0"/>
          </a:p>
        </p:txBody>
      </p:sp>
    </p:spTree>
    <p:extLst>
      <p:ext uri="{BB962C8B-B14F-4D97-AF65-F5344CB8AC3E}">
        <p14:creationId xmlns:p14="http://schemas.microsoft.com/office/powerpoint/2010/main" val="4222716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4876801"/>
          </a:xfrm>
        </p:spPr>
        <p:txBody>
          <a:bodyPr>
            <a:normAutofit/>
          </a:bodyPr>
          <a:lstStyle/>
          <a:p>
            <a:pPr marL="0" indent="0">
              <a:buNone/>
            </a:pPr>
            <a:r>
              <a:rPr lang="en-US" sz="3200" u="sng" dirty="0" smtClean="0"/>
              <a:t>Revelation 6:12-14</a:t>
            </a:r>
            <a:r>
              <a:rPr lang="en-US" sz="3200" dirty="0" smtClean="0"/>
              <a:t> I </a:t>
            </a:r>
            <a:r>
              <a:rPr lang="en-US" sz="3200" dirty="0"/>
              <a:t>looked when He broke the sixth seal, and there was a great earthquake; and </a:t>
            </a:r>
            <a:r>
              <a:rPr lang="en-US" sz="3200" dirty="0">
                <a:solidFill>
                  <a:srgbClr val="FF0000"/>
                </a:solidFill>
              </a:rPr>
              <a:t>the sun became black as </a:t>
            </a:r>
            <a:r>
              <a:rPr lang="en-US" sz="3200" dirty="0" smtClean="0">
                <a:solidFill>
                  <a:srgbClr val="FF0000"/>
                </a:solidFill>
              </a:rPr>
              <a:t>sackcloth </a:t>
            </a:r>
            <a:r>
              <a:rPr lang="en-US" sz="3200" dirty="0">
                <a:solidFill>
                  <a:srgbClr val="FF0000"/>
                </a:solidFill>
              </a:rPr>
              <a:t>made of hair, and the whole moon became like blood;</a:t>
            </a:r>
            <a:r>
              <a:rPr lang="en-US" sz="3200" dirty="0"/>
              <a:t>  </a:t>
            </a:r>
            <a:r>
              <a:rPr lang="en-US" sz="3200" u="sng" dirty="0"/>
              <a:t>13</a:t>
            </a:r>
            <a:r>
              <a:rPr lang="en-US" sz="3200" dirty="0"/>
              <a:t> and the stars of the sky fell to the earth, as a fig tree casts its unripe figs when shaken by a great wind.  </a:t>
            </a:r>
            <a:r>
              <a:rPr lang="en-US" sz="3200" u="sng" dirty="0"/>
              <a:t>14</a:t>
            </a:r>
            <a:r>
              <a:rPr lang="en-US" sz="3200" dirty="0"/>
              <a:t> The sky was split apart like a scroll when it is rolled up, and every mountain and island were moved out of their places. </a:t>
            </a:r>
          </a:p>
        </p:txBody>
      </p:sp>
      <p:sp>
        <p:nvSpPr>
          <p:cNvPr id="3" name="Title 2"/>
          <p:cNvSpPr>
            <a:spLocks noGrp="1"/>
          </p:cNvSpPr>
          <p:nvPr>
            <p:ph type="title"/>
          </p:nvPr>
        </p:nvSpPr>
        <p:spPr/>
        <p:txBody>
          <a:bodyPr/>
          <a:lstStyle/>
          <a:p>
            <a:r>
              <a:rPr lang="en-US" dirty="0" smtClean="0"/>
              <a:t>The Cosmic Disturbances </a:t>
            </a:r>
            <a:r>
              <a:rPr lang="en-US" dirty="0" smtClean="0"/>
              <a:t>of </a:t>
            </a:r>
            <a:r>
              <a:rPr lang="en-US" dirty="0"/>
              <a:t>t</a:t>
            </a:r>
            <a:r>
              <a:rPr lang="en-US" dirty="0" smtClean="0"/>
              <a:t>he </a:t>
            </a:r>
            <a:r>
              <a:rPr lang="en-US" dirty="0" smtClean="0"/>
              <a:t>6</a:t>
            </a:r>
            <a:r>
              <a:rPr lang="en-US" baseline="30000" dirty="0" smtClean="0"/>
              <a:t>th</a:t>
            </a:r>
            <a:r>
              <a:rPr lang="en-US" dirty="0" smtClean="0"/>
              <a:t> Seal</a:t>
            </a:r>
            <a:endParaRPr lang="en-US" dirty="0"/>
          </a:p>
        </p:txBody>
      </p:sp>
      <p:cxnSp>
        <p:nvCxnSpPr>
          <p:cNvPr id="7" name="Straight Connector 6"/>
          <p:cNvCxnSpPr/>
          <p:nvPr/>
        </p:nvCxnSpPr>
        <p:spPr>
          <a:xfrm>
            <a:off x="4038600" y="2590800"/>
            <a:ext cx="457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324600" y="3581400"/>
            <a:ext cx="457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71247" y="3110753"/>
            <a:ext cx="614082"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697506" y="4549588"/>
            <a:ext cx="64008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96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458200" cy="4800601"/>
          </a:xfrm>
        </p:spPr>
        <p:txBody>
          <a:bodyPr>
            <a:noAutofit/>
          </a:bodyPr>
          <a:lstStyle/>
          <a:p>
            <a:pPr marL="0" indent="0">
              <a:buNone/>
            </a:pPr>
            <a:r>
              <a:rPr lang="en-US" sz="3200" u="sng" dirty="0" smtClean="0"/>
              <a:t>Joel 2:30-32</a:t>
            </a:r>
            <a:r>
              <a:rPr lang="en-US" sz="3200" dirty="0" smtClean="0"/>
              <a:t> I </a:t>
            </a:r>
            <a:r>
              <a:rPr lang="en-US" sz="3200" dirty="0"/>
              <a:t>will display wonders in the sky and on the earth, Blood, fire and columns of smoke.  </a:t>
            </a:r>
            <a:r>
              <a:rPr lang="en-US" sz="3200" u="sng" dirty="0"/>
              <a:t>31</a:t>
            </a:r>
            <a:r>
              <a:rPr lang="en-US" sz="3200" dirty="0"/>
              <a:t> “</a:t>
            </a:r>
            <a:r>
              <a:rPr lang="en-US" sz="3200" dirty="0">
                <a:solidFill>
                  <a:srgbClr val="FF0000"/>
                </a:solidFill>
              </a:rPr>
              <a:t>The sun will be turned into darkness And the moon into blood</a:t>
            </a:r>
            <a:r>
              <a:rPr lang="en-US" sz="3200" dirty="0"/>
              <a:t> </a:t>
            </a:r>
            <a:r>
              <a:rPr lang="en-US" sz="3200" b="1" dirty="0" smtClean="0"/>
              <a:t>before</a:t>
            </a:r>
            <a:r>
              <a:rPr lang="en-US" sz="3200" dirty="0" smtClean="0"/>
              <a:t> </a:t>
            </a:r>
            <a:r>
              <a:rPr lang="en-US" sz="3200" dirty="0"/>
              <a:t>the great and awesome day of the LORD comes.  </a:t>
            </a:r>
            <a:r>
              <a:rPr lang="en-US" sz="3200" u="sng" dirty="0"/>
              <a:t>32</a:t>
            </a:r>
            <a:r>
              <a:rPr lang="en-US" sz="3200" dirty="0"/>
              <a:t> “And it will come about that whoever calls on the name of the LORD Will be delivered; For on Mount Zion and in Jerusalem There will be those who escape, As the LORD has said, Even among the survivors whom the LORD calls. </a:t>
            </a:r>
          </a:p>
        </p:txBody>
      </p:sp>
      <p:sp>
        <p:nvSpPr>
          <p:cNvPr id="3" name="Title 2"/>
          <p:cNvSpPr>
            <a:spLocks noGrp="1"/>
          </p:cNvSpPr>
          <p:nvPr>
            <p:ph type="title"/>
          </p:nvPr>
        </p:nvSpPr>
        <p:spPr/>
        <p:txBody>
          <a:bodyPr/>
          <a:lstStyle/>
          <a:p>
            <a:r>
              <a:rPr lang="en-US" dirty="0"/>
              <a:t>When Does This Cosmic Event Happen?</a:t>
            </a:r>
          </a:p>
        </p:txBody>
      </p:sp>
      <p:grpSp>
        <p:nvGrpSpPr>
          <p:cNvPr id="6" name="Group 5"/>
          <p:cNvGrpSpPr/>
          <p:nvPr/>
        </p:nvGrpSpPr>
        <p:grpSpPr>
          <a:xfrm>
            <a:off x="443132" y="3200400"/>
            <a:ext cx="8045548" cy="491196"/>
            <a:chOff x="443132" y="3200400"/>
            <a:chExt cx="8045548" cy="491196"/>
          </a:xfrm>
        </p:grpSpPr>
        <p:cxnSp>
          <p:nvCxnSpPr>
            <p:cNvPr id="4" name="Straight Connector 3"/>
            <p:cNvCxnSpPr/>
            <p:nvPr/>
          </p:nvCxnSpPr>
          <p:spPr>
            <a:xfrm>
              <a:off x="3276600" y="3200400"/>
              <a:ext cx="521208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43132" y="3691596"/>
              <a:ext cx="393192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1178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Some Claim </a:t>
            </a:r>
            <a:r>
              <a:rPr lang="en-US" dirty="0" smtClean="0"/>
              <a:t>the </a:t>
            </a:r>
            <a:r>
              <a:rPr lang="en-US" dirty="0" smtClean="0"/>
              <a:t>D.O.L. Begins </a:t>
            </a:r>
            <a:r>
              <a:rPr lang="en-US" dirty="0" smtClean="0"/>
              <a:t>at </a:t>
            </a:r>
            <a:r>
              <a:rPr lang="en-US" dirty="0" smtClean="0"/>
              <a:t>6</a:t>
            </a:r>
            <a:r>
              <a:rPr lang="en-US" baseline="30000" dirty="0" smtClean="0"/>
              <a:t>th</a:t>
            </a:r>
            <a:r>
              <a:rPr lang="en-US" dirty="0" smtClean="0"/>
              <a:t> Seal</a:t>
            </a:r>
            <a:endParaRPr lang="en-US" dirty="0"/>
          </a:p>
        </p:txBody>
      </p:sp>
      <p:cxnSp>
        <p:nvCxnSpPr>
          <p:cNvPr id="5" name="Straight Connector 4"/>
          <p:cNvCxnSpPr/>
          <p:nvPr/>
        </p:nvCxnSpPr>
        <p:spPr>
          <a:xfrm>
            <a:off x="838200" y="4032048"/>
            <a:ext cx="7467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838200" y="3041448"/>
            <a:ext cx="0" cy="990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305800" y="3041448"/>
            <a:ext cx="0" cy="990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590800" y="4032048"/>
            <a:ext cx="0" cy="9144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05000" y="5054025"/>
            <a:ext cx="2057400" cy="584775"/>
          </a:xfrm>
          <a:prstGeom prst="rect">
            <a:avLst/>
          </a:prstGeom>
          <a:noFill/>
          <a:ln>
            <a:noFill/>
          </a:ln>
        </p:spPr>
        <p:txBody>
          <a:bodyPr wrap="square" rtlCol="0">
            <a:spAutoFit/>
          </a:bodyPr>
          <a:lstStyle/>
          <a:p>
            <a:r>
              <a:rPr lang="en-US" sz="3200" dirty="0" smtClean="0">
                <a:solidFill>
                  <a:srgbClr val="0070C0"/>
                </a:solidFill>
                <a:latin typeface="Calibri" panose="020F0502020204030204" pitchFamily="34" charset="0"/>
              </a:rPr>
              <a:t>6</a:t>
            </a:r>
            <a:r>
              <a:rPr lang="en-US" sz="3200" baseline="30000" dirty="0" smtClean="0">
                <a:solidFill>
                  <a:srgbClr val="0070C0"/>
                </a:solidFill>
                <a:latin typeface="Calibri" panose="020F0502020204030204" pitchFamily="34" charset="0"/>
              </a:rPr>
              <a:t>th</a:t>
            </a:r>
            <a:r>
              <a:rPr lang="en-US" sz="3200" dirty="0" smtClean="0">
                <a:solidFill>
                  <a:srgbClr val="0070C0"/>
                </a:solidFill>
                <a:latin typeface="Calibri" panose="020F0502020204030204" pitchFamily="34" charset="0"/>
              </a:rPr>
              <a:t> Seal</a:t>
            </a:r>
            <a:endParaRPr lang="en-US" sz="3200" dirty="0">
              <a:solidFill>
                <a:srgbClr val="0070C0"/>
              </a:solidFill>
              <a:latin typeface="Calibri" panose="020F0502020204030204" pitchFamily="34" charset="0"/>
            </a:endParaRPr>
          </a:p>
        </p:txBody>
      </p:sp>
      <p:sp>
        <p:nvSpPr>
          <p:cNvPr id="7" name="TextBox 6"/>
          <p:cNvSpPr txBox="1"/>
          <p:nvPr/>
        </p:nvSpPr>
        <p:spPr>
          <a:xfrm>
            <a:off x="1371600" y="1822248"/>
            <a:ext cx="6629400" cy="369332"/>
          </a:xfrm>
          <a:prstGeom prst="rect">
            <a:avLst/>
          </a:prstGeom>
          <a:noFill/>
        </p:spPr>
        <p:txBody>
          <a:bodyPr wrap="square" rtlCol="0">
            <a:spAutoFit/>
          </a:bodyPr>
          <a:lstStyle/>
          <a:p>
            <a:endParaRPr lang="en-US" dirty="0"/>
          </a:p>
        </p:txBody>
      </p:sp>
      <p:sp>
        <p:nvSpPr>
          <p:cNvPr id="9" name="TextBox 8"/>
          <p:cNvSpPr txBox="1"/>
          <p:nvPr/>
        </p:nvSpPr>
        <p:spPr>
          <a:xfrm>
            <a:off x="800100" y="1396094"/>
            <a:ext cx="7505700" cy="2062103"/>
          </a:xfrm>
          <a:prstGeom prst="rect">
            <a:avLst/>
          </a:prstGeom>
          <a:noFill/>
        </p:spPr>
        <p:txBody>
          <a:bodyPr wrap="square" rtlCol="0">
            <a:spAutoFit/>
          </a:bodyPr>
          <a:lstStyle/>
          <a:p>
            <a:pPr algn="ctr"/>
            <a:r>
              <a:rPr lang="en-US" sz="3200" u="sng" dirty="0" smtClean="0">
                <a:latin typeface="Calibri" panose="020F0502020204030204" pitchFamily="34" charset="0"/>
              </a:rPr>
              <a:t>Joel 2:31</a:t>
            </a:r>
            <a:r>
              <a:rPr lang="en-US" sz="3200" dirty="0" smtClean="0">
                <a:latin typeface="Calibri" panose="020F0502020204030204" pitchFamily="34" charset="0"/>
              </a:rPr>
              <a:t> “The </a:t>
            </a:r>
            <a:r>
              <a:rPr lang="en-US" sz="3200" dirty="0">
                <a:latin typeface="Calibri" panose="020F0502020204030204" pitchFamily="34" charset="0"/>
              </a:rPr>
              <a:t>sun will be turned into darkness And the moon into blood </a:t>
            </a:r>
            <a:r>
              <a:rPr lang="en-US" sz="3200" b="1" dirty="0">
                <a:latin typeface="Calibri" panose="020F0502020204030204" pitchFamily="34" charset="0"/>
              </a:rPr>
              <a:t>before</a:t>
            </a:r>
            <a:r>
              <a:rPr lang="en-US" sz="3200" dirty="0">
                <a:latin typeface="Calibri" panose="020F0502020204030204" pitchFamily="34" charset="0"/>
              </a:rPr>
              <a:t> </a:t>
            </a:r>
            <a:r>
              <a:rPr lang="en-US" sz="3200" dirty="0">
                <a:solidFill>
                  <a:srgbClr val="FF0000"/>
                </a:solidFill>
                <a:latin typeface="Calibri" panose="020F0502020204030204" pitchFamily="34" charset="0"/>
              </a:rPr>
              <a:t>the great and awesome day of the LORD </a:t>
            </a:r>
            <a:r>
              <a:rPr lang="en-US" sz="3200" dirty="0" smtClean="0">
                <a:solidFill>
                  <a:srgbClr val="FF0000"/>
                </a:solidFill>
                <a:latin typeface="Calibri" panose="020F0502020204030204" pitchFamily="34" charset="0"/>
              </a:rPr>
              <a:t>comes</a:t>
            </a:r>
            <a:r>
              <a:rPr lang="en-US" sz="3200" dirty="0" smtClean="0">
                <a:latin typeface="Calibri" panose="020F0502020204030204" pitchFamily="34" charset="0"/>
              </a:rPr>
              <a:t>.”</a:t>
            </a:r>
            <a:endParaRPr lang="en-US" sz="3200" dirty="0">
              <a:latin typeface="Calibri" panose="020F0502020204030204" pitchFamily="34" charset="0"/>
            </a:endParaRPr>
          </a:p>
        </p:txBody>
      </p:sp>
    </p:spTree>
    <p:extLst>
      <p:ext uri="{BB962C8B-B14F-4D97-AF65-F5344CB8AC3E}">
        <p14:creationId xmlns:p14="http://schemas.microsoft.com/office/powerpoint/2010/main" val="382791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800601"/>
          </a:xfrm>
        </p:spPr>
        <p:txBody>
          <a:bodyPr>
            <a:noAutofit/>
          </a:bodyPr>
          <a:lstStyle/>
          <a:p>
            <a:pPr marL="0" indent="0">
              <a:lnSpc>
                <a:spcPts val="3300"/>
              </a:lnSpc>
              <a:spcBef>
                <a:spcPts val="0"/>
              </a:spcBef>
              <a:buNone/>
            </a:pPr>
            <a:r>
              <a:rPr lang="en-US" sz="3000" u="sng" dirty="0" smtClean="0"/>
              <a:t>Matthew 24:29-31</a:t>
            </a:r>
            <a:r>
              <a:rPr lang="en-US" sz="3000" dirty="0" smtClean="0"/>
              <a:t> </a:t>
            </a:r>
            <a:r>
              <a:rPr lang="en-US" sz="3000" dirty="0"/>
              <a:t> “But immediately after the tribulation of those days </a:t>
            </a:r>
            <a:r>
              <a:rPr lang="en-US" sz="3000" dirty="0">
                <a:solidFill>
                  <a:srgbClr val="FF0000"/>
                </a:solidFill>
              </a:rPr>
              <a:t>THE SUN WILL BE DARKENED, AND THE MOON WILL NOT GIVE ITS LIGHT, AND THE STARS WILL FALL from the sky, and the powers of the heavens will be shaken.</a:t>
            </a:r>
            <a:r>
              <a:rPr lang="en-US" sz="3000" dirty="0"/>
              <a:t>  </a:t>
            </a:r>
            <a:r>
              <a:rPr lang="en-US" sz="3000" u="sng" dirty="0"/>
              <a:t>30</a:t>
            </a:r>
            <a:r>
              <a:rPr lang="en-US" sz="3000" dirty="0"/>
              <a:t> “And then the sign of the Son of Man will appear in the sky, and then all the tribes of the earth will mourn, and they will see the SON OF MAN COMING ON THE CLOUDS OF THE SKY with power and great glory.  </a:t>
            </a:r>
            <a:r>
              <a:rPr lang="en-US" sz="3000" u="sng" dirty="0"/>
              <a:t>31</a:t>
            </a:r>
            <a:r>
              <a:rPr lang="en-US" sz="3000" dirty="0"/>
              <a:t> “And He will send forth His angels with A GREAT TRUMPET and THEY WILL GATHER TOGETHER His elect from the four winds, from one end of he sky to the other. </a:t>
            </a:r>
            <a:endParaRPr lang="en-US" sz="3000" u="sng" dirty="0"/>
          </a:p>
        </p:txBody>
      </p:sp>
      <p:sp>
        <p:nvSpPr>
          <p:cNvPr id="3" name="Title 2"/>
          <p:cNvSpPr>
            <a:spLocks noGrp="1"/>
          </p:cNvSpPr>
          <p:nvPr>
            <p:ph type="title"/>
          </p:nvPr>
        </p:nvSpPr>
        <p:spPr/>
        <p:txBody>
          <a:bodyPr/>
          <a:lstStyle/>
          <a:p>
            <a:r>
              <a:rPr lang="en-US" dirty="0"/>
              <a:t>When Does This Cosmic Event Happen?</a:t>
            </a:r>
          </a:p>
        </p:txBody>
      </p:sp>
      <p:grpSp>
        <p:nvGrpSpPr>
          <p:cNvPr id="4" name="Group 3"/>
          <p:cNvGrpSpPr/>
          <p:nvPr/>
        </p:nvGrpSpPr>
        <p:grpSpPr>
          <a:xfrm>
            <a:off x="304800" y="1649506"/>
            <a:ext cx="7252447" cy="416859"/>
            <a:chOff x="304800" y="1649506"/>
            <a:chExt cx="7252447" cy="416859"/>
          </a:xfrm>
        </p:grpSpPr>
        <p:cxnSp>
          <p:nvCxnSpPr>
            <p:cNvPr id="6" name="Straight Connector 5"/>
            <p:cNvCxnSpPr/>
            <p:nvPr/>
          </p:nvCxnSpPr>
          <p:spPr>
            <a:xfrm>
              <a:off x="4082527" y="1649506"/>
              <a:ext cx="347472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2066365"/>
              <a:ext cx="374904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7932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Cosmic Disturbances </a:t>
            </a:r>
            <a:r>
              <a:rPr lang="en-US" dirty="0" smtClean="0"/>
              <a:t>in </a:t>
            </a:r>
            <a:r>
              <a:rPr lang="en-US" dirty="0" smtClean="0"/>
              <a:t>Daniel’s 70</a:t>
            </a:r>
            <a:r>
              <a:rPr lang="en-US" baseline="30000" dirty="0" smtClean="0"/>
              <a:t>th</a:t>
            </a:r>
            <a:r>
              <a:rPr lang="en-US" dirty="0" smtClean="0"/>
              <a:t> Week</a:t>
            </a:r>
            <a:endParaRPr lang="en-US" dirty="0"/>
          </a:p>
        </p:txBody>
      </p:sp>
      <p:cxnSp>
        <p:nvCxnSpPr>
          <p:cNvPr id="5" name="Straight Connector 4"/>
          <p:cNvCxnSpPr/>
          <p:nvPr/>
        </p:nvCxnSpPr>
        <p:spPr>
          <a:xfrm>
            <a:off x="838200" y="3810000"/>
            <a:ext cx="7467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838200" y="2819400"/>
            <a:ext cx="0" cy="990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305800" y="2819400"/>
            <a:ext cx="0" cy="990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590800" y="3810000"/>
            <a:ext cx="0" cy="9144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05000" y="4814048"/>
            <a:ext cx="1371600" cy="1077218"/>
          </a:xfrm>
          <a:prstGeom prst="rect">
            <a:avLst/>
          </a:prstGeom>
          <a:noFill/>
          <a:ln>
            <a:noFill/>
          </a:ln>
        </p:spPr>
        <p:txBody>
          <a:bodyPr wrap="square" rtlCol="0">
            <a:spAutoFit/>
          </a:bodyPr>
          <a:lstStyle/>
          <a:p>
            <a:pPr algn="ctr"/>
            <a:r>
              <a:rPr lang="en-US" sz="3200" dirty="0" smtClean="0">
                <a:solidFill>
                  <a:srgbClr val="0070C0"/>
                </a:solidFill>
                <a:latin typeface="Calibri" panose="020F0502020204030204" pitchFamily="34" charset="0"/>
              </a:rPr>
              <a:t>6</a:t>
            </a:r>
            <a:r>
              <a:rPr lang="en-US" sz="3200" baseline="30000" dirty="0" smtClean="0">
                <a:solidFill>
                  <a:srgbClr val="0070C0"/>
                </a:solidFill>
                <a:latin typeface="Calibri" panose="020F0502020204030204" pitchFamily="34" charset="0"/>
              </a:rPr>
              <a:t>th</a:t>
            </a:r>
            <a:r>
              <a:rPr lang="en-US" sz="3200" dirty="0" smtClean="0">
                <a:solidFill>
                  <a:srgbClr val="0070C0"/>
                </a:solidFill>
                <a:latin typeface="Calibri" panose="020F0502020204030204" pitchFamily="34" charset="0"/>
              </a:rPr>
              <a:t> Seal</a:t>
            </a:r>
            <a:endParaRPr lang="en-US" sz="3200" dirty="0">
              <a:solidFill>
                <a:srgbClr val="0070C0"/>
              </a:solidFill>
              <a:latin typeface="Calibri" panose="020F0502020204030204" pitchFamily="34" charset="0"/>
            </a:endParaRPr>
          </a:p>
        </p:txBody>
      </p:sp>
      <p:cxnSp>
        <p:nvCxnSpPr>
          <p:cNvPr id="16" name="Straight Arrow Connector 15"/>
          <p:cNvCxnSpPr/>
          <p:nvPr/>
        </p:nvCxnSpPr>
        <p:spPr>
          <a:xfrm flipV="1">
            <a:off x="4415118" y="3810000"/>
            <a:ext cx="0" cy="91440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Content Placeholder 17"/>
          <p:cNvSpPr txBox="1">
            <a:spLocks noGrp="1"/>
          </p:cNvSpPr>
          <p:nvPr>
            <p:ph idx="1"/>
          </p:nvPr>
        </p:nvSpPr>
        <p:spPr>
          <a:xfrm>
            <a:off x="3505200" y="4814048"/>
            <a:ext cx="1819835" cy="1077218"/>
          </a:xfrm>
          <a:prstGeom prst="rect">
            <a:avLst/>
          </a:prstGeom>
          <a:noFill/>
        </p:spPr>
        <p:txBody>
          <a:bodyPr wrap="square" rtlCol="0">
            <a:spAutoFit/>
          </a:bodyPr>
          <a:lstStyle/>
          <a:p>
            <a:pPr marL="0" indent="0" algn="ctr">
              <a:buNone/>
            </a:pPr>
            <a:r>
              <a:rPr lang="en-US" sz="3200" dirty="0" smtClean="0">
                <a:solidFill>
                  <a:srgbClr val="00B050"/>
                </a:solidFill>
              </a:rPr>
              <a:t>4</a:t>
            </a:r>
            <a:r>
              <a:rPr lang="en-US" sz="3200" baseline="30000" dirty="0" smtClean="0">
                <a:solidFill>
                  <a:srgbClr val="00B050"/>
                </a:solidFill>
              </a:rPr>
              <a:t>th</a:t>
            </a:r>
            <a:r>
              <a:rPr lang="en-US" sz="3200" dirty="0" smtClean="0">
                <a:solidFill>
                  <a:srgbClr val="00B050"/>
                </a:solidFill>
              </a:rPr>
              <a:t> Trumpet</a:t>
            </a:r>
            <a:endParaRPr lang="en-US" sz="3200" dirty="0">
              <a:solidFill>
                <a:srgbClr val="00B050"/>
              </a:solidFill>
            </a:endParaRPr>
          </a:p>
        </p:txBody>
      </p:sp>
      <p:cxnSp>
        <p:nvCxnSpPr>
          <p:cNvPr id="19" name="Straight Arrow Connector 18"/>
          <p:cNvCxnSpPr/>
          <p:nvPr/>
        </p:nvCxnSpPr>
        <p:spPr>
          <a:xfrm flipV="1">
            <a:off x="6248400" y="3810000"/>
            <a:ext cx="0" cy="914400"/>
          </a:xfrm>
          <a:prstGeom prst="straightConnector1">
            <a:avLst/>
          </a:prstGeom>
          <a:ln w="571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0" name="Content Placeholder 17"/>
          <p:cNvSpPr txBox="1">
            <a:spLocks/>
          </p:cNvSpPr>
          <p:nvPr/>
        </p:nvSpPr>
        <p:spPr>
          <a:xfrm>
            <a:off x="5338483" y="4800600"/>
            <a:ext cx="1819835" cy="1077218"/>
          </a:xfrm>
          <a:prstGeom prst="rect">
            <a:avLst/>
          </a:prstGeom>
          <a:noFill/>
        </p:spPr>
        <p:txBody>
          <a:bodyPr vert="horz" wrap="square" rtlCol="0">
            <a:spAutoFit/>
          </a:bodyPr>
          <a:lstStyle>
            <a:lvl1pPr marL="274320" indent="-274320" algn="l" rtl="0" eaLnBrk="1" latinLnBrk="0" hangingPunct="1">
              <a:spcBef>
                <a:spcPts val="400"/>
              </a:spcBef>
              <a:spcAft>
                <a:spcPts val="0"/>
              </a:spcAft>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lgn="l" rtl="0" eaLnBrk="1" latinLnBrk="0" hangingPunct="1">
              <a:spcBef>
                <a:spcPts val="324"/>
              </a:spcBef>
              <a:buClr>
                <a:srgbClr val="486B70"/>
              </a:buClr>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lgn="l" rtl="0" eaLnBrk="1" latinLnBrk="0" hangingPunct="1">
              <a:spcBef>
                <a:spcPts val="350"/>
              </a:spcBef>
              <a:buClr>
                <a:schemeClr val="accent2"/>
              </a:buClr>
              <a:buSzPct val="100000"/>
              <a:buFont typeface="Calibri" panose="020F0502020204030204" pitchFamily="34" charset="0"/>
              <a:buChar char="•"/>
              <a:defRPr kumimoji="0" sz="24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buFont typeface="Wingdings" panose="05000000000000000000" pitchFamily="2" charset="2"/>
              <a:buNone/>
            </a:pPr>
            <a:r>
              <a:rPr lang="en-US" sz="3200" dirty="0">
                <a:solidFill>
                  <a:srgbClr val="7030A0"/>
                </a:solidFill>
              </a:rPr>
              <a:t>5</a:t>
            </a:r>
            <a:r>
              <a:rPr lang="en-US" sz="3200" baseline="30000" dirty="0" smtClean="0">
                <a:solidFill>
                  <a:srgbClr val="7030A0"/>
                </a:solidFill>
              </a:rPr>
              <a:t>th</a:t>
            </a:r>
            <a:r>
              <a:rPr lang="en-US" sz="3200" dirty="0" smtClean="0">
                <a:solidFill>
                  <a:srgbClr val="7030A0"/>
                </a:solidFill>
              </a:rPr>
              <a:t> Trumpet</a:t>
            </a:r>
            <a:endParaRPr lang="en-US" sz="3200" dirty="0">
              <a:solidFill>
                <a:srgbClr val="7030A0"/>
              </a:solidFill>
            </a:endParaRPr>
          </a:p>
        </p:txBody>
      </p:sp>
      <p:cxnSp>
        <p:nvCxnSpPr>
          <p:cNvPr id="21" name="Straight Arrow Connector 20"/>
          <p:cNvCxnSpPr/>
          <p:nvPr/>
        </p:nvCxnSpPr>
        <p:spPr>
          <a:xfrm flipV="1">
            <a:off x="7696200" y="3810000"/>
            <a:ext cx="0" cy="9144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Content Placeholder 17"/>
          <p:cNvSpPr txBox="1">
            <a:spLocks/>
          </p:cNvSpPr>
          <p:nvPr/>
        </p:nvSpPr>
        <p:spPr>
          <a:xfrm>
            <a:off x="7099852" y="4800600"/>
            <a:ext cx="1192696" cy="1077218"/>
          </a:xfrm>
          <a:prstGeom prst="rect">
            <a:avLst/>
          </a:prstGeom>
          <a:noFill/>
        </p:spPr>
        <p:txBody>
          <a:bodyPr vert="horz" wrap="square" rtlCol="0">
            <a:spAutoFit/>
          </a:bodyPr>
          <a:lstStyle>
            <a:lvl1pPr marL="274320" indent="-274320" algn="l" rtl="0" eaLnBrk="1" latinLnBrk="0" hangingPunct="1">
              <a:spcBef>
                <a:spcPts val="400"/>
              </a:spcBef>
              <a:spcAft>
                <a:spcPts val="0"/>
              </a:spcAft>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lgn="l" rtl="0" eaLnBrk="1" latinLnBrk="0" hangingPunct="1">
              <a:spcBef>
                <a:spcPts val="324"/>
              </a:spcBef>
              <a:buClr>
                <a:srgbClr val="486B70"/>
              </a:buClr>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lgn="l" rtl="0" eaLnBrk="1" latinLnBrk="0" hangingPunct="1">
              <a:spcBef>
                <a:spcPts val="350"/>
              </a:spcBef>
              <a:buClr>
                <a:schemeClr val="accent2"/>
              </a:buClr>
              <a:buSzPct val="100000"/>
              <a:buFont typeface="Calibri" panose="020F0502020204030204" pitchFamily="34" charset="0"/>
              <a:buChar char="•"/>
              <a:defRPr kumimoji="0" sz="24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buFont typeface="Wingdings" panose="05000000000000000000" pitchFamily="2" charset="2"/>
              <a:buNone/>
            </a:pPr>
            <a:r>
              <a:rPr lang="en-US" sz="3200" dirty="0" smtClean="0">
                <a:solidFill>
                  <a:srgbClr val="FF0000"/>
                </a:solidFill>
              </a:rPr>
              <a:t>4</a:t>
            </a:r>
            <a:r>
              <a:rPr lang="en-US" sz="3200" baseline="30000" dirty="0" smtClean="0">
                <a:solidFill>
                  <a:srgbClr val="FF0000"/>
                </a:solidFill>
              </a:rPr>
              <a:t>th</a:t>
            </a:r>
            <a:r>
              <a:rPr lang="en-US" sz="3200" dirty="0" smtClean="0">
                <a:solidFill>
                  <a:srgbClr val="FF0000"/>
                </a:solidFill>
              </a:rPr>
              <a:t> </a:t>
            </a:r>
            <a:r>
              <a:rPr lang="en-US" sz="3200" dirty="0" smtClean="0">
                <a:solidFill>
                  <a:srgbClr val="FF0000"/>
                </a:solidFill>
              </a:rPr>
              <a:t>Bowl</a:t>
            </a:r>
            <a:endParaRPr lang="en-US" sz="3200" dirty="0">
              <a:solidFill>
                <a:srgbClr val="FF0000"/>
              </a:solidFill>
            </a:endParaRPr>
          </a:p>
        </p:txBody>
      </p:sp>
      <p:cxnSp>
        <p:nvCxnSpPr>
          <p:cNvPr id="23" name="Straight Arrow Connector 22"/>
          <p:cNvCxnSpPr/>
          <p:nvPr/>
        </p:nvCxnSpPr>
        <p:spPr>
          <a:xfrm>
            <a:off x="8305800" y="1600200"/>
            <a:ext cx="0" cy="10668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Content Placeholder 17"/>
          <p:cNvSpPr txBox="1">
            <a:spLocks/>
          </p:cNvSpPr>
          <p:nvPr/>
        </p:nvSpPr>
        <p:spPr>
          <a:xfrm>
            <a:off x="3014382" y="1259593"/>
            <a:ext cx="5114365" cy="1569660"/>
          </a:xfrm>
          <a:prstGeom prst="rect">
            <a:avLst/>
          </a:prstGeom>
          <a:noFill/>
        </p:spPr>
        <p:txBody>
          <a:bodyPr vert="horz" wrap="square" rtlCol="0">
            <a:spAutoFit/>
          </a:bodyPr>
          <a:lstStyle>
            <a:lvl1pPr marL="274320" indent="-274320" algn="l" rtl="0" eaLnBrk="1" latinLnBrk="0" hangingPunct="1">
              <a:spcBef>
                <a:spcPts val="400"/>
              </a:spcBef>
              <a:spcAft>
                <a:spcPts val="0"/>
              </a:spcAft>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lgn="l" rtl="0" eaLnBrk="1" latinLnBrk="0" hangingPunct="1">
              <a:spcBef>
                <a:spcPts val="324"/>
              </a:spcBef>
              <a:buClr>
                <a:srgbClr val="486B70"/>
              </a:buClr>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lgn="l" rtl="0" eaLnBrk="1" latinLnBrk="0" hangingPunct="1">
              <a:spcBef>
                <a:spcPts val="350"/>
              </a:spcBef>
              <a:buClr>
                <a:schemeClr val="accent2"/>
              </a:buClr>
              <a:buSzPct val="100000"/>
              <a:buFont typeface="Calibri" panose="020F0502020204030204" pitchFamily="34" charset="0"/>
              <a:buChar char="•"/>
              <a:defRPr kumimoji="0" sz="24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Font typeface="Wingdings" panose="05000000000000000000" pitchFamily="2" charset="2"/>
              <a:buNone/>
            </a:pPr>
            <a:r>
              <a:rPr lang="en-US" sz="3200" u="sng" dirty="0" smtClean="0"/>
              <a:t>Matt. 24:29</a:t>
            </a:r>
            <a:r>
              <a:rPr lang="en-US" sz="3200" dirty="0" smtClean="0"/>
              <a:t> “after the tribulation of those days the sun will be darkened…” </a:t>
            </a:r>
            <a:endParaRPr lang="en-US" sz="3200" dirty="0"/>
          </a:p>
        </p:txBody>
      </p:sp>
    </p:spTree>
    <p:extLst>
      <p:ext uri="{BB962C8B-B14F-4D97-AF65-F5344CB8AC3E}">
        <p14:creationId xmlns:p14="http://schemas.microsoft.com/office/powerpoint/2010/main" val="98754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8">
                                            <p:txEl>
                                              <p:pRg st="0" end="0"/>
                                            </p:txEl>
                                          </p:spTgt>
                                        </p:tgtEl>
                                        <p:attrNameLst>
                                          <p:attrName>style.visibility</p:attrName>
                                        </p:attrNameLst>
                                      </p:cBhvr>
                                      <p:to>
                                        <p:strVal val="visible"/>
                                      </p:to>
                                    </p:set>
                                    <p:animEffect transition="in" filter="wipe(down)">
                                      <p:cBhvr>
                                        <p:cTn id="22" dur="500"/>
                                        <p:tgtEl>
                                          <p:spTgt spid="1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down)">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down)">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up)">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down)">
                                      <p:cBhvr>
                                        <p:cTn id="5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build="p"/>
      <p:bldP spid="20" grpId="0"/>
      <p:bldP spid="22"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458200" cy="5029200"/>
          </a:xfrm>
        </p:spPr>
        <p:txBody>
          <a:bodyPr>
            <a:normAutofit/>
          </a:bodyPr>
          <a:lstStyle/>
          <a:p>
            <a:pPr marL="0" indent="0">
              <a:buNone/>
            </a:pPr>
            <a:r>
              <a:rPr lang="en-US" sz="3200" u="sng" dirty="0" smtClean="0"/>
              <a:t>Revelation 6:15-17</a:t>
            </a:r>
            <a:r>
              <a:rPr lang="en-US" sz="3200" dirty="0" smtClean="0"/>
              <a:t> Then </a:t>
            </a:r>
            <a:r>
              <a:rPr lang="en-US" sz="3200" dirty="0"/>
              <a:t>the kings of the earth and the great men and the commanders and the rich and the strong and every slave and free man </a:t>
            </a:r>
            <a:r>
              <a:rPr lang="en-US" sz="3200" dirty="0">
                <a:solidFill>
                  <a:srgbClr val="FF0000"/>
                </a:solidFill>
              </a:rPr>
              <a:t>hid themselves </a:t>
            </a:r>
            <a:r>
              <a:rPr lang="en-US" sz="3200" dirty="0"/>
              <a:t>in the caves and among the rocks of the mountains;  </a:t>
            </a:r>
            <a:r>
              <a:rPr lang="en-US" sz="3200" u="sng" dirty="0"/>
              <a:t>16</a:t>
            </a:r>
            <a:r>
              <a:rPr lang="en-US" sz="3200" dirty="0"/>
              <a:t> and they said to the mountains and to the rocks, “Fall on us and hide us from the presence of Him who sits on the throne, and from the wrath of the Lamb;  </a:t>
            </a:r>
            <a:r>
              <a:rPr lang="en-US" sz="3200" u="sng" dirty="0"/>
              <a:t>17</a:t>
            </a:r>
            <a:r>
              <a:rPr lang="en-US" sz="3200" dirty="0"/>
              <a:t> for the great day of their wrath has come, and who is able to stand?” </a:t>
            </a:r>
          </a:p>
        </p:txBody>
      </p:sp>
      <p:sp>
        <p:nvSpPr>
          <p:cNvPr id="3" name="Title 2"/>
          <p:cNvSpPr>
            <a:spLocks noGrp="1"/>
          </p:cNvSpPr>
          <p:nvPr>
            <p:ph type="title"/>
          </p:nvPr>
        </p:nvSpPr>
        <p:spPr/>
        <p:txBody>
          <a:bodyPr/>
          <a:lstStyle/>
          <a:p>
            <a:r>
              <a:rPr lang="en-US" dirty="0" smtClean="0"/>
              <a:t>Sinful Mankind Hides From God</a:t>
            </a:r>
            <a:endParaRPr lang="en-US" dirty="0"/>
          </a:p>
        </p:txBody>
      </p:sp>
      <p:sp>
        <p:nvSpPr>
          <p:cNvPr id="4" name="Rounded Rectangle 3"/>
          <p:cNvSpPr/>
          <p:nvPr/>
        </p:nvSpPr>
        <p:spPr>
          <a:xfrm>
            <a:off x="5078506" y="5114365"/>
            <a:ext cx="1645920" cy="502920"/>
          </a:xfrm>
          <a:prstGeom prst="roundRect">
            <a:avLst/>
          </a:prstGeom>
          <a:noFill/>
          <a:ln w="508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95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219200"/>
            <a:ext cx="8229600" cy="4800601"/>
          </a:xfrm>
        </p:spPr>
        <p:txBody>
          <a:bodyPr>
            <a:normAutofit/>
          </a:bodyPr>
          <a:lstStyle/>
          <a:p>
            <a:pPr marL="0" indent="0">
              <a:buNone/>
            </a:pPr>
            <a:r>
              <a:rPr lang="en-US" sz="3200" dirty="0" smtClean="0"/>
              <a:t>1. Ingressive aorist/future/</a:t>
            </a:r>
            <a:r>
              <a:rPr lang="en-US" sz="3200" dirty="0" err="1" smtClean="0"/>
              <a:t>proleptic</a:t>
            </a:r>
            <a:endParaRPr lang="en-US" sz="3200" dirty="0" smtClean="0"/>
          </a:p>
          <a:p>
            <a:pPr marL="0" indent="0">
              <a:buNone/>
            </a:pPr>
            <a:r>
              <a:rPr lang="en-US" sz="3200" dirty="0" smtClean="0"/>
              <a:t>2. Constative</a:t>
            </a:r>
            <a:endParaRPr lang="en-US" sz="3200" dirty="0"/>
          </a:p>
        </p:txBody>
      </p:sp>
      <p:sp>
        <p:nvSpPr>
          <p:cNvPr id="3" name="Title 2"/>
          <p:cNvSpPr>
            <a:spLocks noGrp="1"/>
          </p:cNvSpPr>
          <p:nvPr>
            <p:ph type="title"/>
          </p:nvPr>
        </p:nvSpPr>
        <p:spPr/>
        <p:txBody>
          <a:bodyPr/>
          <a:lstStyle/>
          <a:p>
            <a:r>
              <a:rPr lang="en-US" dirty="0" smtClean="0"/>
              <a:t>Understanding </a:t>
            </a:r>
            <a:r>
              <a:rPr lang="en-US" dirty="0" smtClean="0"/>
              <a:t>the </a:t>
            </a:r>
            <a:r>
              <a:rPr lang="en-US" dirty="0" smtClean="0"/>
              <a:t>Aorist for “Has Come”</a:t>
            </a:r>
            <a:endParaRPr lang="en-US" dirty="0"/>
          </a:p>
        </p:txBody>
      </p:sp>
      <p:cxnSp>
        <p:nvCxnSpPr>
          <p:cNvPr id="4" name="Straight Connector 3"/>
          <p:cNvCxnSpPr/>
          <p:nvPr/>
        </p:nvCxnSpPr>
        <p:spPr>
          <a:xfrm>
            <a:off x="838200" y="3810000"/>
            <a:ext cx="7467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838200" y="2819400"/>
            <a:ext cx="0" cy="990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8305800" y="2819400"/>
            <a:ext cx="0" cy="990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716741" y="4831977"/>
            <a:ext cx="1752600" cy="584775"/>
          </a:xfrm>
          <a:prstGeom prst="rect">
            <a:avLst/>
          </a:prstGeom>
          <a:noFill/>
          <a:ln>
            <a:noFill/>
          </a:ln>
        </p:spPr>
        <p:txBody>
          <a:bodyPr wrap="square" rtlCol="0">
            <a:spAutoFit/>
          </a:bodyPr>
          <a:lstStyle/>
          <a:p>
            <a:pPr algn="ctr"/>
            <a:r>
              <a:rPr lang="en-US" sz="3200" dirty="0" smtClean="0">
                <a:solidFill>
                  <a:srgbClr val="0070C0"/>
                </a:solidFill>
                <a:latin typeface="Calibri" panose="020F0502020204030204" pitchFamily="34" charset="0"/>
              </a:rPr>
              <a:t>6</a:t>
            </a:r>
            <a:r>
              <a:rPr lang="en-US" sz="3200" baseline="30000" dirty="0" smtClean="0">
                <a:solidFill>
                  <a:srgbClr val="0070C0"/>
                </a:solidFill>
                <a:latin typeface="Calibri" panose="020F0502020204030204" pitchFamily="34" charset="0"/>
              </a:rPr>
              <a:t>th</a:t>
            </a:r>
            <a:r>
              <a:rPr lang="en-US" sz="3200" dirty="0" smtClean="0">
                <a:solidFill>
                  <a:srgbClr val="0070C0"/>
                </a:solidFill>
                <a:latin typeface="Calibri" panose="020F0502020204030204" pitchFamily="34" charset="0"/>
              </a:rPr>
              <a:t> Seal</a:t>
            </a:r>
            <a:endParaRPr lang="en-US" sz="3200" dirty="0">
              <a:solidFill>
                <a:srgbClr val="0070C0"/>
              </a:solidFill>
              <a:latin typeface="Calibri" panose="020F0502020204030204" pitchFamily="34" charset="0"/>
            </a:endParaRPr>
          </a:p>
        </p:txBody>
      </p:sp>
      <p:cxnSp>
        <p:nvCxnSpPr>
          <p:cNvPr id="8" name="Straight Arrow Connector 7"/>
          <p:cNvCxnSpPr/>
          <p:nvPr/>
        </p:nvCxnSpPr>
        <p:spPr>
          <a:xfrm flipV="1">
            <a:off x="2590800" y="3810000"/>
            <a:ext cx="0" cy="9144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743200" y="3314700"/>
            <a:ext cx="5105400" cy="0"/>
          </a:xfrm>
          <a:prstGeom prst="straightConnector1">
            <a:avLst/>
          </a:prstGeom>
          <a:ln w="571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829235" y="3314700"/>
            <a:ext cx="1761565" cy="0"/>
          </a:xfrm>
          <a:prstGeom prst="straightConnector1">
            <a:avLst/>
          </a:prstGeom>
          <a:ln w="571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886200" y="4001631"/>
            <a:ext cx="5029200" cy="2246769"/>
          </a:xfrm>
          <a:prstGeom prst="rect">
            <a:avLst/>
          </a:prstGeom>
          <a:noFill/>
        </p:spPr>
        <p:txBody>
          <a:bodyPr wrap="square" rtlCol="0">
            <a:spAutoFit/>
          </a:bodyPr>
          <a:lstStyle/>
          <a:p>
            <a:r>
              <a:rPr lang="en-US" sz="2800" dirty="0" smtClean="0">
                <a:latin typeface="Calibri" panose="020F0502020204030204" pitchFamily="34" charset="0"/>
              </a:rPr>
              <a:t>“Some contextual feature must be present to indicate clearly these exceptional usages. No such feature exists in the context of the 6</a:t>
            </a:r>
            <a:r>
              <a:rPr lang="en-US" sz="2800" baseline="30000" dirty="0" smtClean="0">
                <a:latin typeface="Calibri" panose="020F0502020204030204" pitchFamily="34" charset="0"/>
              </a:rPr>
              <a:t>th</a:t>
            </a:r>
            <a:r>
              <a:rPr lang="en-US" sz="2800" dirty="0" smtClean="0">
                <a:latin typeface="Calibri" panose="020F0502020204030204" pitchFamily="34" charset="0"/>
              </a:rPr>
              <a:t> seal” (R. Thomas).</a:t>
            </a:r>
            <a:endParaRPr lang="en-US" sz="2800" dirty="0">
              <a:latin typeface="Calibri" panose="020F0502020204030204" pitchFamily="34" charset="0"/>
            </a:endParaRPr>
          </a:p>
        </p:txBody>
      </p:sp>
    </p:spTree>
    <p:extLst>
      <p:ext uri="{BB962C8B-B14F-4D97-AF65-F5344CB8AC3E}">
        <p14:creationId xmlns:p14="http://schemas.microsoft.com/office/powerpoint/2010/main" val="115288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fade">
                                      <p:cBhvr>
                                        <p:cTn id="17" dur="1000"/>
                                        <p:tgtEl>
                                          <p:spTgt spid="2">
                                            <p:txEl>
                                              <p:pRg st="0" end="0"/>
                                            </p:txEl>
                                          </p:spTgt>
                                        </p:tgtEl>
                                      </p:cBhvr>
                                    </p:animEffect>
                                    <p:anim calcmode="lin" valueType="num">
                                      <p:cBhvr>
                                        <p:cTn id="1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xEl>
                                              <p:pRg st="1" end="1"/>
                                            </p:txEl>
                                          </p:spTgt>
                                        </p:tgtEl>
                                        <p:attrNameLst>
                                          <p:attrName>style.visibility</p:attrName>
                                        </p:attrNameLst>
                                      </p:cBhvr>
                                      <p:to>
                                        <p:strVal val="visible"/>
                                      </p:to>
                                    </p:set>
                                    <p:animEffect transition="in" filter="fade">
                                      <p:cBhvr>
                                        <p:cTn id="29" dur="1000"/>
                                        <p:tgtEl>
                                          <p:spTgt spid="2">
                                            <p:txEl>
                                              <p:pRg st="1" end="1"/>
                                            </p:txEl>
                                          </p:spTgt>
                                        </p:tgtEl>
                                      </p:cBhvr>
                                    </p:animEffect>
                                    <p:anim calcmode="lin" valueType="num">
                                      <p:cBhvr>
                                        <p:cTn id="3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lef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p:bldP spid="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26290</TotalTime>
  <Words>572</Words>
  <Application>Microsoft Office PowerPoint</Application>
  <PresentationFormat>On-screen Show (4:3)</PresentationFormat>
  <Paragraphs>34</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Lucida Sans Unicode</vt:lpstr>
      <vt:lpstr>Verdana</vt:lpstr>
      <vt:lpstr>Wingdings</vt:lpstr>
      <vt:lpstr>Wingdings 2</vt:lpstr>
      <vt:lpstr>Concourse</vt:lpstr>
      <vt:lpstr>Revelation 6:12-17</vt:lpstr>
      <vt:lpstr>The Cosmic Disturbances of the 6th Seal</vt:lpstr>
      <vt:lpstr>When Does This Cosmic Event Happen?</vt:lpstr>
      <vt:lpstr>Some Claim the D.O.L. Begins at 6th Seal</vt:lpstr>
      <vt:lpstr>When Does This Cosmic Event Happen?</vt:lpstr>
      <vt:lpstr>Cosmic Disturbances in Daniel’s 70th Week</vt:lpstr>
      <vt:lpstr>Sinful Mankind Hides From God</vt:lpstr>
      <vt:lpstr>Understanding the Aorist for “Has Come”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750</cp:revision>
  <cp:lastPrinted>2015-08-07T14:49:01Z</cp:lastPrinted>
  <dcterms:created xsi:type="dcterms:W3CDTF">2014-02-05T15:11:40Z</dcterms:created>
  <dcterms:modified xsi:type="dcterms:W3CDTF">2015-08-07T14:49:18Z</dcterms:modified>
</cp:coreProperties>
</file>