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2" r:id="rId2"/>
    <p:sldId id="335" r:id="rId3"/>
    <p:sldId id="336" r:id="rId4"/>
    <p:sldId id="337" r:id="rId5"/>
    <p:sldId id="331" r:id="rId6"/>
    <p:sldId id="338" r:id="rId7"/>
    <p:sldId id="340" r:id="rId8"/>
  </p:sldIdLst>
  <p:sldSz cx="9144000" cy="6858000" type="screen4x3"/>
  <p:notesSz cx="6924675" cy="9210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7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1" userDrawn="1">
          <p15:clr>
            <a:srgbClr val="A4A3A4"/>
          </p15:clr>
        </p15:guide>
        <p15:guide id="2" pos="218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52797E"/>
    <a:srgbClr val="486B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21" autoAdjust="0"/>
    <p:restoredTop sz="94434" autoAdjust="0"/>
  </p:normalViewPr>
  <p:slideViewPr>
    <p:cSldViewPr>
      <p:cViewPr varScale="1">
        <p:scale>
          <a:sx n="71" d="100"/>
          <a:sy n="71" d="100"/>
        </p:scale>
        <p:origin x="984" y="54"/>
      </p:cViewPr>
      <p:guideLst>
        <p:guide orient="horz" pos="2256"/>
        <p:guide pos="2880"/>
        <p:guide orient="horz" pos="17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2808" y="66"/>
      </p:cViewPr>
      <p:guideLst>
        <p:guide orient="horz" pos="2901"/>
        <p:guide pos="218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90537" y="185738"/>
            <a:ext cx="5996616" cy="462133"/>
          </a:xfrm>
          <a:prstGeom prst="rect">
            <a:avLst/>
          </a:prstGeom>
        </p:spPr>
        <p:txBody>
          <a:bodyPr vert="horz" lIns="92195" tIns="46097" rIns="92195" bIns="46097" rtlCol="0"/>
          <a:lstStyle>
            <a:lvl1pPr algn="l">
              <a:defRPr sz="1200"/>
            </a:lvl1pPr>
          </a:lstStyle>
          <a:p>
            <a:pPr>
              <a:tabLst>
                <a:tab pos="5719557" algn="r"/>
              </a:tabLst>
            </a:pPr>
            <a:r>
              <a:rPr lang="en-US" dirty="0"/>
              <a:t>Revelation </a:t>
            </a:r>
            <a:r>
              <a:rPr lang="en-US" dirty="0" smtClean="0"/>
              <a:t>7:15-17	</a:t>
            </a:r>
            <a:r>
              <a:rPr lang="en-US" dirty="0"/>
              <a:t>10/25/15</a:t>
            </a:r>
            <a:endParaRPr lang="en-US" dirty="0">
              <a:latin typeface="Calibri" panose="020F0502020204030204" pitchFamily="34" charset="0"/>
            </a:endParaRPr>
          </a:p>
          <a:p>
            <a:pPr>
              <a:tabLst>
                <a:tab pos="5719557" algn="r"/>
              </a:tabLst>
            </a:pPr>
            <a:r>
              <a:rPr lang="en-US" dirty="0" smtClean="0"/>
              <a:t>God </a:t>
            </a:r>
            <a:r>
              <a:rPr lang="en-US" dirty="0"/>
              <a:t>Tabernacles With His </a:t>
            </a:r>
            <a:r>
              <a:rPr lang="en-US" dirty="0" smtClean="0"/>
              <a:t>People	</a:t>
            </a:r>
            <a:r>
              <a:rPr lang="en-US" dirty="0" smtClean="0">
                <a:latin typeface="Calibri" panose="020F0502020204030204" pitchFamily="34" charset="0"/>
              </a:rPr>
              <a:t>by </a:t>
            </a:r>
            <a:r>
              <a:rPr lang="en-US" dirty="0">
                <a:latin typeface="Calibri" panose="020F0502020204030204" pitchFamily="34" charset="0"/>
              </a:rPr>
              <a:t>Eric Douma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96" y="8450719"/>
            <a:ext cx="2006600" cy="56783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81337" y="8595539"/>
            <a:ext cx="3429000" cy="284782"/>
          </a:xfrm>
          <a:prstGeom prst="rect">
            <a:avLst/>
          </a:prstGeom>
          <a:noFill/>
        </p:spPr>
        <p:txBody>
          <a:bodyPr wrap="square" lIns="91437" tIns="45718" rIns="91437" bIns="45718" rtlCol="0">
            <a:spAutoFit/>
          </a:bodyPr>
          <a:lstStyle/>
          <a:p>
            <a:pPr>
              <a:tabLst>
                <a:tab pos="3136787" algn="r"/>
              </a:tabLst>
            </a:pPr>
            <a:r>
              <a:rPr lang="en-US" sz="1200" dirty="0"/>
              <a:t>www.ggf.church	</a:t>
            </a:r>
            <a:fld id="{7F966405-2FF1-44E9-BA6D-35C089FF89D1}" type="slidenum">
              <a:rPr lang="en-US" sz="1200"/>
              <a:pPr>
                <a:tabLst>
                  <a:tab pos="3136787" algn="r"/>
                </a:tabLst>
              </a:pPr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72030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00693" cy="460534"/>
          </a:xfrm>
          <a:prstGeom prst="rect">
            <a:avLst/>
          </a:prstGeom>
        </p:spPr>
        <p:txBody>
          <a:bodyPr vert="horz" lIns="92195" tIns="46097" rIns="92195" bIns="460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2381" y="0"/>
            <a:ext cx="3000693" cy="460534"/>
          </a:xfrm>
          <a:prstGeom prst="rect">
            <a:avLst/>
          </a:prstGeom>
        </p:spPr>
        <p:txBody>
          <a:bodyPr vert="horz" lIns="92195" tIns="46097" rIns="92195" bIns="46097" rtlCol="0"/>
          <a:lstStyle>
            <a:lvl1pPr algn="r">
              <a:defRPr sz="1200"/>
            </a:lvl1pPr>
          </a:lstStyle>
          <a:p>
            <a:fld id="{33CF0762-2550-4DDF-AD3A-0610BA36CAF8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90563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5" tIns="46097" rIns="92195" bIns="4609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2468" y="4375071"/>
            <a:ext cx="5539740" cy="4144804"/>
          </a:xfrm>
          <a:prstGeom prst="rect">
            <a:avLst/>
          </a:prstGeom>
        </p:spPr>
        <p:txBody>
          <a:bodyPr vert="horz" lIns="92195" tIns="46097" rIns="92195" bIns="4609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48543"/>
            <a:ext cx="3000693" cy="460534"/>
          </a:xfrm>
          <a:prstGeom prst="rect">
            <a:avLst/>
          </a:prstGeom>
        </p:spPr>
        <p:txBody>
          <a:bodyPr vert="horz" lIns="92195" tIns="46097" rIns="92195" bIns="460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2381" y="8748543"/>
            <a:ext cx="3000693" cy="460534"/>
          </a:xfrm>
          <a:prstGeom prst="rect">
            <a:avLst/>
          </a:prstGeom>
        </p:spPr>
        <p:txBody>
          <a:bodyPr vert="horz" lIns="92195" tIns="46097" rIns="92195" bIns="46097" rtlCol="0" anchor="b"/>
          <a:lstStyle>
            <a:lvl1pPr algn="r">
              <a:defRPr sz="1200"/>
            </a:lvl1pPr>
          </a:lstStyle>
          <a:p>
            <a:fld id="{34F010B0-0E12-42F5-B6F7-9ABF38D2BB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6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98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02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821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96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35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42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02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3657600"/>
            <a:ext cx="9144000" cy="32004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82362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54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32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4320" indent="-274320"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274320" indent="-274320">
              <a:buFont typeface="Arial" panose="020B0604020202020204" pitchFamily="34" charset="0"/>
              <a:buChar char="•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8116" indent="-342900">
              <a:buFont typeface="Calibri" panose="020F050202020403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marL="859536" lvl="2" indent="-274320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dirty="0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effectLst/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153400" y="6324600"/>
            <a:ext cx="546100" cy="365125"/>
          </a:xfrm>
          <a:prstGeom prst="rect">
            <a:avLst/>
          </a:prstGeom>
        </p:spPr>
        <p:txBody>
          <a:bodyPr/>
          <a:lstStyle/>
          <a:p>
            <a:fld id="{36045AC9-458A-403D-AAF8-88625E0C35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2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solidFill>
            <a:srgbClr val="486B70"/>
          </a:solidFill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69900" y="149383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469900" y="6523038"/>
            <a:ext cx="8229600" cy="33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19613" algn="ctr"/>
                <a:tab pos="7937500" algn="r"/>
              </a:tabLst>
              <a:defRPr/>
            </a:pPr>
            <a:r>
              <a:rPr lang="en-US" sz="2000" i="1" dirty="0" smtClean="0">
                <a:solidFill>
                  <a:srgbClr val="333333"/>
                </a:solidFill>
                <a:latin typeface="Calibri" panose="020F0502020204030204" pitchFamily="34" charset="0"/>
              </a:rPr>
              <a:t>Revelation</a:t>
            </a:r>
            <a:r>
              <a:rPr lang="en-US" sz="2000" i="1" baseline="0" dirty="0" smtClean="0">
                <a:solidFill>
                  <a:srgbClr val="333333"/>
                </a:solidFill>
                <a:latin typeface="Calibri" panose="020F0502020204030204" pitchFamily="34" charset="0"/>
              </a:rPr>
              <a:t> 7:15-17 	God Tabernacles With His People	</a:t>
            </a:r>
            <a:r>
              <a:rPr lang="en-US" sz="2000" i="1" kern="1200" dirty="0" smtClean="0">
                <a:solidFill>
                  <a:srgbClr val="333333"/>
                </a:solidFill>
                <a:latin typeface="Calibri" panose="020F0502020204030204" pitchFamily="34" charset="0"/>
                <a:ea typeface="+mn-ea"/>
                <a:cs typeface="+mn-cs"/>
              </a:rPr>
              <a:t> </a:t>
            </a:r>
            <a:fld id="{BD1F9B7E-C1DA-4C6D-BF38-EF7832845805}" type="slidenum">
              <a:rPr lang="en-US" sz="2000" i="1" kern="1200" smtClean="0">
                <a:solidFill>
                  <a:srgbClr val="333333"/>
                </a:solidFill>
                <a:latin typeface="Calibri" panose="020F0502020204030204" pitchFamily="34" charset="0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4519613" algn="ctr"/>
                  <a:tab pos="7937500" algn="r"/>
                </a:tabLst>
                <a:defRPr/>
              </a:pPr>
              <a:t>‹#›</a:t>
            </a:fld>
            <a:r>
              <a:rPr lang="en-US" sz="2000" i="1" kern="1200" dirty="0" smtClean="0">
                <a:solidFill>
                  <a:srgbClr val="333333"/>
                </a:solidFill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lang="en-US" sz="2000" i="1" dirty="0" smtClean="0">
              <a:solidFill>
                <a:srgbClr val="333333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bg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486B70"/>
        </a:buClr>
        <a:buSzPct val="80000"/>
        <a:buFont typeface="Wingdings" panose="05000000000000000000" pitchFamily="2" charset="2"/>
        <a:buChar char="§"/>
        <a:defRPr kumimoji="0"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486B70"/>
        </a:buClr>
        <a:buFont typeface="Verdana" panose="020B0604030504040204" pitchFamily="34" charset="0"/>
        <a:buChar char="-"/>
        <a:defRPr kumimoji="0"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Revelation 7:15-17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God Tabernacles With His People</a:t>
            </a:r>
          </a:p>
          <a:p>
            <a:r>
              <a:rPr lang="en-US" i="1" dirty="0"/>
              <a:t>by Eric Douma</a:t>
            </a:r>
          </a:p>
          <a:p>
            <a:endParaRPr lang="en-US" i="1" dirty="0"/>
          </a:p>
          <a:p>
            <a:r>
              <a:rPr lang="en-US" sz="2800" dirty="0"/>
              <a:t>October </a:t>
            </a:r>
            <a:r>
              <a:rPr lang="en-US" sz="2800" dirty="0" smtClean="0"/>
              <a:t>25, </a:t>
            </a:r>
            <a:r>
              <a:rPr lang="en-US" sz="2800" dirty="0"/>
              <a:t>2015</a:t>
            </a:r>
            <a:br>
              <a:rPr lang="en-US" sz="2800" dirty="0"/>
            </a:br>
            <a:r>
              <a:rPr lang="en-US" dirty="0"/>
              <a:t>Gospel of Grace </a:t>
            </a:r>
            <a:r>
              <a:rPr lang="en-US" dirty="0" smtClean="0"/>
              <a:t>Fellowship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71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1172735"/>
          </a:xfrm>
        </p:spPr>
        <p:txBody>
          <a:bodyPr>
            <a:noAutofit/>
          </a:bodyPr>
          <a:lstStyle/>
          <a:p>
            <a:r>
              <a:rPr lang="en-US" dirty="0"/>
              <a:t>The Great Multitude: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dirty="0"/>
              <a:t>Do They Come From?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894729" y="2804261"/>
            <a:ext cx="0" cy="770965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378824" y="2804261"/>
            <a:ext cx="0" cy="777687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791200" y="2804261"/>
            <a:ext cx="0" cy="730624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096000" y="2804261"/>
            <a:ext cx="0" cy="730624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472518" y="2804261"/>
            <a:ext cx="0" cy="730623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34788" y="3799344"/>
            <a:ext cx="840441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400"/>
              </a:lnSpc>
            </a:pPr>
            <a:r>
              <a:rPr lang="en-US" sz="3200" u="sng" dirty="0" smtClean="0">
                <a:latin typeface="Calibri" panose="020F0502020204030204" pitchFamily="34" charset="0"/>
                <a:cs typeface="Arial" panose="020B0604020202020204" pitchFamily="34" charset="0"/>
              </a:rPr>
              <a:t>Matthew 24:21-22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For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then there will be a 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great tribulation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, such as has not occurred since the beginning of the world until now, nor ever will.  </a:t>
            </a:r>
            <a:r>
              <a:rPr lang="en-US" sz="3200" u="sng" dirty="0">
                <a:latin typeface="Calibri" panose="020F0502020204030204" pitchFamily="34" charset="0"/>
                <a:cs typeface="Arial" panose="020B0604020202020204" pitchFamily="34" charset="0"/>
              </a:rPr>
              <a:t>22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Unless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those days had been cut short, no life would have been saved; but for the sake of the elect those days will be cut short.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6804212" y="2810983"/>
            <a:ext cx="0" cy="730623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7162800" y="2804260"/>
            <a:ext cx="0" cy="730623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990600" y="1486500"/>
            <a:ext cx="6616252" cy="2064420"/>
            <a:chOff x="990600" y="1486500"/>
            <a:chExt cx="6616252" cy="2064420"/>
          </a:xfrm>
        </p:grpSpPr>
        <p:sp>
          <p:nvSpPr>
            <p:cNvPr id="15" name="Rectangle 14"/>
            <p:cNvSpPr/>
            <p:nvPr/>
          </p:nvSpPr>
          <p:spPr>
            <a:xfrm>
              <a:off x="990600" y="1486500"/>
              <a:ext cx="5813612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200" u="sng" dirty="0">
                  <a:latin typeface="Calibri" panose="020F0502020204030204" pitchFamily="34" charset="0"/>
                  <a:cs typeface="Arial" panose="020B0604020202020204" pitchFamily="34" charset="0"/>
                </a:rPr>
                <a:t>Rev. 7:14 ESV</a:t>
              </a:r>
              <a:r>
                <a:rPr lang="en-US" sz="3200" dirty="0">
                  <a:latin typeface="Calibri" panose="020F0502020204030204" pitchFamily="34" charset="0"/>
                  <a:cs typeface="Arial" panose="020B0604020202020204" pitchFamily="34" charset="0"/>
                </a:rPr>
                <a:t> “These are the ones coming out of the </a:t>
              </a:r>
              <a:r>
                <a:rPr lang="en-US" sz="3200" b="1" dirty="0">
                  <a:solidFill>
                    <a:srgbClr val="FF0000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great tribulation</a:t>
              </a:r>
              <a:r>
                <a:rPr lang="en-US" sz="3200" dirty="0">
                  <a:latin typeface="Calibri" panose="020F0502020204030204" pitchFamily="34" charset="0"/>
                  <a:cs typeface="Arial" panose="020B0604020202020204" pitchFamily="34" charset="0"/>
                </a:rPr>
                <a:t>.”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1429572" y="2819400"/>
              <a:ext cx="6177280" cy="731520"/>
              <a:chOff x="1429572" y="2819400"/>
              <a:chExt cx="6177280" cy="731520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4518212" y="3241040"/>
                <a:ext cx="0" cy="304800"/>
              </a:xfrm>
              <a:prstGeom prst="line">
                <a:avLst/>
              </a:prstGeom>
              <a:ln w="571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Freeform 18"/>
              <p:cNvSpPr/>
              <p:nvPr/>
            </p:nvSpPr>
            <p:spPr>
              <a:xfrm>
                <a:off x="1429572" y="2819400"/>
                <a:ext cx="6177280" cy="731520"/>
              </a:xfrm>
              <a:custGeom>
                <a:avLst/>
                <a:gdLst>
                  <a:gd name="connsiteX0" fmla="*/ 20320 w 6177280"/>
                  <a:gd name="connsiteY0" fmla="*/ 20320 h 731520"/>
                  <a:gd name="connsiteX1" fmla="*/ 0 w 6177280"/>
                  <a:gd name="connsiteY1" fmla="*/ 731520 h 731520"/>
                  <a:gd name="connsiteX2" fmla="*/ 6177280 w 6177280"/>
                  <a:gd name="connsiteY2" fmla="*/ 731520 h 731520"/>
                  <a:gd name="connsiteX3" fmla="*/ 6156960 w 6177280"/>
                  <a:gd name="connsiteY3" fmla="*/ 0 h 731520"/>
                  <a:gd name="connsiteX4" fmla="*/ 6156960 w 6177280"/>
                  <a:gd name="connsiteY4" fmla="*/ 0 h 731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77280" h="731520">
                    <a:moveTo>
                      <a:pt x="20320" y="20320"/>
                    </a:moveTo>
                    <a:lnTo>
                      <a:pt x="0" y="731520"/>
                    </a:lnTo>
                    <a:lnTo>
                      <a:pt x="6177280" y="731520"/>
                    </a:lnTo>
                    <a:lnTo>
                      <a:pt x="6156960" y="0"/>
                    </a:lnTo>
                    <a:lnTo>
                      <a:pt x="6156960" y="0"/>
                    </a:lnTo>
                  </a:path>
                </a:pathLst>
              </a:custGeom>
              <a:noFill/>
              <a:ln w="57150" cmpd="sng">
                <a:solidFill>
                  <a:srgbClr val="0070C0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70C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4458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Tabernacles With His People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295400"/>
            <a:ext cx="8458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en-US" sz="3200" u="sng" dirty="0" smtClean="0">
                <a:latin typeface="Calibri" panose="020F0502020204030204" pitchFamily="34" charset="0"/>
                <a:cs typeface="Arial" panose="020B0604020202020204" pitchFamily="34" charset="0"/>
              </a:rPr>
              <a:t>Revelation 7:15-17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 For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this reason, they are before the throne of God; and they serve Him day and night in His temple; and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He who sits on the throne will spread His tabernacle over them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.  </a:t>
            </a:r>
            <a:r>
              <a:rPr lang="en-US" sz="3200" u="sng" dirty="0">
                <a:latin typeface="Calibri" panose="020F0502020204030204" pitchFamily="34" charset="0"/>
                <a:cs typeface="Arial" panose="020B0604020202020204" pitchFamily="34" charset="0"/>
              </a:rPr>
              <a:t>16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They 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will hunger no longer, nor thirst anymore; nor will the sun beat down on them, nor any heat;  </a:t>
            </a:r>
            <a:r>
              <a:rPr lang="en-US" sz="3200" u="sng" dirty="0">
                <a:latin typeface="Calibri" panose="020F0502020204030204" pitchFamily="34" charset="0"/>
                <a:cs typeface="Arial" panose="020B0604020202020204" pitchFamily="34" charset="0"/>
              </a:rPr>
              <a:t>17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 for the Lamb in the center of the throne will be their shepherd, and will guide them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 springs of the water of life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; and God will wipe every tear from their eyes</a:t>
            </a:r>
            <a:r>
              <a:rPr lang="en-US" sz="3200" dirty="0" smtClean="0"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00392" y="2270502"/>
            <a:ext cx="1920240" cy="45720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457200" y="4038600"/>
            <a:ext cx="7315200" cy="467360"/>
            <a:chOff x="457200" y="4267200"/>
            <a:chExt cx="7315200" cy="467360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508000" y="4724400"/>
              <a:ext cx="711200" cy="1016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457200" y="4267200"/>
              <a:ext cx="7315200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8322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839200" cy="5257800"/>
          </a:xfrm>
        </p:spPr>
        <p:txBody>
          <a:bodyPr>
            <a:noAutofit/>
          </a:bodyPr>
          <a:lstStyle/>
          <a:p>
            <a:pPr marL="0" indent="0">
              <a:lnSpc>
                <a:spcPts val="3400"/>
              </a:lnSpc>
              <a:buNone/>
            </a:pPr>
            <a:r>
              <a:rPr lang="en-US" sz="3000" b="1" dirty="0" smtClean="0"/>
              <a:t>Feast of Booths </a:t>
            </a:r>
            <a:r>
              <a:rPr lang="en-US" sz="3000" dirty="0" smtClean="0"/>
              <a:t>= commemorated God’s “dwelling” with His people during their journey in the wilderness and proclaimed the future Messianic age.</a:t>
            </a:r>
          </a:p>
          <a:p>
            <a:pPr marL="0" indent="0">
              <a:lnSpc>
                <a:spcPts val="3400"/>
              </a:lnSpc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1. Palm branches</a:t>
            </a:r>
            <a:r>
              <a:rPr lang="en-US" sz="3000" dirty="0" smtClean="0"/>
              <a:t>:</a:t>
            </a:r>
          </a:p>
          <a:p>
            <a:pPr marL="0" indent="0">
              <a:lnSpc>
                <a:spcPts val="3400"/>
              </a:lnSpc>
              <a:buNone/>
            </a:pPr>
            <a:r>
              <a:rPr lang="en-US" sz="3000" i="1" dirty="0" smtClean="0"/>
              <a:t>Look back</a:t>
            </a:r>
            <a:r>
              <a:rPr lang="en-US" sz="3000" dirty="0" smtClean="0"/>
              <a:t>: God dwelt with His people in the wilderness</a:t>
            </a:r>
          </a:p>
          <a:p>
            <a:pPr marL="0" indent="0">
              <a:lnSpc>
                <a:spcPts val="3400"/>
              </a:lnSpc>
              <a:buNone/>
            </a:pPr>
            <a:r>
              <a:rPr lang="en-US" sz="3000" i="1" dirty="0" smtClean="0"/>
              <a:t>Look forward</a:t>
            </a:r>
            <a:r>
              <a:rPr lang="en-US" sz="3000" dirty="0" smtClean="0"/>
              <a:t>: God will dwell with His people in the Messianic age</a:t>
            </a:r>
          </a:p>
          <a:p>
            <a:pPr marL="0" indent="0">
              <a:lnSpc>
                <a:spcPts val="3400"/>
              </a:lnSpc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2. Water</a:t>
            </a:r>
            <a:r>
              <a:rPr lang="en-US" sz="3000" dirty="0" smtClean="0"/>
              <a:t>:</a:t>
            </a:r>
          </a:p>
          <a:p>
            <a:pPr marL="0" indent="0">
              <a:lnSpc>
                <a:spcPts val="3400"/>
              </a:lnSpc>
              <a:buNone/>
            </a:pPr>
            <a:r>
              <a:rPr lang="en-US" sz="3000" i="1" dirty="0" smtClean="0"/>
              <a:t>Look back</a:t>
            </a:r>
            <a:r>
              <a:rPr lang="en-US" sz="3000" dirty="0" smtClean="0"/>
              <a:t>: God gave drink to His people in the wilderness</a:t>
            </a:r>
          </a:p>
          <a:p>
            <a:pPr marL="0" indent="0">
              <a:lnSpc>
                <a:spcPts val="3400"/>
              </a:lnSpc>
              <a:buNone/>
            </a:pPr>
            <a:r>
              <a:rPr lang="en-US" sz="3000" i="1" dirty="0" smtClean="0"/>
              <a:t>Look forward</a:t>
            </a:r>
            <a:r>
              <a:rPr lang="en-US" sz="3000" dirty="0" smtClean="0"/>
              <a:t>: God’s Spirit would be “poured out”</a:t>
            </a:r>
          </a:p>
          <a:p>
            <a:pPr marL="0" indent="0">
              <a:lnSpc>
                <a:spcPts val="3400"/>
              </a:lnSpc>
              <a:buNone/>
            </a:pP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412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Feast of Tabernacles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7717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Autofit/>
          </a:bodyPr>
          <a:lstStyle/>
          <a:p>
            <a:pPr marL="0" indent="0">
              <a:lnSpc>
                <a:spcPts val="3400"/>
              </a:lnSpc>
              <a:spcBef>
                <a:spcPts val="0"/>
              </a:spcBef>
              <a:buNone/>
            </a:pPr>
            <a:r>
              <a:rPr lang="en-US" sz="3200" u="sng" dirty="0" smtClean="0"/>
              <a:t>Rev. 7:9 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Palm branches </a:t>
            </a:r>
            <a:r>
              <a:rPr lang="en-US" sz="3200" dirty="0" smtClean="0"/>
              <a:t>in their hand</a:t>
            </a:r>
          </a:p>
          <a:p>
            <a:pPr marL="0" indent="0">
              <a:lnSpc>
                <a:spcPts val="3400"/>
              </a:lnSpc>
              <a:spcBef>
                <a:spcPts val="0"/>
              </a:spcBef>
              <a:buNone/>
            </a:pPr>
            <a:r>
              <a:rPr lang="en-US" sz="3200" u="sng" dirty="0" smtClean="0"/>
              <a:t>Rev. 7:15</a:t>
            </a:r>
            <a:r>
              <a:rPr lang="en-US" sz="3200" dirty="0" smtClean="0"/>
              <a:t> God spreads His </a:t>
            </a:r>
            <a:r>
              <a:rPr lang="en-US" sz="3200" dirty="0" smtClean="0">
                <a:solidFill>
                  <a:srgbClr val="FF0000"/>
                </a:solidFill>
              </a:rPr>
              <a:t>tabernacle</a:t>
            </a:r>
            <a:r>
              <a:rPr lang="en-US" sz="3200" dirty="0" smtClean="0"/>
              <a:t> over them</a:t>
            </a:r>
          </a:p>
          <a:p>
            <a:pPr marL="0" indent="0">
              <a:lnSpc>
                <a:spcPts val="3400"/>
              </a:lnSpc>
              <a:spcBef>
                <a:spcPts val="0"/>
              </a:spcBef>
              <a:buNone/>
            </a:pPr>
            <a:r>
              <a:rPr lang="en-US" sz="3200" u="sng" dirty="0" smtClean="0"/>
              <a:t>Rev. 7:17 </a:t>
            </a:r>
            <a:r>
              <a:rPr lang="en-US" sz="3200" dirty="0" smtClean="0"/>
              <a:t>Jesus leads them to “</a:t>
            </a:r>
            <a:r>
              <a:rPr lang="en-US" sz="3200" dirty="0" smtClean="0">
                <a:solidFill>
                  <a:srgbClr val="FF0000"/>
                </a:solidFill>
              </a:rPr>
              <a:t>living waters</a:t>
            </a:r>
            <a:r>
              <a:rPr lang="en-US" sz="3200" dirty="0" smtClean="0"/>
              <a:t>”</a:t>
            </a:r>
            <a:endParaRPr lang="en-US" sz="3200" dirty="0"/>
          </a:p>
          <a:p>
            <a:pPr marL="0" indent="0">
              <a:lnSpc>
                <a:spcPts val="3400"/>
              </a:lnSpc>
              <a:spcBef>
                <a:spcPts val="0"/>
              </a:spcBef>
              <a:buNone/>
            </a:pPr>
            <a:endParaRPr lang="en-US" sz="3200" u="sng" dirty="0" smtClean="0"/>
          </a:p>
          <a:p>
            <a:pPr marL="0" indent="0">
              <a:lnSpc>
                <a:spcPts val="3400"/>
              </a:lnSpc>
              <a:spcBef>
                <a:spcPts val="0"/>
              </a:spcBef>
              <a:buNone/>
            </a:pPr>
            <a:r>
              <a:rPr lang="en-US" sz="3200" u="sng" dirty="0" smtClean="0"/>
              <a:t>Psalm 27:4-5</a:t>
            </a:r>
            <a:r>
              <a:rPr lang="en-US" sz="3200" dirty="0" smtClean="0"/>
              <a:t> </a:t>
            </a:r>
            <a:r>
              <a:rPr lang="en-US" sz="3200" dirty="0"/>
              <a:t>One thing I have asked from the LORD, that I shall seek: That I may dwell in the house of the LORD all the days of my life, </a:t>
            </a:r>
            <a:r>
              <a:rPr lang="en-US" sz="3200" dirty="0" smtClean="0"/>
              <a:t>to </a:t>
            </a:r>
            <a:r>
              <a:rPr lang="en-US" sz="3200" dirty="0"/>
              <a:t>behold the beauty of the LORD </a:t>
            </a:r>
            <a:r>
              <a:rPr lang="en-US" sz="3200" dirty="0" smtClean="0"/>
              <a:t>and </a:t>
            </a:r>
            <a:r>
              <a:rPr lang="en-US" sz="3200" dirty="0"/>
              <a:t>to meditate in His temple</a:t>
            </a:r>
            <a:r>
              <a:rPr lang="en-US" sz="3200" dirty="0" smtClean="0"/>
              <a:t>. For </a:t>
            </a:r>
            <a:r>
              <a:rPr lang="en-US" sz="3200" dirty="0"/>
              <a:t>in the day of trouble </a:t>
            </a:r>
            <a:r>
              <a:rPr lang="en-US" sz="3200" dirty="0">
                <a:solidFill>
                  <a:srgbClr val="FF0000"/>
                </a:solidFill>
              </a:rPr>
              <a:t>He will conceal me in His tabernacle</a:t>
            </a:r>
            <a:r>
              <a:rPr lang="en-US" sz="3200" dirty="0"/>
              <a:t>; In the secret place of His tent He will hide me; He will lift me up on a rock.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Will You Tabernacle With God?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3958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>
            <a:noAutofit/>
          </a:bodyPr>
          <a:lstStyle/>
          <a:p>
            <a:pPr marL="0" indent="0">
              <a:lnSpc>
                <a:spcPts val="3500"/>
              </a:lnSpc>
              <a:spcBef>
                <a:spcPts val="0"/>
              </a:spcBef>
              <a:buNone/>
            </a:pPr>
            <a:r>
              <a:rPr lang="en-US" sz="3200" u="sng" dirty="0" smtClean="0"/>
              <a:t>Psalm 116:15</a:t>
            </a:r>
            <a:r>
              <a:rPr lang="en-US" sz="3200" dirty="0" smtClean="0"/>
              <a:t> </a:t>
            </a:r>
            <a:r>
              <a:rPr lang="en-US" sz="3200" dirty="0"/>
              <a:t> Precious in the sight of the LORD </a:t>
            </a:r>
            <a:r>
              <a:rPr lang="en-US" sz="3200" dirty="0" smtClean="0"/>
              <a:t>is </a:t>
            </a:r>
            <a:r>
              <a:rPr lang="en-US" sz="3200" dirty="0"/>
              <a:t>the death of His godly ones. </a:t>
            </a:r>
            <a:endParaRPr lang="en-US" sz="3200" dirty="0" smtClean="0"/>
          </a:p>
          <a:p>
            <a:pPr marL="0" indent="0">
              <a:lnSpc>
                <a:spcPts val="3500"/>
              </a:lnSpc>
              <a:spcBef>
                <a:spcPts val="0"/>
              </a:spcBef>
              <a:buNone/>
            </a:pPr>
            <a:endParaRPr lang="en-US" sz="3200" dirty="0"/>
          </a:p>
          <a:p>
            <a:pPr marL="0" indent="0">
              <a:lnSpc>
                <a:spcPts val="3500"/>
              </a:lnSpc>
              <a:spcBef>
                <a:spcPts val="0"/>
              </a:spcBef>
              <a:buNone/>
            </a:pPr>
            <a:r>
              <a:rPr lang="en-US" sz="3200" u="sng" dirty="0" smtClean="0"/>
              <a:t>2 Corinthians 5:5-8</a:t>
            </a:r>
            <a:r>
              <a:rPr lang="en-US" sz="3200" dirty="0" smtClean="0"/>
              <a:t> </a:t>
            </a:r>
            <a:r>
              <a:rPr lang="en-US" sz="3200" dirty="0"/>
              <a:t>Now He who prepared us for this very purpose is God, who gave to us the Spirit as a pledge.  </a:t>
            </a:r>
            <a:r>
              <a:rPr lang="en-US" sz="3200" u="sng" dirty="0"/>
              <a:t>6</a:t>
            </a:r>
            <a:r>
              <a:rPr lang="en-US" sz="3200" dirty="0"/>
              <a:t> Therefore, being always of good courage, and knowing that while we are at home in the body we are absent from the Lord—  </a:t>
            </a:r>
            <a:r>
              <a:rPr lang="en-US" sz="3200" u="sng" dirty="0"/>
              <a:t>7</a:t>
            </a:r>
            <a:r>
              <a:rPr lang="en-US" sz="3200" dirty="0"/>
              <a:t> for we walk by faith, not by sight—  </a:t>
            </a:r>
            <a:r>
              <a:rPr lang="en-US" sz="3200" u="sng" dirty="0"/>
              <a:t>8</a:t>
            </a:r>
            <a:r>
              <a:rPr lang="en-US" sz="3200" dirty="0"/>
              <a:t> we are of good courage, I say, and </a:t>
            </a:r>
            <a:r>
              <a:rPr lang="en-US" sz="3200" dirty="0">
                <a:solidFill>
                  <a:srgbClr val="FF0000"/>
                </a:solidFill>
              </a:rPr>
              <a:t>prefer rather to be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absent from the body and to be at home with the Lord</a:t>
            </a:r>
            <a:r>
              <a:rPr lang="en-US" sz="3200" dirty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Believers Have Nothing to Fear!</a:t>
            </a:r>
            <a:endParaRPr lang="en-US" sz="4000" dirty="0"/>
          </a:p>
        </p:txBody>
      </p:sp>
      <p:grpSp>
        <p:nvGrpSpPr>
          <p:cNvPr id="8" name="Group 7"/>
          <p:cNvGrpSpPr/>
          <p:nvPr/>
        </p:nvGrpSpPr>
        <p:grpSpPr>
          <a:xfrm>
            <a:off x="457200" y="4773706"/>
            <a:ext cx="7848600" cy="484094"/>
            <a:chOff x="457200" y="4773706"/>
            <a:chExt cx="7848600" cy="484094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457200" y="5257800"/>
              <a:ext cx="4724400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7848600" y="4773706"/>
              <a:ext cx="457200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4589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Promise of Resurrection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737685" y="3733800"/>
            <a:ext cx="0" cy="1004356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528885" y="3733800"/>
            <a:ext cx="0" cy="1004356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23885" y="295981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Revelation 20:4</a:t>
            </a:r>
            <a:endParaRPr lang="en-US" sz="32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1000" y="295981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Revelation 3:10</a:t>
            </a:r>
            <a:endParaRPr lang="en-US" sz="32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" y="1355201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latin typeface="Calibri" panose="020F0502020204030204" pitchFamily="34" charset="0"/>
              </a:rPr>
              <a:t>Luke 17:26 </a:t>
            </a:r>
            <a:r>
              <a:rPr lang="en-US" sz="3200" dirty="0" smtClean="0">
                <a:latin typeface="Calibri" panose="020F0502020204030204" pitchFamily="34" charset="0"/>
              </a:rPr>
              <a:t>“the </a:t>
            </a:r>
            <a:r>
              <a:rPr lang="en-US" sz="32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days</a:t>
            </a:r>
            <a:r>
              <a:rPr lang="en-US" sz="3200" dirty="0" smtClean="0">
                <a:latin typeface="Calibri" panose="020F0502020204030204" pitchFamily="34" charset="0"/>
              </a:rPr>
              <a:t> of the Son of Man.”</a:t>
            </a:r>
            <a:endParaRPr lang="en-US" sz="3200" dirty="0">
              <a:latin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1000" y="1853625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latin typeface="Calibri" panose="020F0502020204030204" pitchFamily="34" charset="0"/>
              </a:rPr>
              <a:t>Matthew 24:37</a:t>
            </a:r>
            <a:r>
              <a:rPr lang="en-US" sz="3200" dirty="0" smtClean="0">
                <a:latin typeface="Calibri" panose="020F0502020204030204" pitchFamily="34" charset="0"/>
              </a:rPr>
              <a:t> “the </a:t>
            </a:r>
            <a:r>
              <a:rPr lang="en-US" sz="3200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parousia</a:t>
            </a:r>
            <a:r>
              <a:rPr lang="en-US" sz="3200" dirty="0" smtClean="0">
                <a:latin typeface="Calibri" panose="020F0502020204030204" pitchFamily="34" charset="0"/>
              </a:rPr>
              <a:t> of the Son of Man”</a:t>
            </a:r>
            <a:endParaRPr lang="en-US" sz="3200" dirty="0">
              <a:latin typeface="Calibri" panose="020F050202020403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716741" y="4292025"/>
            <a:ext cx="5839038" cy="1194375"/>
            <a:chOff x="1716741" y="4292025"/>
            <a:chExt cx="5839038" cy="1194375"/>
          </a:xfrm>
        </p:grpSpPr>
        <p:sp>
          <p:nvSpPr>
            <p:cNvPr id="14" name="TextBox 13"/>
            <p:cNvSpPr txBox="1"/>
            <p:nvPr/>
          </p:nvSpPr>
          <p:spPr>
            <a:xfrm>
              <a:off x="2286000" y="4292025"/>
              <a:ext cx="4648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Calibri" panose="020F0502020204030204" pitchFamily="34" charset="0"/>
                </a:rPr>
                <a:t>70</a:t>
              </a:r>
              <a:r>
                <a:rPr lang="en-US" sz="3200" baseline="30000" dirty="0" smtClean="0">
                  <a:latin typeface="Calibri" panose="020F0502020204030204" pitchFamily="34" charset="0"/>
                </a:rPr>
                <a:t>th</a:t>
              </a:r>
              <a:r>
                <a:rPr lang="en-US" sz="3200" dirty="0" smtClean="0">
                  <a:latin typeface="Calibri" panose="020F0502020204030204" pitchFamily="34" charset="0"/>
                </a:rPr>
                <a:t> Week (The Parousia)</a:t>
              </a:r>
              <a:endParaRPr lang="en-US" sz="3200" dirty="0">
                <a:latin typeface="Calibri" panose="020F0502020204030204" pitchFamily="34" charset="0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1716741" y="4754880"/>
              <a:ext cx="5839038" cy="731520"/>
              <a:chOff x="1429572" y="2819400"/>
              <a:chExt cx="6177280" cy="731520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4518212" y="3241040"/>
                <a:ext cx="0" cy="304800"/>
              </a:xfrm>
              <a:prstGeom prst="line">
                <a:avLst/>
              </a:prstGeom>
              <a:ln w="571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Freeform 17"/>
              <p:cNvSpPr/>
              <p:nvPr/>
            </p:nvSpPr>
            <p:spPr>
              <a:xfrm>
                <a:off x="1429572" y="2819400"/>
                <a:ext cx="6177280" cy="731520"/>
              </a:xfrm>
              <a:custGeom>
                <a:avLst/>
                <a:gdLst>
                  <a:gd name="connsiteX0" fmla="*/ 20320 w 6177280"/>
                  <a:gd name="connsiteY0" fmla="*/ 20320 h 731520"/>
                  <a:gd name="connsiteX1" fmla="*/ 0 w 6177280"/>
                  <a:gd name="connsiteY1" fmla="*/ 731520 h 731520"/>
                  <a:gd name="connsiteX2" fmla="*/ 6177280 w 6177280"/>
                  <a:gd name="connsiteY2" fmla="*/ 731520 h 731520"/>
                  <a:gd name="connsiteX3" fmla="*/ 6156960 w 6177280"/>
                  <a:gd name="connsiteY3" fmla="*/ 0 h 731520"/>
                  <a:gd name="connsiteX4" fmla="*/ 6156960 w 6177280"/>
                  <a:gd name="connsiteY4" fmla="*/ 0 h 731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77280" h="731520">
                    <a:moveTo>
                      <a:pt x="20320" y="20320"/>
                    </a:moveTo>
                    <a:lnTo>
                      <a:pt x="0" y="731520"/>
                    </a:lnTo>
                    <a:lnTo>
                      <a:pt x="6177280" y="731520"/>
                    </a:lnTo>
                    <a:lnTo>
                      <a:pt x="6156960" y="0"/>
                    </a:lnTo>
                    <a:lnTo>
                      <a:pt x="6156960" y="0"/>
                    </a:lnTo>
                  </a:path>
                </a:pathLst>
              </a:custGeom>
              <a:noFill/>
              <a:ln w="57150" cmpd="sng">
                <a:solidFill>
                  <a:srgbClr val="0070C0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70C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8548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21" grpId="0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30488</TotalTime>
  <Words>556</Words>
  <Application>Microsoft Office PowerPoint</Application>
  <PresentationFormat>On-screen Show (4:3)</PresentationFormat>
  <Paragraphs>41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Lucida Sans Unicode</vt:lpstr>
      <vt:lpstr>Verdana</vt:lpstr>
      <vt:lpstr>Wingdings</vt:lpstr>
      <vt:lpstr>Wingdings 2</vt:lpstr>
      <vt:lpstr>Concourse</vt:lpstr>
      <vt:lpstr>Revelation 7:15-17 </vt:lpstr>
      <vt:lpstr>The Great Multitude:  Where Do They Come From?</vt:lpstr>
      <vt:lpstr>God Tabernacles With His People</vt:lpstr>
      <vt:lpstr>The Feast of Tabernacles</vt:lpstr>
      <vt:lpstr>Will You Tabernacle With God?</vt:lpstr>
      <vt:lpstr>Believers Have Nothing to Fear!</vt:lpstr>
      <vt:lpstr>The Promise of Resurrection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1:1-3</dc:title>
  <dc:creator>Eric</dc:creator>
  <cp:lastModifiedBy>Christy</cp:lastModifiedBy>
  <cp:revision>880</cp:revision>
  <cp:lastPrinted>2015-10-23T14:54:44Z</cp:lastPrinted>
  <dcterms:created xsi:type="dcterms:W3CDTF">2014-02-05T15:11:40Z</dcterms:created>
  <dcterms:modified xsi:type="dcterms:W3CDTF">2015-10-23T14:55:13Z</dcterms:modified>
</cp:coreProperties>
</file>