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5" r:id="rId3"/>
    <p:sldId id="286" r:id="rId4"/>
    <p:sldId id="287" r:id="rId5"/>
    <p:sldId id="288" r:id="rId6"/>
    <p:sldId id="290" r:id="rId7"/>
    <p:sldId id="291" r:id="rId8"/>
    <p:sldId id="293" r:id="rId9"/>
    <p:sldId id="294" r:id="rId10"/>
    <p:sldId id="29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97E"/>
    <a:srgbClr val="486B7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1" autoAdjust="0"/>
    <p:restoredTop sz="94434" autoAdjust="0"/>
  </p:normalViewPr>
  <p:slideViewPr>
    <p:cSldViewPr>
      <p:cViewPr varScale="1">
        <p:scale>
          <a:sx n="71" d="100"/>
          <a:sy n="71" d="100"/>
        </p:scale>
        <p:origin x="984" y="54"/>
      </p:cViewPr>
      <p:guideLst>
        <p:guide orient="horz" pos="864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2808" y="6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1"/>
          <p:cNvSpPr>
            <a:spLocks noGrp="1"/>
          </p:cNvSpPr>
          <p:nvPr>
            <p:ph type="hdr" sz="quarter"/>
          </p:nvPr>
        </p:nvSpPr>
        <p:spPr>
          <a:xfrm>
            <a:off x="556082" y="247476"/>
            <a:ext cx="6562905" cy="502152"/>
          </a:xfrm>
          <a:prstGeom prst="rect">
            <a:avLst/>
          </a:prstGeom>
        </p:spPr>
        <p:txBody>
          <a:bodyPr vert="horz" lIns="101339" tIns="50669" rIns="101339" bIns="50669" rtlCol="0"/>
          <a:lstStyle>
            <a:lvl1pPr algn="l">
              <a:defRPr sz="1400"/>
            </a:lvl1pPr>
          </a:lstStyle>
          <a:p>
            <a:pPr>
              <a:tabLst>
                <a:tab pos="6241256" algn="r"/>
              </a:tabLst>
            </a:pPr>
            <a:r>
              <a:rPr lang="en-US" dirty="0">
                <a:latin typeface="Calibri" panose="020F0502020204030204" pitchFamily="34" charset="0"/>
              </a:rPr>
              <a:t>Revelation </a:t>
            </a:r>
            <a:r>
              <a:rPr lang="en-US" dirty="0" smtClean="0">
                <a:latin typeface="Calibri" panose="020F0502020204030204" pitchFamily="34" charset="0"/>
              </a:rPr>
              <a:t>3:14-22</a:t>
            </a:r>
            <a:r>
              <a:rPr lang="en-US" dirty="0" smtClean="0">
                <a:latin typeface="Calibri" panose="020F0502020204030204" pitchFamily="34" charset="0"/>
              </a:rPr>
              <a:t>	</a:t>
            </a:r>
            <a:r>
              <a:rPr lang="en-US" dirty="0" smtClean="0">
                <a:latin typeface="Calibri" panose="020F0502020204030204" pitchFamily="34" charset="0"/>
              </a:rPr>
              <a:t>10/26/14</a:t>
            </a:r>
            <a:endParaRPr lang="en-US" dirty="0" smtClean="0">
              <a:latin typeface="Calibri" panose="020F0502020204030204" pitchFamily="34" charset="0"/>
            </a:endParaRPr>
          </a:p>
          <a:p>
            <a:pPr>
              <a:tabLst>
                <a:tab pos="6241256" algn="r"/>
              </a:tabLst>
            </a:pPr>
            <a:r>
              <a:rPr lang="en-US" dirty="0"/>
              <a:t>Christ’s Address to the Church in </a:t>
            </a:r>
            <a:r>
              <a:rPr lang="en-US" dirty="0"/>
              <a:t>Laodicea </a:t>
            </a:r>
            <a:r>
              <a:rPr lang="en-US" dirty="0" smtClean="0"/>
              <a:t>	by Eric Douma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4" y="8922288"/>
            <a:ext cx="2239312" cy="617005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2611133" y="8931003"/>
            <a:ext cx="4452750" cy="501966"/>
          </a:xfrm>
          <a:prstGeom prst="rect">
            <a:avLst/>
          </a:prstGeom>
        </p:spPr>
        <p:txBody>
          <a:bodyPr vert="horz" lIns="100506" tIns="50253" rIns="100506" bIns="50253" rtlCol="0" anchor="ctr"/>
          <a:lstStyle>
            <a:lvl1pPr algn="r">
              <a:defRPr sz="1400"/>
            </a:lvl1pPr>
          </a:lstStyle>
          <a:p>
            <a:pPr algn="l">
              <a:tabLst>
                <a:tab pos="4138877" algn="r"/>
              </a:tabLst>
            </a:pPr>
            <a:r>
              <a:rPr lang="en-US" dirty="0" smtClean="0"/>
              <a:t>www.gospelofgracefellowship.org	Page </a:t>
            </a:r>
            <a:fld id="{EDB2B2A1-32A7-43D3-85C6-9E5B68A11F74}" type="slidenum">
              <a:rPr lang="en-US" smtClean="0"/>
              <a:pPr algn="l">
                <a:tabLst>
                  <a:tab pos="4138877" algn="r"/>
                </a:tabLst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84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4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46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39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10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66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153400" y="6324600"/>
            <a:ext cx="546100" cy="365125"/>
          </a:xfrm>
          <a:prstGeom prst="rect">
            <a:avLst/>
          </a:prstGeom>
        </p:spPr>
        <p:txBody>
          <a:bodyPr/>
          <a:lstStyle/>
          <a:p>
            <a:fld id="{36045AC9-458A-403D-AAF8-88625E0C35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2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486B7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72993" y="6477000"/>
            <a:ext cx="8466207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8229600" algn="r"/>
              </a:tabLst>
              <a:defRPr/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Revelation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3:14-22 </a:t>
            </a:r>
            <a:r>
              <a:rPr lang="en-US" sz="18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Christ’s Message to Laodicea	</a:t>
            </a:r>
            <a:r>
              <a:rPr lang="en-US" sz="1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fld id="{BD1F9B7E-C1DA-4C6D-BF38-EF7832845805}" type="slidenum">
              <a:rPr lang="en-US" sz="1800" kern="120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8229600" algn="r"/>
                </a:tabLst>
                <a:defRPr/>
              </a:pPr>
              <a:t>‹#›</a:t>
            </a:fld>
            <a:endParaRPr lang="en-US" sz="1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atlas.org/full/hierapoli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Revelation 3:14-22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Christ’s Address </a:t>
            </a:r>
            <a:r>
              <a:rPr lang="en-US" dirty="0" smtClean="0"/>
              <a:t>to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Church </a:t>
            </a:r>
            <a:r>
              <a:rPr lang="en-US" dirty="0" smtClean="0"/>
              <a:t>in </a:t>
            </a:r>
            <a:r>
              <a:rPr lang="en-US" dirty="0" smtClean="0"/>
              <a:t>Laodicea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800" dirty="0" smtClean="0"/>
              <a:t>b</a:t>
            </a:r>
            <a:r>
              <a:rPr lang="en-US" sz="2800" dirty="0" smtClean="0"/>
              <a:t>y </a:t>
            </a:r>
            <a:r>
              <a:rPr lang="en-US" sz="2800" dirty="0" smtClean="0"/>
              <a:t>Eric </a:t>
            </a:r>
            <a:r>
              <a:rPr lang="en-US" sz="2800" dirty="0" smtClean="0"/>
              <a:t>Douma</a:t>
            </a:r>
          </a:p>
          <a:p>
            <a:r>
              <a:rPr lang="en-US" sz="2800" dirty="0"/>
              <a:t>Gospel of Grace Fellowship</a:t>
            </a:r>
          </a:p>
          <a:p>
            <a:r>
              <a:rPr lang="en-US" sz="2800" dirty="0" smtClean="0"/>
              <a:t>October </a:t>
            </a:r>
            <a:r>
              <a:rPr lang="en-US" sz="2800" dirty="0"/>
              <a:t>26, 2014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7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876800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u="sng" dirty="0" smtClean="0"/>
              <a:t>Revelation 3:19-20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Those </a:t>
            </a:r>
            <a:r>
              <a:rPr lang="en-US" dirty="0">
                <a:solidFill>
                  <a:srgbClr val="FF0000"/>
                </a:solidFill>
              </a:rPr>
              <a:t>whom I love</a:t>
            </a:r>
            <a:r>
              <a:rPr lang="en-US" dirty="0"/>
              <a:t>, I reprove and discipline; therefore be zealous and repent.  </a:t>
            </a:r>
            <a:r>
              <a:rPr lang="en-US" u="sng" dirty="0"/>
              <a:t>20</a:t>
            </a:r>
            <a:r>
              <a:rPr lang="en-US" dirty="0"/>
              <a:t> ‘Behold, I stand at the door and knock; if anyone hears My voice and opens the door, I will come in to him and will dine with him, and he with Me.  </a:t>
            </a:r>
            <a:r>
              <a:rPr lang="en-US" u="sng" dirty="0"/>
              <a:t>21</a:t>
            </a:r>
            <a:r>
              <a:rPr lang="en-US" dirty="0"/>
              <a:t> ‘He who overcomes, I will grant to him to sit down with Me on My throne, as I also overcame and sat down with My Father on His throne.  </a:t>
            </a:r>
            <a:r>
              <a:rPr lang="en-US" u="sng" dirty="0"/>
              <a:t>22</a:t>
            </a:r>
            <a:r>
              <a:rPr lang="en-US" dirty="0"/>
              <a:t> ‘He who has an ear, let him hear what the Spirit says to the churches</a:t>
            </a:r>
            <a:r>
              <a:rPr lang="en-US" dirty="0" smtClean="0"/>
              <a:t>.’</a:t>
            </a:r>
            <a:endParaRPr lang="en-US" dirty="0" smtClean="0"/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u="sng" dirty="0" smtClean="0"/>
              <a:t>James 5:9</a:t>
            </a:r>
            <a:r>
              <a:rPr lang="en-US" dirty="0" smtClean="0"/>
              <a:t> </a:t>
            </a:r>
            <a:r>
              <a:rPr lang="en-US" dirty="0"/>
              <a:t>Do not complain, brethren, against one another, so that you yourselves may not be judged; behold, the Judge is standing </a:t>
            </a:r>
            <a:r>
              <a:rPr lang="en-US" dirty="0">
                <a:solidFill>
                  <a:srgbClr val="FF0000"/>
                </a:solidFill>
              </a:rPr>
              <a:t>right at the door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Offer </a:t>
            </a:r>
            <a:r>
              <a:rPr lang="en-US" dirty="0" smtClean="0"/>
              <a:t>of </a:t>
            </a:r>
            <a:r>
              <a:rPr lang="en-US" dirty="0" smtClean="0"/>
              <a:t>Table Fellowship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0" y="2209800"/>
            <a:ext cx="8077200" cy="423672"/>
            <a:chOff x="457200" y="2209800"/>
            <a:chExt cx="8077200" cy="42367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467600" y="2209800"/>
              <a:ext cx="10668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57200" y="2633472"/>
              <a:ext cx="4279392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ounded Rectangle 8"/>
          <p:cNvSpPr/>
          <p:nvPr/>
        </p:nvSpPr>
        <p:spPr>
          <a:xfrm>
            <a:off x="5105400" y="2667001"/>
            <a:ext cx="1313688" cy="380999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7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Wealthiest of the seven cities due to its rich wool and medicinal supplies.</a:t>
            </a:r>
          </a:p>
          <a:p>
            <a:endParaRPr lang="en-US" dirty="0" smtClean="0"/>
          </a:p>
          <a:p>
            <a:r>
              <a:rPr lang="en-US" dirty="0" smtClean="0"/>
              <a:t>More than likely founded by </a:t>
            </a:r>
            <a:r>
              <a:rPr lang="en-US" dirty="0" err="1" smtClean="0"/>
              <a:t>Epaphras</a:t>
            </a:r>
            <a:r>
              <a:rPr lang="en-US" dirty="0" smtClean="0"/>
              <a:t> while Paul was staying in Ephesus (Col. 1:6-7)</a:t>
            </a:r>
          </a:p>
          <a:p>
            <a:endParaRPr lang="en-US" dirty="0" smtClean="0"/>
          </a:p>
          <a:p>
            <a:r>
              <a:rPr lang="en-US" dirty="0" smtClean="0"/>
              <a:t>Suffered spiritual blindness by appealing to either angels or other deities to preserve wealth. Christ was just “one among many.”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 in Laodicea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96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599"/>
            <a:ext cx="8305800" cy="4953001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Revelation 3:14</a:t>
            </a:r>
            <a:r>
              <a:rPr lang="en-US" dirty="0" smtClean="0"/>
              <a:t> To </a:t>
            </a:r>
            <a:r>
              <a:rPr lang="en-US" dirty="0"/>
              <a:t>the angel of the church in Laodicea write: The Amen, the faithful and true Witness, </a:t>
            </a:r>
            <a:r>
              <a:rPr lang="en-US" dirty="0">
                <a:solidFill>
                  <a:srgbClr val="FF0000"/>
                </a:solidFill>
              </a:rPr>
              <a:t>the Beginning </a:t>
            </a:r>
            <a:r>
              <a:rPr lang="en-US" dirty="0"/>
              <a:t>of the </a:t>
            </a:r>
            <a:r>
              <a:rPr lang="en-US" dirty="0" smtClean="0"/>
              <a:t>creation </a:t>
            </a:r>
            <a:r>
              <a:rPr lang="en-US" dirty="0"/>
              <a:t>of God, says this: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Beginning</a:t>
            </a:r>
            <a:r>
              <a:rPr lang="en-US" dirty="0" smtClean="0"/>
              <a:t> = </a:t>
            </a:r>
            <a:r>
              <a:rPr lang="en-US" dirty="0" err="1" smtClean="0"/>
              <a:t>Arche</a:t>
            </a:r>
            <a:r>
              <a:rPr lang="en-US" dirty="0" smtClean="0"/>
              <a:t> “source” or “originator”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Proverbs 8:22-23</a:t>
            </a:r>
            <a:r>
              <a:rPr lang="en-US" dirty="0" smtClean="0"/>
              <a:t> </a:t>
            </a:r>
            <a:r>
              <a:rPr lang="en-US" dirty="0"/>
              <a:t>The LORD possessed me at </a:t>
            </a:r>
            <a:r>
              <a:rPr lang="en-US" dirty="0">
                <a:solidFill>
                  <a:srgbClr val="FF0000"/>
                </a:solidFill>
              </a:rPr>
              <a:t>the beginning </a:t>
            </a:r>
            <a:r>
              <a:rPr lang="en-US" dirty="0"/>
              <a:t>of His way, Before His works of old.  </a:t>
            </a:r>
            <a:r>
              <a:rPr lang="en-US" u="sng" dirty="0"/>
              <a:t>23</a:t>
            </a:r>
            <a:r>
              <a:rPr lang="en-US" dirty="0"/>
              <a:t> “From everlasting I was established, </a:t>
            </a:r>
            <a:r>
              <a:rPr lang="en-US" dirty="0">
                <a:solidFill>
                  <a:srgbClr val="FF0000"/>
                </a:solidFill>
              </a:rPr>
              <a:t>From the beginning</a:t>
            </a:r>
            <a:r>
              <a:rPr lang="en-US" dirty="0"/>
              <a:t>, from the earliest times of the earth.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Christ’s Credentials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82583" y="2246375"/>
            <a:ext cx="1524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533400" y="5007863"/>
            <a:ext cx="8095488" cy="420624"/>
            <a:chOff x="457200" y="4703064"/>
            <a:chExt cx="8095488" cy="420624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457200" y="5123688"/>
              <a:ext cx="41148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717536" y="4703064"/>
              <a:ext cx="835152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761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599"/>
            <a:ext cx="8382000" cy="4800601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Colossians 1:18</a:t>
            </a:r>
            <a:r>
              <a:rPr lang="en-US" dirty="0" smtClean="0"/>
              <a:t> He </a:t>
            </a:r>
            <a:r>
              <a:rPr lang="en-US" dirty="0"/>
              <a:t>is also head of the body, the church; and He is </a:t>
            </a:r>
            <a:r>
              <a:rPr lang="en-US" dirty="0">
                <a:solidFill>
                  <a:srgbClr val="FF0000"/>
                </a:solidFill>
              </a:rPr>
              <a:t>the beginning</a:t>
            </a:r>
            <a:r>
              <a:rPr lang="en-US" dirty="0"/>
              <a:t>, the firstborn from the dead, so that He Himself will come to have first place in everything.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John 1:1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>
                <a:solidFill>
                  <a:srgbClr val="FF0000"/>
                </a:solidFill>
              </a:rPr>
              <a:t>the beginning </a:t>
            </a:r>
            <a:r>
              <a:rPr lang="en-US" dirty="0"/>
              <a:t>was the Word, and the Word was with God, and the Word was God.  </a:t>
            </a:r>
            <a:r>
              <a:rPr lang="en-US" u="sng" dirty="0"/>
              <a:t>2</a:t>
            </a:r>
            <a:r>
              <a:rPr lang="en-US" dirty="0"/>
              <a:t> He was in </a:t>
            </a:r>
            <a:r>
              <a:rPr lang="en-US" dirty="0">
                <a:solidFill>
                  <a:srgbClr val="FF0000"/>
                </a:solidFill>
              </a:rPr>
              <a:t>the beginning with God.</a:t>
            </a:r>
            <a:r>
              <a:rPr lang="en-US" dirty="0"/>
              <a:t>  </a:t>
            </a:r>
            <a:r>
              <a:rPr lang="en-US" u="sng" dirty="0"/>
              <a:t>3</a:t>
            </a:r>
            <a:r>
              <a:rPr lang="en-US" dirty="0"/>
              <a:t> All things came into being through Him, and apart from Him nothing came into being that has come into being.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Christ: The Source of All Things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09088" y="4477511"/>
            <a:ext cx="3352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13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87680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u="sng" dirty="0" smtClean="0"/>
              <a:t>Revelation 3:15-16</a:t>
            </a:r>
            <a:r>
              <a:rPr lang="en-US" dirty="0" smtClean="0"/>
              <a:t> ‘I </a:t>
            </a:r>
            <a:r>
              <a:rPr lang="en-US" dirty="0"/>
              <a:t>know your deeds, that you are </a:t>
            </a:r>
            <a:r>
              <a:rPr lang="en-US" dirty="0">
                <a:solidFill>
                  <a:srgbClr val="FF0000"/>
                </a:solidFill>
              </a:rPr>
              <a:t>neither cold nor hot</a:t>
            </a:r>
            <a:r>
              <a:rPr lang="en-US" dirty="0"/>
              <a:t>; I wish that you were cold or hot.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16</a:t>
            </a:r>
            <a:r>
              <a:rPr lang="en-US" dirty="0" smtClean="0"/>
              <a:t> </a:t>
            </a:r>
            <a:r>
              <a:rPr lang="en-US" dirty="0"/>
              <a:t>‘So because you are lukewarm, and neither hot nor cold, I will spit you out of My mouth. </a:t>
            </a:r>
            <a:endParaRPr lang="en-US" dirty="0" smtClean="0"/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/>
              <a:t>Two Views:</a:t>
            </a:r>
          </a:p>
          <a:p>
            <a:pPr marL="347663" indent="-347663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1. Christ could stand it if they were either spiritually hot or cold but He can’t stand indifference (Ac. 18:15; Rom. 12:11)</a:t>
            </a:r>
          </a:p>
          <a:p>
            <a:pPr marL="347663" indent="-347663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2</a:t>
            </a:r>
            <a:r>
              <a:rPr lang="en-US" dirty="0" smtClean="0"/>
              <a:t>. “Hot and cold” is a play on the water supply: They were like their own water supply – lukewarm and worthless!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Lukewarm </a:t>
            </a:r>
            <a:r>
              <a:rPr lang="en-US" dirty="0" err="1" smtClean="0"/>
              <a:t>Laodiceans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67912" y="2231136"/>
            <a:ext cx="1524000" cy="4572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9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Lukewarm </a:t>
            </a:r>
            <a:r>
              <a:rPr lang="en-US" dirty="0" err="1"/>
              <a:t>Laodiceans</a:t>
            </a:r>
            <a:endParaRPr lang="en-US" dirty="0"/>
          </a:p>
        </p:txBody>
      </p:sp>
      <p:pic>
        <p:nvPicPr>
          <p:cNvPr id="2050" name="Picture 2" descr="http://bibleatlas.org/area/hierapolis.jpg">
            <a:hlinkClick r:id="rId3" tooltip="Hierapolis area map. Click for full page view.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92"/>
          <a:stretch/>
        </p:blipFill>
        <p:spPr bwMode="auto">
          <a:xfrm>
            <a:off x="457200" y="1066800"/>
            <a:ext cx="82296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04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181600"/>
          </a:xfrm>
        </p:spPr>
        <p:txBody>
          <a:bodyPr>
            <a:norm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u="sng" dirty="0" smtClean="0"/>
              <a:t>Revelation 3:17</a:t>
            </a:r>
            <a:r>
              <a:rPr lang="en-US" dirty="0" smtClean="0"/>
              <a:t> ‘Because you say, “</a:t>
            </a:r>
            <a:r>
              <a:rPr lang="en-US" dirty="0" smtClean="0">
                <a:solidFill>
                  <a:srgbClr val="FF0000"/>
                </a:solidFill>
              </a:rPr>
              <a:t>I am rich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have become wealthy</a:t>
            </a:r>
            <a:r>
              <a:rPr lang="en-US" dirty="0" smtClean="0"/>
              <a:t>, and have need of nothing,” and you do not know that you are wretched and miserable and poor and blind and naked…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Hysteron-</a:t>
            </a:r>
            <a:r>
              <a:rPr lang="en-US" b="1" dirty="0" err="1" smtClean="0"/>
              <a:t>proteron</a:t>
            </a:r>
            <a:r>
              <a:rPr lang="en-US" dirty="0" smtClean="0"/>
              <a:t> (“latter before”) – cf. 3:9; 5:2, 5; 10:4, 9; 12:10; 19:13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FF0000"/>
                </a:solidFill>
              </a:rPr>
              <a:t>have become wealthy </a:t>
            </a:r>
            <a:r>
              <a:rPr lang="en-US" dirty="0" smtClean="0"/>
              <a:t>= “my wealth is due to my own exertions”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Wretched</a:t>
            </a:r>
            <a:r>
              <a:rPr lang="en-US" dirty="0" smtClean="0"/>
              <a:t> = </a:t>
            </a:r>
            <a:r>
              <a:rPr lang="en-US" u="sng" dirty="0" smtClean="0"/>
              <a:t>Rom. 7:24</a:t>
            </a:r>
            <a:r>
              <a:rPr lang="en-US" dirty="0" smtClean="0"/>
              <a:t> “O Wretched man that I am! Who will set me free from the body of this death?”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Jesus’ Diagnosis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756660" y="2218765"/>
            <a:ext cx="1447800" cy="448235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5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The </a:t>
            </a:r>
            <a:r>
              <a:rPr lang="en-US" dirty="0" err="1" smtClean="0"/>
              <a:t>Laodicean</a:t>
            </a:r>
            <a:r>
              <a:rPr lang="en-US" dirty="0" smtClean="0"/>
              <a:t> Self Sufficiency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9334" y="2475074"/>
            <a:ext cx="3240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Self achieved spiritual protection</a:t>
            </a:r>
            <a:endParaRPr lang="en-US" sz="2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21075" y="2004246"/>
            <a:ext cx="3429000" cy="2971800"/>
            <a:chOff x="521075" y="2004246"/>
            <a:chExt cx="3429000" cy="2971800"/>
          </a:xfrm>
        </p:grpSpPr>
        <p:sp>
          <p:nvSpPr>
            <p:cNvPr id="3" name="Oval 2"/>
            <p:cNvSpPr/>
            <p:nvPr/>
          </p:nvSpPr>
          <p:spPr>
            <a:xfrm>
              <a:off x="521075" y="2004246"/>
              <a:ext cx="3429000" cy="2971800"/>
            </a:xfrm>
            <a:prstGeom prst="ellipse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521075" y="3509048"/>
              <a:ext cx="3429000" cy="3810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283075" y="3666576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Physical wealth</a:t>
            </a:r>
            <a:endParaRPr lang="en-US" sz="2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7934" y="1465131"/>
            <a:ext cx="3032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Laodicean</a:t>
            </a:r>
            <a:r>
              <a:rPr lang="en-US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 View</a:t>
            </a:r>
            <a:endParaRPr lang="en-US" sz="28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04012" y="1464994"/>
            <a:ext cx="3032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Biblical View</a:t>
            </a:r>
            <a:endParaRPr lang="en-US" sz="28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005668" y="2133600"/>
            <a:ext cx="3429000" cy="29718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7459" y="2927002"/>
            <a:ext cx="32172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Christ saves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 provides for His people</a:t>
            </a:r>
            <a:endParaRPr lang="en-US" sz="2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178675" y="3528098"/>
            <a:ext cx="609600" cy="1905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39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648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Revelation 3:18</a:t>
            </a:r>
            <a:r>
              <a:rPr lang="en-US" dirty="0" smtClean="0"/>
              <a:t> </a:t>
            </a:r>
            <a:r>
              <a:rPr lang="en-US" dirty="0" smtClean="0"/>
              <a:t> I </a:t>
            </a:r>
            <a:r>
              <a:rPr lang="en-US" dirty="0"/>
              <a:t>advise you to buy from Me </a:t>
            </a:r>
            <a:r>
              <a:rPr lang="en-US" dirty="0">
                <a:solidFill>
                  <a:srgbClr val="FF0000"/>
                </a:solidFill>
              </a:rPr>
              <a:t>gold refined by fire </a:t>
            </a:r>
            <a:r>
              <a:rPr lang="en-US" dirty="0"/>
              <a:t>so that you may become rich, and white garments so that you may clothe yourself, and that the shame of your nakedness will not be revealed; and eye salve to anoint your eyes so that you may see.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Gold refined by fire </a:t>
            </a:r>
            <a:r>
              <a:rPr lang="en-US" dirty="0" smtClean="0"/>
              <a:t>= </a:t>
            </a:r>
            <a:r>
              <a:rPr lang="en-US" u="sng" dirty="0" smtClean="0"/>
              <a:t>1 Peter 1:7</a:t>
            </a:r>
            <a:r>
              <a:rPr lang="en-US" dirty="0" smtClean="0"/>
              <a:t> </a:t>
            </a:r>
            <a:r>
              <a:rPr lang="en-US" dirty="0"/>
              <a:t>so that the proof of </a:t>
            </a:r>
            <a:r>
              <a:rPr lang="en-US" dirty="0">
                <a:solidFill>
                  <a:srgbClr val="FF0000"/>
                </a:solidFill>
              </a:rPr>
              <a:t>your faith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being more precious than gold </a:t>
            </a:r>
            <a:r>
              <a:rPr lang="en-US" dirty="0"/>
              <a:t>which is perishable, even though tested by fire, may be found to result in praise and glory and honor at the revelation of Jesus Christ;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Remedy: Faith </a:t>
            </a:r>
            <a:r>
              <a:rPr lang="en-US" dirty="0" smtClean="0"/>
              <a:t>in </a:t>
            </a:r>
            <a:r>
              <a:rPr lang="en-US" dirty="0" smtClean="0"/>
              <a:t>Christ Alone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7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12323</TotalTime>
  <Words>683</Words>
  <Application>Microsoft Office PowerPoint</Application>
  <PresentationFormat>On-screen Show (4:3)</PresentationFormat>
  <Paragraphs>52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Revelation 3:14-22</vt:lpstr>
      <vt:lpstr>The Church in Laodicea</vt:lpstr>
      <vt:lpstr>Christ’s Credentials</vt:lpstr>
      <vt:lpstr>Christ: The Source of All Things</vt:lpstr>
      <vt:lpstr>The Lukewarm Laodiceans</vt:lpstr>
      <vt:lpstr>The Lukewarm Laodiceans</vt:lpstr>
      <vt:lpstr>Jesus’ Diagnosis</vt:lpstr>
      <vt:lpstr> The Laodicean Self Sufficiency</vt:lpstr>
      <vt:lpstr>The Remedy: Faith in Christ Alone</vt:lpstr>
      <vt:lpstr>Jesus’ Offer of Table Fellowship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410</cp:revision>
  <cp:lastPrinted>2014-10-24T15:28:38Z</cp:lastPrinted>
  <dcterms:created xsi:type="dcterms:W3CDTF">2014-02-05T15:11:40Z</dcterms:created>
  <dcterms:modified xsi:type="dcterms:W3CDTF">2014-10-24T15:29:39Z</dcterms:modified>
</cp:coreProperties>
</file>