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82" r:id="rId2"/>
    <p:sldId id="285" r:id="rId3"/>
    <p:sldId id="283" r:id="rId4"/>
    <p:sldId id="284" r:id="rId5"/>
    <p:sldId id="287" r:id="rId6"/>
    <p:sldId id="288" r:id="rId7"/>
    <p:sldId id="289" r:id="rId8"/>
    <p:sldId id="290" r:id="rId9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04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 userDrawn="1">
          <p15:clr>
            <a:srgbClr val="A4A3A4"/>
          </p15:clr>
        </p15:guide>
        <p15:guide id="2" pos="230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2797E"/>
    <a:srgbClr val="486B70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735" autoAdjust="0"/>
    <p:restoredTop sz="94434" autoAdjust="0"/>
  </p:normalViewPr>
  <p:slideViewPr>
    <p:cSldViewPr>
      <p:cViewPr varScale="1">
        <p:scale>
          <a:sx n="71" d="100"/>
          <a:sy n="71" d="100"/>
        </p:scale>
        <p:origin x="1062" y="54"/>
      </p:cViewPr>
      <p:guideLst>
        <p:guide orient="horz" pos="2304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51" d="100"/>
          <a:sy n="51" d="100"/>
        </p:scale>
        <p:origin x="2814" y="126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572879" y="193613"/>
            <a:ext cx="6334802" cy="481727"/>
          </a:xfrm>
          <a:prstGeom prst="rect">
            <a:avLst/>
          </a:prstGeom>
        </p:spPr>
        <p:txBody>
          <a:bodyPr vert="horz" lIns="96661" tIns="48330" rIns="96661" bIns="48330" rtlCol="0"/>
          <a:lstStyle>
            <a:lvl1pPr algn="l">
              <a:defRPr sz="1300"/>
            </a:lvl1pPr>
          </a:lstStyle>
          <a:p>
            <a:pPr>
              <a:tabLst>
                <a:tab pos="6053187" algn="r"/>
              </a:tabLst>
            </a:pPr>
            <a:r>
              <a:rPr lang="en-US" dirty="0">
                <a:latin typeface="Calibri" panose="020F0502020204030204" pitchFamily="34" charset="0"/>
              </a:rPr>
              <a:t>Revelation </a:t>
            </a:r>
            <a:r>
              <a:rPr lang="en-US" dirty="0" smtClean="0">
                <a:latin typeface="Calibri" panose="020F0502020204030204" pitchFamily="34" charset="0"/>
              </a:rPr>
              <a:t>3:7-13</a:t>
            </a:r>
            <a:r>
              <a:rPr lang="en-US" dirty="0" smtClean="0">
                <a:latin typeface="Calibri" panose="020F0502020204030204" pitchFamily="34" charset="0"/>
              </a:rPr>
              <a:t>	09/14/14</a:t>
            </a:r>
          </a:p>
          <a:p>
            <a:pPr>
              <a:tabLst>
                <a:tab pos="6053187" algn="r"/>
              </a:tabLst>
            </a:pPr>
            <a:r>
              <a:rPr lang="en-US" dirty="0"/>
              <a:t>Christ’s Address to the Church in Philadelphia Part 1 </a:t>
            </a:r>
            <a:r>
              <a:rPr lang="en-US" dirty="0" smtClean="0"/>
              <a:t>	by Eric Douma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879" y="8809022"/>
            <a:ext cx="2119765" cy="591909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3"/>
          </p:nvPr>
        </p:nvSpPr>
        <p:spPr>
          <a:xfrm>
            <a:off x="2742955" y="8692709"/>
            <a:ext cx="4215038" cy="481549"/>
          </a:xfrm>
          <a:prstGeom prst="rect">
            <a:avLst/>
          </a:prstGeom>
        </p:spPr>
        <p:txBody>
          <a:bodyPr vert="horz" lIns="95866" tIns="47933" rIns="95866" bIns="47933" rtlCol="0" anchor="b"/>
          <a:lstStyle>
            <a:lvl1pPr algn="r">
              <a:defRPr sz="1300"/>
            </a:lvl1pPr>
          </a:lstStyle>
          <a:p>
            <a:pPr algn="l">
              <a:tabLst>
                <a:tab pos="3947803" algn="r"/>
              </a:tabLst>
            </a:pPr>
            <a:r>
              <a:rPr lang="en-US" dirty="0" smtClean="0"/>
              <a:t>www.gospelofgracefellowship.org	Page </a:t>
            </a:r>
            <a:fld id="{EDB2B2A1-32A7-43D3-85C6-9E5B68A11F74}" type="slidenum">
              <a:rPr lang="en-US" smtClean="0"/>
              <a:pPr algn="l">
                <a:tabLst>
                  <a:tab pos="3947803" algn="r"/>
                </a:tabLst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20301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1" cy="480060"/>
          </a:xfrm>
          <a:prstGeom prst="rect">
            <a:avLst/>
          </a:prstGeom>
        </p:spPr>
        <p:txBody>
          <a:bodyPr vert="horz" lIns="96661" tIns="48330" rIns="96661" bIns="48330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1" cy="480060"/>
          </a:xfrm>
          <a:prstGeom prst="rect">
            <a:avLst/>
          </a:prstGeom>
        </p:spPr>
        <p:txBody>
          <a:bodyPr vert="horz" lIns="96661" tIns="48330" rIns="96661" bIns="48330" rtlCol="0"/>
          <a:lstStyle>
            <a:lvl1pPr algn="r">
              <a:defRPr sz="1300"/>
            </a:lvl1pPr>
          </a:lstStyle>
          <a:p>
            <a:fld id="{33CF0762-2550-4DDF-AD3A-0610BA36CAF8}" type="datetimeFigureOut">
              <a:rPr lang="en-US" smtClean="0"/>
              <a:t>9/12/2014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5713" y="719138"/>
            <a:ext cx="4803775" cy="3602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0" rIns="96661" bIns="4833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560571"/>
            <a:ext cx="5852160" cy="4320540"/>
          </a:xfrm>
          <a:prstGeom prst="rect">
            <a:avLst/>
          </a:prstGeom>
        </p:spPr>
        <p:txBody>
          <a:bodyPr vert="horz" lIns="96661" tIns="48330" rIns="96661" bIns="4833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1" cy="480060"/>
          </a:xfrm>
          <a:prstGeom prst="rect">
            <a:avLst/>
          </a:prstGeom>
        </p:spPr>
        <p:txBody>
          <a:bodyPr vert="horz" lIns="96661" tIns="48330" rIns="96661" bIns="48330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1" cy="480060"/>
          </a:xfrm>
          <a:prstGeom prst="rect">
            <a:avLst/>
          </a:prstGeom>
        </p:spPr>
        <p:txBody>
          <a:bodyPr vert="horz" lIns="96661" tIns="48330" rIns="96661" bIns="48330" rtlCol="0" anchor="b"/>
          <a:lstStyle>
            <a:lvl1pPr algn="r">
              <a:defRPr sz="1300"/>
            </a:lvl1pPr>
          </a:lstStyle>
          <a:p>
            <a:fld id="{34F010B0-0E12-42F5-B6F7-9ABF38D2BB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7642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F010B0-0E12-42F5-B6F7-9ABF38D2BB2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7250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F010B0-0E12-42F5-B6F7-9ABF38D2BB2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9306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F010B0-0E12-42F5-B6F7-9ABF38D2BB2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5580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F010B0-0E12-42F5-B6F7-9ABF38D2BB2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4330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3657600"/>
            <a:ext cx="9144000" cy="3200400"/>
          </a:xfrm>
          <a:prstGeom prst="rect">
            <a:avLst/>
          </a:prstGeom>
          <a:solidFill>
            <a:srgbClr val="3333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3582362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ctr">
              <a:defRPr sz="5400" b="1">
                <a:solidFill>
                  <a:schemeClr val="bg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alibri" panose="020F0502020204030204" pitchFamily="34" charset="0"/>
              </a:defRPr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733800"/>
            <a:ext cx="7772400" cy="1199704"/>
          </a:xfrm>
        </p:spPr>
        <p:txBody>
          <a:bodyPr lIns="45720" rIns="45720">
            <a:normAutofit/>
          </a:bodyPr>
          <a:lstStyle>
            <a:lvl1pPr marL="0" marR="64008" indent="0" algn="ctr">
              <a:buNone/>
              <a:defRPr sz="3200">
                <a:solidFill>
                  <a:schemeClr val="bg1"/>
                </a:solidFill>
                <a:latin typeface="Calibri" panose="020F0502020204030204" pitchFamily="34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74320" indent="-274320">
              <a:buClr>
                <a:srgbClr val="558797"/>
              </a:buClr>
              <a:buSzPct val="80000"/>
              <a:buFont typeface="Wingdings" panose="05000000000000000000" pitchFamily="2" charset="2"/>
              <a:buChar char="§"/>
              <a:defRPr kumimoji="0" lang="en-US" sz="2800" kern="1200" dirty="0" smtClean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274320" indent="-274320">
              <a:buFont typeface="Arial" panose="020B0604020202020204" pitchFamily="34" charset="0"/>
              <a:buChar char="•"/>
              <a:defRPr kumimoji="0" lang="en-US" sz="2800" kern="1200" dirty="0" smtClean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928116" indent="-342900">
              <a:buFont typeface="Calibri" panose="020F0502020204030204" pitchFamily="34" charset="0"/>
              <a:buChar char="•"/>
              <a:defRPr sz="2400"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  <a:extLst/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marL="859536" lvl="2" indent="-274320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rgbClr val="558797"/>
              </a:buClr>
              <a:buSzPct val="80000"/>
              <a:buFont typeface="Wingdings" panose="05000000000000000000" pitchFamily="2" charset="2"/>
              <a:buChar char="§"/>
            </a:pPr>
            <a:r>
              <a:rPr lang="en-US" dirty="0" smtClean="0"/>
              <a:t>Second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>
            <a:lvl1pPr>
              <a:defRPr sz="3600">
                <a:solidFill>
                  <a:schemeClr val="bg1"/>
                </a:solidFill>
                <a:effectLst/>
                <a:latin typeface="Calibri" panose="020F0502020204030204" pitchFamily="34" charset="0"/>
              </a:defRPr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8153400" y="6324600"/>
            <a:ext cx="546100" cy="365125"/>
          </a:xfrm>
          <a:prstGeom prst="rect">
            <a:avLst/>
          </a:prstGeom>
        </p:spPr>
        <p:txBody>
          <a:bodyPr/>
          <a:lstStyle/>
          <a:p>
            <a:fld id="{36045AC9-458A-403D-AAF8-88625E0C35B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80283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  <a:prstGeom prst="rect">
            <a:avLst/>
          </a:prstGeom>
          <a:solidFill>
            <a:srgbClr val="486B70"/>
          </a:solidFill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69900" y="149383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</p:txBody>
      </p:sp>
      <p:sp>
        <p:nvSpPr>
          <p:cNvPr id="2" name="Rectangle 1"/>
          <p:cNvSpPr/>
          <p:nvPr userDrawn="1"/>
        </p:nvSpPr>
        <p:spPr>
          <a:xfrm>
            <a:off x="469900" y="6523038"/>
            <a:ext cx="8229600" cy="3349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8056563" algn="r"/>
              </a:tabLst>
              <a:defRPr/>
            </a:pPr>
            <a:r>
              <a:rPr lang="en-US" sz="1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Revelation 3:7-13  </a:t>
            </a:r>
            <a:r>
              <a:rPr lang="en-US" sz="1800" baseline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Christ’s Message to Philadelphia </a:t>
            </a:r>
            <a:r>
              <a:rPr lang="en-US" sz="1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	</a:t>
            </a:r>
            <a:fld id="{5A2677CB-1011-47B6-966E-DF4AEF785F65}" type="slidenum">
              <a:rPr lang="en-US" sz="1800" smtClean="0">
                <a:solidFill>
                  <a:schemeClr val="tx1"/>
                </a:solidFill>
                <a:latin typeface="Calibri" panose="020F0502020204030204" pitchFamily="34" charset="0"/>
              </a:rPr>
              <a:pPr marL="0" marR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8056563" algn="r"/>
                </a:tabLst>
                <a:defRPr/>
              </a:pPr>
              <a:t>‹#›</a:t>
            </a:fld>
            <a:endParaRPr lang="en-US" sz="18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iming>
    <p:tnLst>
      <p:par>
        <p:cTn id="1" dur="indefinite" restart="never" nodeType="tmRoot"/>
      </p:par>
    </p:tnLst>
  </p:timing>
  <p:txStyles>
    <p:titleStyle>
      <a:lvl1pPr algn="ctr" rtl="0" eaLnBrk="1" latinLnBrk="0" hangingPunct="1">
        <a:spcBef>
          <a:spcPct val="0"/>
        </a:spcBef>
        <a:buNone/>
        <a:defRPr kumimoji="0" sz="4000" b="1" kern="1200">
          <a:solidFill>
            <a:schemeClr val="bg1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Calibri" panose="020F0502020204030204" pitchFamily="34" charset="0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rgbClr val="486B70"/>
        </a:buClr>
        <a:buSzPct val="80000"/>
        <a:buFont typeface="Wingdings" panose="05000000000000000000" pitchFamily="2" charset="2"/>
        <a:buChar char="§"/>
        <a:defRPr kumimoji="0" sz="28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rgbClr val="486B70"/>
        </a:buClr>
        <a:buFont typeface="Verdana" panose="020B0604030504040204" pitchFamily="34" charset="0"/>
        <a:buChar char="-"/>
        <a:defRPr kumimoji="0" sz="2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Revelation 3:7-13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Christ’s Address to </a:t>
            </a:r>
            <a:r>
              <a:rPr lang="en-US" dirty="0"/>
              <a:t>t</a:t>
            </a:r>
            <a:r>
              <a:rPr lang="en-US" dirty="0" smtClean="0"/>
              <a:t>he Church in Philadelphia Part 1 </a:t>
            </a:r>
          </a:p>
          <a:p>
            <a:endParaRPr lang="en-US" sz="1400" dirty="0"/>
          </a:p>
          <a:p>
            <a:r>
              <a:rPr lang="en-US" sz="2800" dirty="0"/>
              <a:t>b</a:t>
            </a:r>
            <a:r>
              <a:rPr lang="en-US" sz="2800" dirty="0" smtClean="0"/>
              <a:t>y Eric Douma</a:t>
            </a:r>
          </a:p>
          <a:p>
            <a:r>
              <a:rPr lang="en-US" sz="2800" dirty="0" smtClean="0"/>
              <a:t>Gospel of Grace Fellowship</a:t>
            </a:r>
          </a:p>
          <a:p>
            <a:r>
              <a:rPr lang="en-US" sz="2800" dirty="0" smtClean="0"/>
              <a:t>September 14, 2014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22716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en-US" dirty="0" smtClean="0"/>
              <a:t>City of “brotherly love” (</a:t>
            </a:r>
            <a:r>
              <a:rPr lang="en-US" dirty="0" err="1" smtClean="0"/>
              <a:t>Attalus</a:t>
            </a:r>
            <a:r>
              <a:rPr lang="en-US" dirty="0" smtClean="0"/>
              <a:t> II remained faithful to his brother </a:t>
            </a:r>
            <a:r>
              <a:rPr lang="en-US" dirty="0" err="1" smtClean="0"/>
              <a:t>Eumenes</a:t>
            </a:r>
            <a:r>
              <a:rPr lang="en-US" dirty="0" smtClean="0"/>
              <a:t> II)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City had survived a horrific earthquake in 17 A.D.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Received help from the Roman Emperor – became known as “</a:t>
            </a:r>
            <a:r>
              <a:rPr lang="en-US" dirty="0" err="1" smtClean="0"/>
              <a:t>Neocaesarea</a:t>
            </a:r>
            <a:r>
              <a:rPr lang="en-US" dirty="0" smtClean="0"/>
              <a:t>”  (name of My God vs. 12)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Synagogue of Satan “shut the door” on true believers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Church in Philadelphia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9965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Revelation 3:7  And to the angel of the church in Philadelphia write: He who is holy, who is true, </a:t>
            </a:r>
            <a:r>
              <a:rPr lang="en-US" dirty="0" smtClean="0">
                <a:solidFill>
                  <a:srgbClr val="FF0000"/>
                </a:solidFill>
              </a:rPr>
              <a:t>who has the key of David,</a:t>
            </a:r>
            <a:r>
              <a:rPr lang="en-US" dirty="0" smtClean="0"/>
              <a:t> who opens and no one will shut, and who shuts and no one opens, says this: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Isaiah 22:22 Then I will set </a:t>
            </a:r>
            <a:r>
              <a:rPr lang="en-US" dirty="0" smtClean="0">
                <a:solidFill>
                  <a:srgbClr val="FF0000"/>
                </a:solidFill>
              </a:rPr>
              <a:t>the key of the house of David </a:t>
            </a:r>
            <a:r>
              <a:rPr lang="en-US" dirty="0" smtClean="0"/>
              <a:t>on his shoulder, when he opens no one will shut, when he shuts no one will open.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Jesus: The Administrator of The Kingdom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1741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Revelation 3:8-9  ‘I know your deeds. Behold, I have put before you an open door which no one can shut, because you have a little power, and have kept My word, and have not denied My name. Behold, I will cause those of the synagogue of Satan, </a:t>
            </a:r>
            <a:r>
              <a:rPr lang="en-US" dirty="0" smtClean="0">
                <a:solidFill>
                  <a:srgbClr val="FF0000"/>
                </a:solidFill>
              </a:rPr>
              <a:t>who say that they are Jews and are not</a:t>
            </a:r>
            <a:r>
              <a:rPr lang="en-US" dirty="0" smtClean="0"/>
              <a:t>, but lie—I will make them come and bow down at your feet, and make them know that I have loved you.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Isaiah 60:14 The sons of those who afflicted you will come bowing to you, and all those who despised you will bow themselves at the soles of your feet; </a:t>
            </a:r>
            <a:r>
              <a:rPr lang="en-US" dirty="0" smtClean="0">
                <a:solidFill>
                  <a:srgbClr val="FF0000"/>
                </a:solidFill>
              </a:rPr>
              <a:t>and they will call you the city of the LORD, the Zion of the Holy One of Israel.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Jesus Will Avenge the Abuse of His People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286000" y="3657600"/>
            <a:ext cx="6096000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519953" y="4038600"/>
            <a:ext cx="6642847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934200" y="5181600"/>
            <a:ext cx="1143000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609600" y="5562600"/>
            <a:ext cx="4648200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4405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219200"/>
            <a:ext cx="8740588" cy="48006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 smtClean="0"/>
              <a:t>Revelation 3:10</a:t>
            </a:r>
            <a:r>
              <a:rPr lang="en-US" dirty="0" smtClean="0"/>
              <a:t>  Because </a:t>
            </a:r>
            <a:r>
              <a:rPr lang="en-US" dirty="0"/>
              <a:t>you have kept the word of My perseverance, </a:t>
            </a:r>
            <a:r>
              <a:rPr lang="en-US" dirty="0">
                <a:solidFill>
                  <a:srgbClr val="FF0000"/>
                </a:solidFill>
              </a:rPr>
              <a:t>I also will keep you from the hour of testing, </a:t>
            </a:r>
            <a:r>
              <a:rPr lang="en-US" dirty="0"/>
              <a:t>that hour which is about to come upon the whole world, to test</a:t>
            </a:r>
            <a:r>
              <a:rPr lang="en-US" b="1" dirty="0"/>
              <a:t> those who dwell on the earth</a:t>
            </a:r>
            <a:r>
              <a:rPr lang="en-US" dirty="0"/>
              <a:t>.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“</a:t>
            </a:r>
            <a:r>
              <a:rPr lang="en-US" b="1" dirty="0" smtClean="0"/>
              <a:t>those who dwell on the earth</a:t>
            </a:r>
            <a:r>
              <a:rPr lang="en-US" dirty="0" smtClean="0"/>
              <a:t>” = exclusively unbelievers (Rev. 8:13; 11:10; 13:14)</a:t>
            </a:r>
          </a:p>
          <a:p>
            <a:pPr marL="0" indent="0">
              <a:buNone/>
            </a:pPr>
            <a:r>
              <a:rPr lang="en-US" u="sng" dirty="0" smtClean="0"/>
              <a:t>Rev. 13:14 </a:t>
            </a:r>
            <a:r>
              <a:rPr lang="en-US" dirty="0"/>
              <a:t>And he deceives </a:t>
            </a:r>
            <a:r>
              <a:rPr lang="en-US" b="1" dirty="0"/>
              <a:t>those who dwell on the earth </a:t>
            </a:r>
            <a:r>
              <a:rPr lang="en-US" dirty="0"/>
              <a:t>because of the signs which it was given him to perform in the presence of the </a:t>
            </a:r>
            <a:r>
              <a:rPr lang="en-US" dirty="0" smtClean="0"/>
              <a:t>beast… 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Christ’s Great Promise to </a:t>
            </a:r>
            <a:r>
              <a:rPr lang="en-US" dirty="0"/>
              <a:t>t</a:t>
            </a:r>
            <a:r>
              <a:rPr lang="en-US" dirty="0" smtClean="0"/>
              <a:t>he Church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2492188" y="1676400"/>
            <a:ext cx="5638800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304800" y="2133600"/>
            <a:ext cx="1905000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ounded Rectangle 7"/>
          <p:cNvSpPr/>
          <p:nvPr/>
        </p:nvSpPr>
        <p:spPr>
          <a:xfrm>
            <a:off x="2860430" y="2151185"/>
            <a:ext cx="1371600" cy="381000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5029200" y="2514600"/>
            <a:ext cx="34290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8071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066800"/>
            <a:ext cx="8839200" cy="4953001"/>
          </a:xfrm>
        </p:spPr>
        <p:txBody>
          <a:bodyPr/>
          <a:lstStyle/>
          <a:p>
            <a:pPr marL="0" indent="0">
              <a:buNone/>
            </a:pPr>
            <a:r>
              <a:rPr lang="en-US" u="sng" dirty="0"/>
              <a:t>Revelation 3:10</a:t>
            </a:r>
            <a:r>
              <a:rPr lang="en-US" dirty="0"/>
              <a:t>  Because you have kept the word of My perseverance, I also will </a:t>
            </a:r>
            <a:r>
              <a:rPr lang="en-US" dirty="0">
                <a:solidFill>
                  <a:srgbClr val="FF0000"/>
                </a:solidFill>
              </a:rPr>
              <a:t>keep</a:t>
            </a:r>
            <a:r>
              <a:rPr lang="en-US" dirty="0"/>
              <a:t> you </a:t>
            </a:r>
            <a:r>
              <a:rPr lang="en-US" dirty="0">
                <a:solidFill>
                  <a:srgbClr val="FF0000"/>
                </a:solidFill>
              </a:rPr>
              <a:t>from</a:t>
            </a:r>
            <a:r>
              <a:rPr lang="en-US" dirty="0"/>
              <a:t> the hour of </a:t>
            </a:r>
            <a:r>
              <a:rPr lang="en-US" dirty="0" smtClean="0"/>
              <a:t>testing…</a:t>
            </a:r>
          </a:p>
          <a:p>
            <a:pPr marL="0" indent="0">
              <a:buNone/>
            </a:pPr>
            <a:r>
              <a:rPr lang="en-US" b="1" dirty="0" smtClean="0"/>
              <a:t>“Keep…from”  = </a:t>
            </a:r>
            <a:r>
              <a:rPr lang="en-US" b="1" dirty="0" err="1" smtClean="0"/>
              <a:t>tereo</a:t>
            </a:r>
            <a:r>
              <a:rPr lang="en-US" b="1" dirty="0" smtClean="0"/>
              <a:t>…</a:t>
            </a:r>
            <a:r>
              <a:rPr lang="en-US" b="1" dirty="0" err="1" smtClean="0"/>
              <a:t>ek</a:t>
            </a:r>
            <a:endParaRPr lang="en-US" b="1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" y="152400"/>
            <a:ext cx="8763000" cy="838200"/>
          </a:xfrm>
        </p:spPr>
        <p:txBody>
          <a:bodyPr>
            <a:normAutofit/>
          </a:bodyPr>
          <a:lstStyle/>
          <a:p>
            <a:r>
              <a:rPr lang="en-US" dirty="0"/>
              <a:t>Kept T</a:t>
            </a:r>
            <a:r>
              <a:rPr lang="en-US" dirty="0" smtClean="0"/>
              <a:t>hrough, Taken </a:t>
            </a:r>
            <a:r>
              <a:rPr lang="en-US" dirty="0"/>
              <a:t>out </a:t>
            </a:r>
            <a:r>
              <a:rPr lang="en-US" dirty="0" smtClean="0"/>
              <a:t>of, or Kept From?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2433918" y="2895600"/>
            <a:ext cx="4424082" cy="2819400"/>
          </a:xfrm>
          <a:prstGeom prst="ellipse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824568" y="3766691"/>
            <a:ext cx="164278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Hour of Testing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609600" y="4305300"/>
            <a:ext cx="7467600" cy="0"/>
          </a:xfrm>
          <a:prstGeom prst="straightConnector1">
            <a:avLst/>
          </a:prstGeom>
          <a:ln w="57150">
            <a:solidFill>
              <a:srgbClr val="0070C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73741" y="3289637"/>
            <a:ext cx="212911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Kept through</a:t>
            </a:r>
            <a:endParaRPr lang="en-US" sz="28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5867400" y="3962400"/>
            <a:ext cx="2209800" cy="0"/>
          </a:xfrm>
          <a:prstGeom prst="straightConnector1">
            <a:avLst/>
          </a:prstGeom>
          <a:ln w="5715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477000" y="3199289"/>
            <a:ext cx="281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Taken out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573741" y="4648200"/>
            <a:ext cx="1636059" cy="0"/>
          </a:xfrm>
          <a:prstGeom prst="straightConnector1">
            <a:avLst/>
          </a:prstGeom>
          <a:ln w="57150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2209800" y="2743200"/>
            <a:ext cx="43703" cy="31242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69526" y="4811018"/>
            <a:ext cx="21291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Kept from</a:t>
            </a:r>
            <a:endParaRPr lang="en-US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4020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7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15" grpId="0"/>
      <p:bldP spid="18" grpId="0"/>
      <p:bldP spid="2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219199"/>
            <a:ext cx="8839200" cy="5029201"/>
          </a:xfrm>
        </p:spPr>
        <p:txBody>
          <a:bodyPr/>
          <a:lstStyle/>
          <a:p>
            <a:pPr marL="0" indent="0">
              <a:buNone/>
            </a:pPr>
            <a:r>
              <a:rPr lang="en-US" u="sng" dirty="0" smtClean="0"/>
              <a:t>John 17:15</a:t>
            </a:r>
            <a:r>
              <a:rPr lang="en-US" dirty="0" smtClean="0"/>
              <a:t> I </a:t>
            </a:r>
            <a:r>
              <a:rPr lang="en-US" dirty="0"/>
              <a:t>do not ask You to take them out of the world, but to </a:t>
            </a:r>
            <a:r>
              <a:rPr lang="en-US" dirty="0">
                <a:solidFill>
                  <a:srgbClr val="FF0000"/>
                </a:solidFill>
              </a:rPr>
              <a:t>keep</a:t>
            </a:r>
            <a:r>
              <a:rPr lang="en-US" dirty="0"/>
              <a:t> them </a:t>
            </a:r>
            <a:r>
              <a:rPr lang="en-US" dirty="0">
                <a:solidFill>
                  <a:srgbClr val="FF0000"/>
                </a:solidFill>
              </a:rPr>
              <a:t>from</a:t>
            </a:r>
            <a:r>
              <a:rPr lang="en-US" dirty="0"/>
              <a:t> the evil one.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Gundry’s view: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Biblical view: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Important Example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667000" y="2164975"/>
            <a:ext cx="2156011" cy="1683124"/>
          </a:xfrm>
          <a:prstGeom prst="ellipse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895600" y="2700633"/>
            <a:ext cx="22120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World/Satan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2239496" y="4261337"/>
            <a:ext cx="2212041" cy="1752600"/>
          </a:xfrm>
          <a:prstGeom prst="ellipse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107642" y="4267199"/>
            <a:ext cx="2212041" cy="1752600"/>
          </a:xfrm>
          <a:prstGeom prst="ellipse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4779308" y="3962399"/>
            <a:ext cx="43703" cy="22098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909983" y="2562133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268620" y="2135667"/>
            <a:ext cx="3733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smtClean="0">
                <a:latin typeface="Calibri" panose="020F0502020204030204" pitchFamily="34" charset="0"/>
                <a:cs typeface="Arial" panose="020B0604020202020204" pitchFamily="34" charset="0"/>
              </a:rPr>
              <a:t>1 John 5:18</a:t>
            </a:r>
            <a:r>
              <a:rPr lang="en-US" sz="2400" dirty="0" smtClean="0">
                <a:latin typeface="Calibri" panose="020F0502020204030204" pitchFamily="34" charset="0"/>
                <a:cs typeface="Arial" panose="020B0604020202020204" pitchFamily="34" charset="0"/>
              </a:rPr>
              <a:t>  We </a:t>
            </a:r>
            <a:r>
              <a:rPr lang="en-US" sz="2400" dirty="0">
                <a:latin typeface="Calibri" panose="020F0502020204030204" pitchFamily="34" charset="0"/>
                <a:cs typeface="Arial" panose="020B0604020202020204" pitchFamily="34" charset="0"/>
              </a:rPr>
              <a:t>know that no one who is born of God sins; but He who was born of God keeps him, and </a:t>
            </a:r>
            <a:r>
              <a:rPr lang="en-US" sz="2400" dirty="0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the evil one does not touch him.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706779" y="4836474"/>
            <a:ext cx="15228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Evil One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469031" y="4912666"/>
            <a:ext cx="15228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“In Christ”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7168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4" grpId="0" animBg="1"/>
      <p:bldP spid="5" grpId="0"/>
      <p:bldP spid="6" grpId="0" animBg="1"/>
      <p:bldP spid="7" grpId="0" animBg="1"/>
      <p:bldP spid="15" grpId="0"/>
      <p:bldP spid="16" grpId="0"/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219200"/>
            <a:ext cx="8839200" cy="487680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u="sng" dirty="0"/>
              <a:t>Revelation 3:10</a:t>
            </a:r>
            <a:r>
              <a:rPr lang="en-US" dirty="0"/>
              <a:t>  Because you have kept the word of My perseverance, I also will </a:t>
            </a:r>
            <a:r>
              <a:rPr lang="en-US" dirty="0">
                <a:solidFill>
                  <a:srgbClr val="FF0000"/>
                </a:solidFill>
              </a:rPr>
              <a:t>keep</a:t>
            </a:r>
            <a:r>
              <a:rPr lang="en-US" dirty="0"/>
              <a:t> you </a:t>
            </a:r>
            <a:r>
              <a:rPr lang="en-US" dirty="0">
                <a:solidFill>
                  <a:srgbClr val="FF0000"/>
                </a:solidFill>
              </a:rPr>
              <a:t>from</a:t>
            </a:r>
            <a:r>
              <a:rPr lang="en-US" dirty="0"/>
              <a:t> the hour of testing</a:t>
            </a:r>
            <a:r>
              <a:rPr lang="en-US" dirty="0" smtClean="0"/>
              <a:t>…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sz="2000" b="1" dirty="0" smtClean="0"/>
          </a:p>
          <a:p>
            <a:pPr marL="0" indent="0">
              <a:buNone/>
            </a:pPr>
            <a:r>
              <a:rPr lang="en-US" b="1" dirty="0" smtClean="0"/>
              <a:t>Possible Objections</a:t>
            </a:r>
            <a:r>
              <a:rPr lang="en-US" dirty="0" smtClean="0"/>
              <a:t>: 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1. This promise only applied to the church in Philadelphia.</a:t>
            </a:r>
          </a:p>
          <a:p>
            <a:pPr marL="352425" indent="-352425">
              <a:buNone/>
            </a:pPr>
            <a:r>
              <a:rPr lang="en-US" dirty="0" smtClean="0"/>
              <a:t>2. The hour of testing is something less than the full 70</a:t>
            </a:r>
            <a:r>
              <a:rPr lang="en-US" baseline="30000" dirty="0" smtClean="0"/>
              <a:t>th</a:t>
            </a:r>
            <a:r>
              <a:rPr lang="en-US" dirty="0" smtClean="0"/>
              <a:t> week of Daniel.</a:t>
            </a:r>
          </a:p>
          <a:p>
            <a:pPr marL="0" indent="0">
              <a:buNone/>
            </a:pPr>
            <a:r>
              <a:rPr lang="en-US" dirty="0" smtClean="0"/>
              <a:t>3. The church is kept “through” the hour of testing.</a:t>
            </a:r>
          </a:p>
          <a:p>
            <a:pPr marL="0" indent="0">
              <a:buNone/>
            </a:pPr>
            <a:r>
              <a:rPr lang="en-US" dirty="0" smtClean="0"/>
              <a:t>4. The church is kept by being “taken out of” the hour.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Implications and Objections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3124200"/>
            <a:ext cx="9144000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514600" y="2590800"/>
            <a:ext cx="0" cy="53340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419600" y="2590800"/>
            <a:ext cx="0" cy="53340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514165" y="2911288"/>
            <a:ext cx="0" cy="212912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457200" y="2879912"/>
            <a:ext cx="1636059" cy="0"/>
          </a:xfrm>
          <a:prstGeom prst="straightConnector1">
            <a:avLst/>
          </a:prstGeom>
          <a:ln w="57150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2073088" y="2268071"/>
            <a:ext cx="0" cy="533400"/>
          </a:xfrm>
          <a:prstGeom prst="straightConnector1">
            <a:avLst/>
          </a:prstGeom>
          <a:ln w="57150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667000" y="2339806"/>
            <a:ext cx="16668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70</a:t>
            </a:r>
            <a:r>
              <a:rPr lang="en-US" sz="2400" b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Week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3310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1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11621</TotalTime>
  <Words>638</Words>
  <Application>Microsoft Office PowerPoint</Application>
  <PresentationFormat>On-screen Show (4:3)</PresentationFormat>
  <Paragraphs>60</Paragraphs>
  <Slides>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Lucida Sans Unicode</vt:lpstr>
      <vt:lpstr>Verdana</vt:lpstr>
      <vt:lpstr>Wingdings</vt:lpstr>
      <vt:lpstr>Wingdings 2</vt:lpstr>
      <vt:lpstr>Concourse</vt:lpstr>
      <vt:lpstr>Revelation 3:7-13</vt:lpstr>
      <vt:lpstr>The Church in Philadelphia</vt:lpstr>
      <vt:lpstr>Jesus: The Administrator of The Kingdom</vt:lpstr>
      <vt:lpstr>Jesus Will Avenge the Abuse of His People</vt:lpstr>
      <vt:lpstr>Christ’s Great Promise to the Church</vt:lpstr>
      <vt:lpstr>Kept Through, Taken out of, or Kept From?</vt:lpstr>
      <vt:lpstr>An Important Example</vt:lpstr>
      <vt:lpstr>Implications and Objections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Revelation 1:1-3</dc:title>
  <dc:creator>Eric</dc:creator>
  <cp:lastModifiedBy>Christy</cp:lastModifiedBy>
  <cp:revision>345</cp:revision>
  <cp:lastPrinted>2014-09-12T14:57:58Z</cp:lastPrinted>
  <dcterms:created xsi:type="dcterms:W3CDTF">2014-02-05T15:11:40Z</dcterms:created>
  <dcterms:modified xsi:type="dcterms:W3CDTF">2014-09-12T14:58:45Z</dcterms:modified>
</cp:coreProperties>
</file>