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handoutMasterIdLst>
    <p:handoutMasterId r:id="rId12"/>
  </p:handoutMasterIdLst>
  <p:sldIdLst>
    <p:sldId id="282" r:id="rId2"/>
    <p:sldId id="290" r:id="rId3"/>
    <p:sldId id="291" r:id="rId4"/>
    <p:sldId id="292" r:id="rId5"/>
    <p:sldId id="293" r:id="rId6"/>
    <p:sldId id="294" r:id="rId7"/>
    <p:sldId id="295" r:id="rId8"/>
    <p:sldId id="296" r:id="rId9"/>
    <p:sldId id="297" r:id="rId10"/>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304" userDrawn="1">
          <p15:clr>
            <a:srgbClr val="A4A3A4"/>
          </p15:clr>
        </p15:guide>
        <p15:guide id="2" pos="288" userDrawn="1">
          <p15:clr>
            <a:srgbClr val="A4A3A4"/>
          </p15:clr>
        </p15:guide>
      </p15:sldGuideLst>
    </p:ext>
    <p:ext uri="{2D200454-40CA-4A62-9FC3-DE9A4176ACB9}">
      <p15:notesGuideLst xmlns:p15="http://schemas.microsoft.com/office/powerpoint/2012/main" xmlns="">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2797E"/>
    <a:srgbClr val="486B70"/>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721" autoAdjust="0"/>
    <p:restoredTop sz="94434" autoAdjust="0"/>
  </p:normalViewPr>
  <p:slideViewPr>
    <p:cSldViewPr>
      <p:cViewPr varScale="1">
        <p:scale>
          <a:sx n="71" d="100"/>
          <a:sy n="71" d="100"/>
        </p:scale>
        <p:origin x="-120" y="-552"/>
      </p:cViewPr>
      <p:guideLst>
        <p:guide orient="horz" pos="2304"/>
        <p:guide pos="288"/>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54" d="100"/>
          <a:sy n="54" d="100"/>
        </p:scale>
        <p:origin x="2808" y="6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 Id="rId2" Type="http://schemas.openxmlformats.org/officeDocument/2006/relationships/image" Target="../media/image2.jpeg"/></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2879" y="8809022"/>
            <a:ext cx="2119765" cy="591909"/>
          </a:xfrm>
          <a:prstGeom prst="rect">
            <a:avLst/>
          </a:prstGeom>
        </p:spPr>
      </p:pic>
      <p:sp>
        <p:nvSpPr>
          <p:cNvPr id="7" name="Slide Number Placeholder 6"/>
          <p:cNvSpPr>
            <a:spLocks noGrp="1"/>
          </p:cNvSpPr>
          <p:nvPr>
            <p:ph type="sldNum" sz="quarter" idx="3"/>
          </p:nvPr>
        </p:nvSpPr>
        <p:spPr>
          <a:xfrm>
            <a:off x="3577102" y="8822978"/>
            <a:ext cx="3169585" cy="481549"/>
          </a:xfrm>
          <a:prstGeom prst="rect">
            <a:avLst/>
          </a:prstGeom>
        </p:spPr>
        <p:txBody>
          <a:bodyPr vert="horz" lIns="95866" tIns="47933" rIns="95866" bIns="47933" rtlCol="0" anchor="ctr"/>
          <a:lstStyle>
            <a:lvl1pPr algn="r">
              <a:defRPr sz="1300"/>
            </a:lvl1pPr>
          </a:lstStyle>
          <a:p>
            <a:r>
              <a:rPr lang="en-US" dirty="0" smtClean="0"/>
              <a:t>Page </a:t>
            </a:r>
            <a:fld id="{EDB2B2A1-32A7-43D3-85C6-9E5B68A11F74}" type="slidenum">
              <a:rPr lang="en-US" smtClean="0"/>
              <a:pPr/>
              <a:t>‹#›</a:t>
            </a:fld>
            <a:endParaRPr lang="en-US" dirty="0"/>
          </a:p>
        </p:txBody>
      </p:sp>
      <p:sp>
        <p:nvSpPr>
          <p:cNvPr id="3" name="TextBox 2"/>
          <p:cNvSpPr txBox="1"/>
          <p:nvPr/>
        </p:nvSpPr>
        <p:spPr>
          <a:xfrm>
            <a:off x="3094118" y="8919382"/>
            <a:ext cx="2817409" cy="296857"/>
          </a:xfrm>
          <a:prstGeom prst="rect">
            <a:avLst/>
          </a:prstGeom>
          <a:noFill/>
        </p:spPr>
        <p:txBody>
          <a:bodyPr wrap="square" lIns="95866" tIns="47933" rIns="95866" bIns="47933" rtlCol="0">
            <a:spAutoFit/>
          </a:bodyPr>
          <a:lstStyle/>
          <a:p>
            <a:r>
              <a:rPr lang="en-US" sz="1300" dirty="0"/>
              <a:t>www.gospelofgracefellowship.org</a:t>
            </a:r>
          </a:p>
        </p:txBody>
      </p:sp>
      <p:sp>
        <p:nvSpPr>
          <p:cNvPr id="8" name="Header Placeholder 1"/>
          <p:cNvSpPr>
            <a:spLocks noGrp="1"/>
          </p:cNvSpPr>
          <p:nvPr>
            <p:ph type="hdr" sz="quarter"/>
          </p:nvPr>
        </p:nvSpPr>
        <p:spPr>
          <a:xfrm>
            <a:off x="605187" y="201822"/>
            <a:ext cx="6352805" cy="502152"/>
          </a:xfrm>
          <a:prstGeom prst="rect">
            <a:avLst/>
          </a:prstGeom>
        </p:spPr>
        <p:txBody>
          <a:bodyPr vert="horz" lIns="101339" tIns="50669" rIns="101339" bIns="50669" rtlCol="0"/>
          <a:lstStyle>
            <a:lvl1pPr algn="l">
              <a:defRPr sz="1400"/>
            </a:lvl1pPr>
          </a:lstStyle>
          <a:p>
            <a:pPr>
              <a:tabLst>
                <a:tab pos="6053187" algn="r"/>
              </a:tabLst>
            </a:pPr>
            <a:r>
              <a:rPr lang="en-US" dirty="0">
                <a:latin typeface="Calibri" panose="020F0502020204030204" pitchFamily="34" charset="0"/>
              </a:rPr>
              <a:t>Revelation </a:t>
            </a:r>
            <a:r>
              <a:rPr lang="en-US" dirty="0" smtClean="0">
                <a:latin typeface="Calibri" panose="020F0502020204030204" pitchFamily="34" charset="0"/>
              </a:rPr>
              <a:t>3:7-13	09/21/14</a:t>
            </a:r>
          </a:p>
          <a:p>
            <a:pPr>
              <a:tabLst>
                <a:tab pos="6053187" algn="r"/>
              </a:tabLst>
            </a:pPr>
            <a:r>
              <a:rPr lang="en-US" dirty="0"/>
              <a:t>Christ’s Address to the Church in Philadelphia Part 2</a:t>
            </a:r>
            <a:r>
              <a:rPr lang="en-US" dirty="0" smtClean="0"/>
              <a:t>	by Eric Douma</a:t>
            </a:r>
            <a:endParaRPr lang="en-US" dirty="0"/>
          </a:p>
        </p:txBody>
      </p:sp>
    </p:spTree>
    <p:extLst>
      <p:ext uri="{BB962C8B-B14F-4D97-AF65-F5344CB8AC3E}">
        <p14:creationId xmlns:p14="http://schemas.microsoft.com/office/powerpoint/2010/main" val="17720301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1" cy="480060"/>
          </a:xfrm>
          <a:prstGeom prst="rect">
            <a:avLst/>
          </a:prstGeom>
        </p:spPr>
        <p:txBody>
          <a:bodyPr vert="horz" lIns="96661" tIns="48330" rIns="96661" bIns="48330" rtlCol="0"/>
          <a:lstStyle>
            <a:lvl1pPr algn="l">
              <a:defRPr sz="1300"/>
            </a:lvl1pPr>
          </a:lstStyle>
          <a:p>
            <a:endParaRPr lang="en-US"/>
          </a:p>
        </p:txBody>
      </p:sp>
      <p:sp>
        <p:nvSpPr>
          <p:cNvPr id="3" name="Date Placeholder 2"/>
          <p:cNvSpPr>
            <a:spLocks noGrp="1"/>
          </p:cNvSpPr>
          <p:nvPr>
            <p:ph type="dt" idx="1"/>
          </p:nvPr>
        </p:nvSpPr>
        <p:spPr>
          <a:xfrm>
            <a:off x="4143587" y="0"/>
            <a:ext cx="3169921" cy="480060"/>
          </a:xfrm>
          <a:prstGeom prst="rect">
            <a:avLst/>
          </a:prstGeom>
        </p:spPr>
        <p:txBody>
          <a:bodyPr vert="horz" lIns="96661" tIns="48330" rIns="96661" bIns="48330" rtlCol="0"/>
          <a:lstStyle>
            <a:lvl1pPr algn="r">
              <a:defRPr sz="1300"/>
            </a:lvl1pPr>
          </a:lstStyle>
          <a:p>
            <a:fld id="{33CF0762-2550-4DDF-AD3A-0610BA36CAF8}" type="datetimeFigureOut">
              <a:rPr lang="en-US" smtClean="0"/>
              <a:pPr/>
              <a:t>9/22/14</a:t>
            </a:fld>
            <a:endParaRPr lang="en-US"/>
          </a:p>
        </p:txBody>
      </p:sp>
      <p:sp>
        <p:nvSpPr>
          <p:cNvPr id="4" name="Slide Image Placeholder 3"/>
          <p:cNvSpPr>
            <a:spLocks noGrp="1" noRot="1" noChangeAspect="1"/>
          </p:cNvSpPr>
          <p:nvPr>
            <p:ph type="sldImg" idx="2"/>
          </p:nvPr>
        </p:nvSpPr>
        <p:spPr>
          <a:xfrm>
            <a:off x="1255713" y="719138"/>
            <a:ext cx="4803775" cy="3602037"/>
          </a:xfrm>
          <a:prstGeom prst="rect">
            <a:avLst/>
          </a:prstGeom>
          <a:noFill/>
          <a:ln w="12700">
            <a:solidFill>
              <a:prstClr val="black"/>
            </a:solidFill>
          </a:ln>
        </p:spPr>
        <p:txBody>
          <a:bodyPr vert="horz" lIns="96661" tIns="48330" rIns="96661" bIns="48330" rtlCol="0" anchor="ctr"/>
          <a:lstStyle/>
          <a:p>
            <a:endParaRPr lang="en-US"/>
          </a:p>
        </p:txBody>
      </p:sp>
      <p:sp>
        <p:nvSpPr>
          <p:cNvPr id="5" name="Notes Placeholder 4"/>
          <p:cNvSpPr>
            <a:spLocks noGrp="1"/>
          </p:cNvSpPr>
          <p:nvPr>
            <p:ph type="body" sz="quarter" idx="3"/>
          </p:nvPr>
        </p:nvSpPr>
        <p:spPr>
          <a:xfrm>
            <a:off x="731521" y="4560571"/>
            <a:ext cx="5852160" cy="4320540"/>
          </a:xfrm>
          <a:prstGeom prst="rect">
            <a:avLst/>
          </a:prstGeom>
        </p:spPr>
        <p:txBody>
          <a:bodyPr vert="horz" lIns="96661" tIns="48330" rIns="96661" bIns="4833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1" cy="480060"/>
          </a:xfrm>
          <a:prstGeom prst="rect">
            <a:avLst/>
          </a:prstGeom>
        </p:spPr>
        <p:txBody>
          <a:bodyPr vert="horz" lIns="96661" tIns="48330" rIns="96661" bIns="48330"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1" cy="480060"/>
          </a:xfrm>
          <a:prstGeom prst="rect">
            <a:avLst/>
          </a:prstGeom>
        </p:spPr>
        <p:txBody>
          <a:bodyPr vert="horz" lIns="96661" tIns="48330" rIns="96661" bIns="48330" rtlCol="0" anchor="b"/>
          <a:lstStyle>
            <a:lvl1pPr algn="r">
              <a:defRPr sz="1300"/>
            </a:lvl1pPr>
          </a:lstStyle>
          <a:p>
            <a:fld id="{34F010B0-0E12-42F5-B6F7-9ABF38D2BB27}" type="slidenum">
              <a:rPr lang="en-US" smtClean="0"/>
              <a:pPr/>
              <a:t>‹#›</a:t>
            </a:fld>
            <a:endParaRPr lang="en-US"/>
          </a:p>
        </p:txBody>
      </p:sp>
    </p:spTree>
    <p:extLst>
      <p:ext uri="{BB962C8B-B14F-4D97-AF65-F5344CB8AC3E}">
        <p14:creationId xmlns:p14="http://schemas.microsoft.com/office/powerpoint/2010/main" val="3252764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smtClean="0"/>
              <a:t>Isaiah 26:17-20</a:t>
            </a:r>
            <a:r>
              <a:rPr lang="en-US" dirty="0" smtClean="0"/>
              <a:t> “</a:t>
            </a:r>
            <a:r>
              <a:rPr lang="en-US" sz="1300" dirty="0"/>
              <a:t>As the pregnant woman approaches the time to give birth, She writhes and cries out in her labor pains, Thus were we before You, O LORD.  </a:t>
            </a:r>
            <a:r>
              <a:rPr lang="en-US" sz="1300" u="sng" dirty="0"/>
              <a:t>18</a:t>
            </a:r>
            <a:r>
              <a:rPr lang="en-US" sz="1300" dirty="0"/>
              <a:t> We were pregnant, we writhed in labor, We gave birth, as it seems, only to wind. We could not accomplish deliverance for the earth, Nor were inhabitants of the world born.  </a:t>
            </a:r>
            <a:r>
              <a:rPr lang="en-US" sz="1300" u="sng" dirty="0"/>
              <a:t>19</a:t>
            </a:r>
            <a:r>
              <a:rPr lang="en-US" sz="1300" dirty="0"/>
              <a:t> Your dead will live; Their corpses will rise. You who lie in the dust, awake and shout for joy, For your dew is as the dew of the dawn, And the earth will give birth to the departed spirits.  </a:t>
            </a:r>
            <a:r>
              <a:rPr lang="en-US" sz="1300" u="sng" dirty="0"/>
              <a:t>20</a:t>
            </a:r>
            <a:r>
              <a:rPr lang="en-US" sz="1300" dirty="0"/>
              <a:t> Come, my people, enter into your rooms And close your doors behind you; Hide for a little while Until indignation runs its course.”</a:t>
            </a:r>
          </a:p>
          <a:p>
            <a:endParaRPr lang="en-US" sz="1300" dirty="0"/>
          </a:p>
          <a:p>
            <a:r>
              <a:rPr lang="en-US" sz="1300" dirty="0"/>
              <a:t>1 Thess. 1:10 “to wait for His Son from heaven, whom He raised from the dead, that is Jesus, who rescues us from the wrath to come.”</a:t>
            </a:r>
          </a:p>
          <a:p>
            <a:r>
              <a:rPr lang="en-US" sz="1300" dirty="0"/>
              <a:t>1Thess. 5:9 “For God has not destined us for wrath, but for obtaining salvation through our Lord Jesus Christ”</a:t>
            </a:r>
          </a:p>
          <a:p>
            <a:r>
              <a:rPr lang="en-US" sz="1300" dirty="0"/>
              <a:t>Luke 17:27 “hey were eating, they were drinking, they were marrying, they were being given in marriage, until the day that Noah entered the ark, and the flood came and destroyed them all.”</a:t>
            </a:r>
          </a:p>
          <a:p>
            <a:r>
              <a:rPr lang="en-US" sz="1300" dirty="0"/>
              <a:t>Luke 17:28-29 “It was the same as happened in the days of Lot: they were eating, they were drinking, they were buying, they were selling, they were planting, they were building;  </a:t>
            </a:r>
            <a:r>
              <a:rPr lang="en-US" sz="1300" u="sng" dirty="0"/>
              <a:t>29</a:t>
            </a:r>
            <a:r>
              <a:rPr lang="en-US" sz="1300" dirty="0"/>
              <a:t> but on the day that Lot went out from Sodom it rained fire and brimstone from heaven and destroyed them all.”</a:t>
            </a:r>
            <a:endParaRPr lang="en-US" dirty="0" smtClean="0"/>
          </a:p>
          <a:p>
            <a:endParaRPr lang="en-US" dirty="0" smtClean="0"/>
          </a:p>
          <a:p>
            <a:r>
              <a:rPr lang="en-US" sz="1300" dirty="0"/>
              <a:t>Objections: 1. Smyrna – Rev 2:10 “have tribulation for 10 days” – local tribulation “here and now” </a:t>
            </a:r>
          </a:p>
          <a:p>
            <a:r>
              <a:rPr lang="en-US" sz="1300" dirty="0"/>
              <a:t>2.The “hour” is less than Daniel’s 70</a:t>
            </a:r>
            <a:r>
              <a:rPr lang="en-US" sz="1300" baseline="30000" dirty="0"/>
              <a:t>th</a:t>
            </a:r>
            <a:r>
              <a:rPr lang="en-US" sz="1300" dirty="0"/>
              <a:t> week: (1)4</a:t>
            </a:r>
            <a:r>
              <a:rPr lang="en-US" sz="1300" baseline="30000" dirty="0"/>
              <a:t>th</a:t>
            </a:r>
            <a:r>
              <a:rPr lang="en-US" sz="1300" dirty="0"/>
              <a:t> Seal – sword, famine, pestilence, wild beasts (Rev 6:8; Ezek. 14:21; wrath Ezek. 14:19) (2) The day of the Lord comes while “they are saying peace and safety” will people be saying that after ¼ or the earth has died in Revelation 6:8? </a:t>
            </a:r>
          </a:p>
          <a:p>
            <a:r>
              <a:rPr lang="en-US" sz="1300" dirty="0"/>
              <a:t>3.The church is kept “through” the hour of testing: (1) other prepositions would have had to be used: para, </a:t>
            </a:r>
            <a:r>
              <a:rPr lang="en-US" sz="1300" dirty="0" err="1"/>
              <a:t>dia</a:t>
            </a:r>
            <a:r>
              <a:rPr lang="en-US" sz="1300" dirty="0"/>
              <a:t>, </a:t>
            </a:r>
            <a:r>
              <a:rPr lang="en-US" sz="1300" dirty="0" err="1"/>
              <a:t>en</a:t>
            </a:r>
            <a:r>
              <a:rPr lang="en-US" sz="1300" dirty="0"/>
              <a:t> NOT EK!</a:t>
            </a:r>
          </a:p>
          <a:p>
            <a:r>
              <a:rPr lang="en-US" sz="1300" dirty="0"/>
              <a:t>4.The church is “taken out of” (out from within)    - </a:t>
            </a:r>
            <a:r>
              <a:rPr lang="en-US" sz="1300" dirty="0" err="1"/>
              <a:t>tereo</a:t>
            </a:r>
            <a:r>
              <a:rPr lang="en-US" sz="1300" dirty="0"/>
              <a:t> </a:t>
            </a:r>
            <a:r>
              <a:rPr lang="en-US" sz="1300" dirty="0" err="1"/>
              <a:t>ek</a:t>
            </a:r>
            <a:r>
              <a:rPr lang="en-US" sz="1300" dirty="0"/>
              <a:t> = preservation on the outside!</a:t>
            </a:r>
          </a:p>
          <a:p>
            <a:endParaRPr lang="en-US" sz="1300" dirty="0"/>
          </a:p>
          <a:p>
            <a:r>
              <a:rPr lang="en-US" sz="1300" dirty="0"/>
              <a:t>TAKE AWAY: Let no one steal your joy – it is this good!</a:t>
            </a:r>
          </a:p>
          <a:p>
            <a:endParaRPr lang="en-US" sz="1300" dirty="0"/>
          </a:p>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2</a:t>
            </a:fld>
            <a:endParaRPr lang="en-US"/>
          </a:p>
        </p:txBody>
      </p:sp>
    </p:spTree>
    <p:extLst>
      <p:ext uri="{BB962C8B-B14F-4D97-AF65-F5344CB8AC3E}">
        <p14:creationId xmlns:p14="http://schemas.microsoft.com/office/powerpoint/2010/main" val="19298587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1.Quickly = adverb</a:t>
            </a:r>
            <a:r>
              <a:rPr lang="en-US" baseline="0" dirty="0" smtClean="0"/>
              <a:t> “</a:t>
            </a:r>
            <a:r>
              <a:rPr lang="en-US" baseline="0" dirty="0" err="1" smtClean="0"/>
              <a:t>tachus</a:t>
            </a:r>
            <a:r>
              <a:rPr lang="en-US" baseline="0" dirty="0" smtClean="0"/>
              <a:t>” (noun </a:t>
            </a:r>
            <a:r>
              <a:rPr lang="en-US" baseline="0" dirty="0" err="1" smtClean="0"/>
              <a:t>tachos</a:t>
            </a:r>
            <a:r>
              <a:rPr lang="en-US" baseline="0" dirty="0" smtClean="0"/>
              <a:t> – Rev. 1:1; adverb </a:t>
            </a:r>
            <a:r>
              <a:rPr lang="en-US" baseline="0" dirty="0" err="1" smtClean="0"/>
              <a:t>tachus</a:t>
            </a:r>
            <a:r>
              <a:rPr lang="en-US" baseline="0" dirty="0" smtClean="0"/>
              <a:t> Rev. 22:20)</a:t>
            </a:r>
          </a:p>
          <a:p>
            <a:r>
              <a:rPr lang="en-US" baseline="0" dirty="0" smtClean="0"/>
              <a:t>2.BOX “hour of testing” – is imminent</a:t>
            </a:r>
          </a:p>
          <a:p>
            <a:r>
              <a:rPr lang="en-US" baseline="0" dirty="0" smtClean="0"/>
              <a:t>3.Therefore “hold fast what you have”</a:t>
            </a:r>
          </a:p>
          <a:p>
            <a:endParaRPr lang="en-US" baseline="0" dirty="0" smtClean="0"/>
          </a:p>
          <a:p>
            <a:r>
              <a:rPr lang="en-US" baseline="0" dirty="0" smtClean="0"/>
              <a:t>THIS IS THEE THEME OF REVELATION!</a:t>
            </a:r>
          </a:p>
          <a:p>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3</a:t>
            </a:fld>
            <a:endParaRPr lang="en-US"/>
          </a:p>
        </p:txBody>
      </p:sp>
    </p:spTree>
    <p:extLst>
      <p:ext uri="{BB962C8B-B14F-4D97-AF65-F5344CB8AC3E}">
        <p14:creationId xmlns:p14="http://schemas.microsoft.com/office/powerpoint/2010/main" val="15497433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1.Philadelphia received help</a:t>
            </a:r>
            <a:r>
              <a:rPr lang="en-US" baseline="0" dirty="0" smtClean="0"/>
              <a:t> in 17 A.D. by emperor Tiberius for earthquake relief – received a new name in gratitude – “</a:t>
            </a:r>
            <a:r>
              <a:rPr lang="en-US" baseline="0" dirty="0" err="1" smtClean="0"/>
              <a:t>Neocaesarea</a:t>
            </a:r>
            <a:r>
              <a:rPr lang="en-US" baseline="0" dirty="0" smtClean="0"/>
              <a:t>” </a:t>
            </a:r>
          </a:p>
          <a:p>
            <a:endParaRPr lang="en-US" baseline="0" dirty="0" smtClean="0"/>
          </a:p>
          <a:p>
            <a:r>
              <a:rPr lang="en-US" baseline="0" smtClean="0"/>
              <a:t>2.</a:t>
            </a:r>
            <a:r>
              <a:rPr lang="en-US" smtClean="0"/>
              <a:t>Name (reputation, character) </a:t>
            </a:r>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4</a:t>
            </a:fld>
            <a:endParaRPr lang="en-US"/>
          </a:p>
        </p:txBody>
      </p:sp>
    </p:spTree>
    <p:extLst>
      <p:ext uri="{BB962C8B-B14F-4D97-AF65-F5344CB8AC3E}">
        <p14:creationId xmlns:p14="http://schemas.microsoft.com/office/powerpoint/2010/main" val="2799416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58657">
              <a:defRPr/>
            </a:pPr>
            <a:r>
              <a:rPr lang="en-US" dirty="0" smtClean="0"/>
              <a:t>First</a:t>
            </a:r>
            <a:r>
              <a:rPr lang="en-US" dirty="0" smtClean="0">
                <a:sym typeface="Wingdings" panose="05000000000000000000" pitchFamily="2" charset="2"/>
              </a:rPr>
              <a:t>:</a:t>
            </a:r>
            <a:r>
              <a:rPr lang="en-US" dirty="0" smtClean="0"/>
              <a:t> (1)GLORY = </a:t>
            </a:r>
            <a:r>
              <a:rPr lang="en-US" dirty="0" err="1" smtClean="0"/>
              <a:t>kavoath</a:t>
            </a:r>
            <a:r>
              <a:rPr lang="en-US" dirty="0" smtClean="0"/>
              <a:t> – “weightiness”  “gravitas” (2) Adam and Eve created to be image bearers of God. Create to bring Him glory! (distorted by sin)</a:t>
            </a:r>
          </a:p>
          <a:p>
            <a:r>
              <a:rPr lang="en-US" dirty="0" smtClean="0"/>
              <a:t/>
            </a:r>
            <a:br>
              <a:rPr lang="en-US" dirty="0" smtClean="0"/>
            </a:br>
            <a:r>
              <a:rPr lang="en-US" dirty="0" smtClean="0"/>
              <a:t>Take –</a:t>
            </a:r>
            <a:r>
              <a:rPr lang="en-US" dirty="0" err="1" smtClean="0"/>
              <a:t>nahsah</a:t>
            </a:r>
            <a:r>
              <a:rPr lang="en-US" baseline="0" dirty="0" smtClean="0"/>
              <a:t> – “to lift up, to bear” – Exodus 28:12 (stones had the names of Israel on them vs.9) </a:t>
            </a:r>
            <a:r>
              <a:rPr lang="en-US" sz="1300" dirty="0"/>
              <a:t>You shall put the two stones on the shoulder pieces of the ephod, as stones of memorial for the sons of Israel, and Aaron shall bear their names before the LORD on his two shoulders for a memorial. </a:t>
            </a:r>
          </a:p>
          <a:p>
            <a:endParaRPr lang="en-US" sz="1300" dirty="0"/>
          </a:p>
          <a:p>
            <a:r>
              <a:rPr lang="en-US" sz="1300" dirty="0"/>
              <a:t>Exodus 28:29 Aaron shall carry the names of the sons of Israel in the </a:t>
            </a:r>
            <a:r>
              <a:rPr lang="en-US" sz="1300" dirty="0" err="1"/>
              <a:t>breastpiece</a:t>
            </a:r>
            <a:r>
              <a:rPr lang="en-US" sz="1300" dirty="0"/>
              <a:t> of judgment over his heart when he enters the holy place, for a memorial before the LORD continually. Lev. 16:22 The goat shall bear on itself all their iniquities to a solitary land; and he shall release the goat in the wilderness. </a:t>
            </a:r>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5</a:t>
            </a:fld>
            <a:endParaRPr lang="en-US"/>
          </a:p>
        </p:txBody>
      </p:sp>
    </p:spTree>
    <p:extLst>
      <p:ext uri="{BB962C8B-B14F-4D97-AF65-F5344CB8AC3E}">
        <p14:creationId xmlns:p14="http://schemas.microsoft.com/office/powerpoint/2010/main" val="21359765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Underline – remedies the reason</a:t>
            </a:r>
            <a:r>
              <a:rPr lang="en-US" baseline="0" dirty="0" smtClean="0"/>
              <a:t> why God’s name was profaned Ezek. 36:20 (previous slide) and is part of the new covenant! (Ezek. 36:25- next slide)!</a:t>
            </a:r>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6</a:t>
            </a:fld>
            <a:endParaRPr lang="en-US"/>
          </a:p>
        </p:txBody>
      </p:sp>
    </p:spTree>
    <p:extLst>
      <p:ext uri="{BB962C8B-B14F-4D97-AF65-F5344CB8AC3E}">
        <p14:creationId xmlns:p14="http://schemas.microsoft.com/office/powerpoint/2010/main" val="41196188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1.DISCOURSE</a:t>
            </a:r>
            <a:r>
              <a:rPr lang="en-US" baseline="0" dirty="0" smtClean="0"/>
              <a:t> MARKER “Then” – </a:t>
            </a:r>
            <a:r>
              <a:rPr lang="en-US" baseline="0" dirty="0" err="1" smtClean="0"/>
              <a:t>waw</a:t>
            </a:r>
            <a:r>
              <a:rPr lang="en-US" baseline="0" dirty="0" smtClean="0"/>
              <a:t> – “and” – new covenant incorporates the land promise too (vs.24)!!!! (</a:t>
            </a:r>
            <a:r>
              <a:rPr lang="en-US" baseline="0" dirty="0" err="1" smtClean="0"/>
              <a:t>Jer</a:t>
            </a:r>
            <a:r>
              <a:rPr lang="en-US" baseline="0" dirty="0" smtClean="0"/>
              <a:t> 31:31-40)</a:t>
            </a:r>
          </a:p>
          <a:p>
            <a:r>
              <a:rPr lang="en-US" baseline="0" dirty="0" smtClean="0"/>
              <a:t>2.New heart –”circumcised heart” – Deut. 30:6</a:t>
            </a:r>
          </a:p>
          <a:p>
            <a:r>
              <a:rPr lang="en-US" baseline="0" dirty="0" smtClean="0"/>
              <a:t>3.UNDERLINES: water and Spirit = John 3:5 “…</a:t>
            </a:r>
            <a:r>
              <a:rPr lang="en-US" sz="1300" dirty="0"/>
              <a:t>Truly, truly, I say to you, unless one is born of water and the Spirit he cannot enter into the kingdom of God.”</a:t>
            </a:r>
          </a:p>
          <a:p>
            <a:r>
              <a:rPr lang="en-US" sz="1300" dirty="0"/>
              <a:t>4.Red: The New Covenant allows for belief and obedience!</a:t>
            </a:r>
            <a:endParaRPr lang="en-US" dirty="0" smtClean="0"/>
          </a:p>
        </p:txBody>
      </p:sp>
      <p:sp>
        <p:nvSpPr>
          <p:cNvPr id="4" name="Slide Number Placeholder 3"/>
          <p:cNvSpPr>
            <a:spLocks noGrp="1"/>
          </p:cNvSpPr>
          <p:nvPr>
            <p:ph type="sldNum" sz="quarter" idx="10"/>
          </p:nvPr>
        </p:nvSpPr>
        <p:spPr/>
        <p:txBody>
          <a:bodyPr/>
          <a:lstStyle/>
          <a:p>
            <a:fld id="{34F010B0-0E12-42F5-B6F7-9ABF38D2BB27}" type="slidenum">
              <a:rPr lang="en-US" smtClean="0"/>
              <a:pPr/>
              <a:t>7</a:t>
            </a:fld>
            <a:endParaRPr lang="en-US"/>
          </a:p>
        </p:txBody>
      </p:sp>
    </p:spTree>
    <p:extLst>
      <p:ext uri="{BB962C8B-B14F-4D97-AF65-F5344CB8AC3E}">
        <p14:creationId xmlns:p14="http://schemas.microsoft.com/office/powerpoint/2010/main" val="18989874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Revelation 3:12</a:t>
            </a:r>
            <a:r>
              <a:rPr lang="en-US" baseline="0" dirty="0" smtClean="0"/>
              <a:t> </a:t>
            </a:r>
            <a:r>
              <a:rPr lang="en-US" sz="1300" dirty="0"/>
              <a:t>He who overcomes, I will make him a pillar in the temple of My God, and he will not go out from it anymore; and I will write on him the name of My God, and the name of the city of My God, the new Jerusalem, which comes down out of heaven from My God, and My new name. </a:t>
            </a:r>
            <a:endParaRPr lang="en-US" dirty="0"/>
          </a:p>
        </p:txBody>
      </p:sp>
      <p:sp>
        <p:nvSpPr>
          <p:cNvPr id="4" name="Slide Number Placeholder 3"/>
          <p:cNvSpPr>
            <a:spLocks noGrp="1"/>
          </p:cNvSpPr>
          <p:nvPr>
            <p:ph type="sldNum" sz="quarter" idx="10"/>
          </p:nvPr>
        </p:nvSpPr>
        <p:spPr/>
        <p:txBody>
          <a:bodyPr/>
          <a:lstStyle/>
          <a:p>
            <a:fld id="{34F010B0-0E12-42F5-B6F7-9ABF38D2BB27}" type="slidenum">
              <a:rPr lang="en-US" smtClean="0"/>
              <a:pPr/>
              <a:t>8</a:t>
            </a:fld>
            <a:endParaRPr lang="en-US"/>
          </a:p>
        </p:txBody>
      </p:sp>
    </p:spTree>
    <p:extLst>
      <p:ext uri="{BB962C8B-B14F-4D97-AF65-F5344CB8AC3E}">
        <p14:creationId xmlns:p14="http://schemas.microsoft.com/office/powerpoint/2010/main" val="13351316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3" name="Rectangle 12"/>
          <p:cNvSpPr/>
          <p:nvPr userDrawn="1"/>
        </p:nvSpPr>
        <p:spPr>
          <a:xfrm>
            <a:off x="0" y="3657600"/>
            <a:ext cx="9144000" cy="3200400"/>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solidFill>
                <a:schemeClr val="bg1"/>
              </a:solidFill>
              <a:latin typeface="Calibri" panose="020F0502020204030204" pitchFamily="34" charset="0"/>
            </a:endParaRPr>
          </a:p>
        </p:txBody>
      </p:sp>
      <p:sp>
        <p:nvSpPr>
          <p:cNvPr id="9" name="Title 8"/>
          <p:cNvSpPr>
            <a:spLocks noGrp="1"/>
          </p:cNvSpPr>
          <p:nvPr>
            <p:ph type="ctrTitle"/>
          </p:nvPr>
        </p:nvSpPr>
        <p:spPr>
          <a:xfrm>
            <a:off x="0" y="1"/>
            <a:ext cx="9144000" cy="3582362"/>
          </a:xfrm>
        </p:spPr>
        <p:txBody>
          <a:bodyPr vert="horz" anchor="b">
            <a:normAutofit/>
            <a:scene3d>
              <a:camera prst="orthographicFront"/>
              <a:lightRig rig="soft" dir="t"/>
            </a:scene3d>
            <a:sp3d prstMaterial="softEdge">
              <a:bevelT w="25400" h="25400"/>
            </a:sp3d>
          </a:bodyPr>
          <a:lstStyle>
            <a:lvl1pPr algn="ctr">
              <a:defRPr sz="5400" b="1">
                <a:solidFill>
                  <a:schemeClr val="bg1"/>
                </a:solidFill>
                <a:effectLst>
                  <a:outerShdw blurRad="31750" dist="25400" dir="5400000" algn="tl" rotWithShape="0">
                    <a:srgbClr val="000000">
                      <a:alpha val="25000"/>
                    </a:srgbClr>
                  </a:outerShdw>
                </a:effectLst>
                <a:latin typeface="Calibri" panose="020F0502020204030204" pitchFamily="34" charset="0"/>
              </a:defRPr>
            </a:lvl1pPr>
            <a:extLst/>
          </a:lstStyle>
          <a:p>
            <a:r>
              <a:rPr kumimoji="0" lang="en-US" dirty="0" smtClean="0"/>
              <a:t>Click to edit Master title style</a:t>
            </a:r>
            <a:endParaRPr kumimoji="0" lang="en-US" dirty="0"/>
          </a:p>
        </p:txBody>
      </p:sp>
      <p:sp>
        <p:nvSpPr>
          <p:cNvPr id="17" name="Subtitle 16"/>
          <p:cNvSpPr>
            <a:spLocks noGrp="1"/>
          </p:cNvSpPr>
          <p:nvPr>
            <p:ph type="subTitle" idx="1"/>
          </p:nvPr>
        </p:nvSpPr>
        <p:spPr>
          <a:xfrm>
            <a:off x="685800" y="3733800"/>
            <a:ext cx="7772400" cy="1199704"/>
          </a:xfrm>
        </p:spPr>
        <p:txBody>
          <a:bodyPr lIns="45720" rIns="45720">
            <a:normAutofit/>
          </a:bodyPr>
          <a:lstStyle>
            <a:lvl1pPr marL="0" marR="64008" indent="0" algn="ctr">
              <a:buNone/>
              <a:defRPr sz="3200">
                <a:solidFill>
                  <a:schemeClr val="bg1"/>
                </a:solidFill>
                <a:latin typeface="Calibri" panose="020F0502020204030204"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dirty="0" smtClean="0"/>
              <a:t>Click to edit Master subtitle style</a:t>
            </a:r>
            <a:endParaRPr kumimoji="0"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74320">
              <a:buClr>
                <a:srgbClr val="558797"/>
              </a:buClr>
              <a:buSzPct val="80000"/>
              <a:buFont typeface="Wingdings" panose="05000000000000000000" pitchFamily="2" charset="2"/>
              <a:buChar char="§"/>
              <a:defRPr kumimoji="0" lang="en-US" sz="2800" kern="1200" dirty="0" smtClean="0">
                <a:solidFill>
                  <a:schemeClr val="tx1"/>
                </a:solidFill>
                <a:latin typeface="Calibri" panose="020F0502020204030204" pitchFamily="34" charset="0"/>
                <a:ea typeface="+mn-ea"/>
                <a:cs typeface="+mn-cs"/>
              </a:defRPr>
            </a:lvl1pPr>
            <a:lvl2pPr marL="274320" indent="-274320">
              <a:buFont typeface="Arial" panose="020B0604020202020204" pitchFamily="34" charset="0"/>
              <a:buChar char="•"/>
              <a:defRPr kumimoji="0" lang="en-US" sz="2800" kern="1200" dirty="0" smtClean="0">
                <a:solidFill>
                  <a:schemeClr val="tx1"/>
                </a:solidFill>
                <a:latin typeface="Calibri" panose="020F0502020204030204" pitchFamily="34" charset="0"/>
                <a:ea typeface="+mn-ea"/>
                <a:cs typeface="+mn-cs"/>
              </a:defRPr>
            </a:lvl2pPr>
            <a:lvl3pPr marL="928116" indent="-342900">
              <a:buFont typeface="Calibri" panose="020F0502020204030204" pitchFamily="34" charset="0"/>
              <a:buChar char="•"/>
              <a:defRPr sz="2400">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extLst/>
          </a:lstStyle>
          <a:p>
            <a:pPr lvl="0" eaLnBrk="1" latinLnBrk="0" hangingPunct="1"/>
            <a:r>
              <a:rPr lang="en-US" dirty="0" smtClean="0"/>
              <a:t>Click to edit Master text styles</a:t>
            </a:r>
          </a:p>
          <a:p>
            <a:pPr marL="859536" lvl="2" indent="-274320" algn="l" rtl="0" eaLnBrk="1" latinLnBrk="0" hangingPunct="1">
              <a:spcBef>
                <a:spcPts val="400"/>
              </a:spcBef>
              <a:spcAft>
                <a:spcPts val="0"/>
              </a:spcAft>
              <a:buClr>
                <a:srgbClr val="558797"/>
              </a:buClr>
              <a:buSzPct val="80000"/>
              <a:buFont typeface="Wingdings" panose="05000000000000000000" pitchFamily="2" charset="2"/>
              <a:buChar char="§"/>
            </a:pPr>
            <a:r>
              <a:rPr lang="en-US" dirty="0" smtClean="0"/>
              <a:t>Second level</a:t>
            </a:r>
          </a:p>
        </p:txBody>
      </p:sp>
      <p:sp>
        <p:nvSpPr>
          <p:cNvPr id="7" name="Title 6"/>
          <p:cNvSpPr>
            <a:spLocks noGrp="1"/>
          </p:cNvSpPr>
          <p:nvPr>
            <p:ph type="title"/>
          </p:nvPr>
        </p:nvSpPr>
        <p:spPr/>
        <p:txBody>
          <a:bodyPr rtlCol="0">
            <a:normAutofit/>
          </a:bodyPr>
          <a:lstStyle>
            <a:lvl1pPr>
              <a:defRPr sz="3600">
                <a:solidFill>
                  <a:schemeClr val="bg1"/>
                </a:solidFill>
                <a:effectLst/>
                <a:latin typeface="Calibri" panose="020F0502020204030204" pitchFamily="34" charset="0"/>
              </a:defRPr>
            </a:lvl1pPr>
            <a:extLst/>
          </a:lstStyle>
          <a:p>
            <a:r>
              <a:rPr kumimoji="0" lang="en-US" dirty="0" smtClean="0"/>
              <a:t>Click to edit Master title style</a:t>
            </a:r>
            <a:endParaRPr kumimoji="0"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a:xfrm>
            <a:off x="8153400" y="6324600"/>
            <a:ext cx="546100" cy="365125"/>
          </a:xfrm>
          <a:prstGeom prst="rect">
            <a:avLst/>
          </a:prstGeom>
        </p:spPr>
        <p:txBody>
          <a:bodyPr/>
          <a:lstStyle/>
          <a:p>
            <a:fld id="{36045AC9-458A-403D-AAF8-88625E0C35B2}" type="slidenum">
              <a:rPr lang="en-US" smtClean="0"/>
              <a:pPr/>
              <a:t>‹#›</a:t>
            </a:fld>
            <a:endParaRPr lang="en-US" dirty="0"/>
          </a:p>
        </p:txBody>
      </p:sp>
    </p:spTree>
    <p:extLst>
      <p:ext uri="{BB962C8B-B14F-4D97-AF65-F5344CB8AC3E}">
        <p14:creationId xmlns:p14="http://schemas.microsoft.com/office/powerpoint/2010/main" val="1438028356"/>
      </p:ext>
    </p:extLst>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152400"/>
            <a:ext cx="8229600" cy="838200"/>
          </a:xfrm>
          <a:prstGeom prst="rect">
            <a:avLst/>
          </a:prstGeom>
          <a:solidFill>
            <a:srgbClr val="486B70"/>
          </a:solidFill>
        </p:spPr>
        <p:txBody>
          <a:bodyPr vert="horz" anchor="ctr">
            <a:normAutofit/>
            <a:scene3d>
              <a:camera prst="orthographicFront"/>
              <a:lightRig rig="soft" dir="t"/>
            </a:scene3d>
            <a:sp3d prstMaterial="softEdge">
              <a:bevelT w="25400" h="25400"/>
            </a:sp3d>
          </a:bodyPr>
          <a:lstStyle>
            <a:extLst/>
          </a:lstStyle>
          <a:p>
            <a:r>
              <a:rPr kumimoji="0" lang="en-US" dirty="0" smtClean="0"/>
              <a:t>Click to edit Master title style</a:t>
            </a:r>
            <a:endParaRPr kumimoji="0" lang="en-US" dirty="0"/>
          </a:p>
        </p:txBody>
      </p:sp>
      <p:sp>
        <p:nvSpPr>
          <p:cNvPr id="30" name="Text Placeholder 29"/>
          <p:cNvSpPr>
            <a:spLocks noGrp="1"/>
          </p:cNvSpPr>
          <p:nvPr>
            <p:ph type="body" idx="1"/>
          </p:nvPr>
        </p:nvSpPr>
        <p:spPr>
          <a:xfrm>
            <a:off x="469900" y="1493838"/>
            <a:ext cx="8229600" cy="4525963"/>
          </a:xfrm>
          <a:prstGeom prst="rect">
            <a:avLst/>
          </a:prstGeom>
        </p:spPr>
        <p:txBody>
          <a:bodyPr vert="horz">
            <a:normAutofit/>
          </a:bodyPr>
          <a:lstStyle>
            <a:extLst/>
          </a:lstStyle>
          <a:p>
            <a:pPr lvl="0" eaLnBrk="1" latinLnBrk="0" hangingPunct="1"/>
            <a:r>
              <a:rPr kumimoji="0" lang="en-US" dirty="0" smtClean="0"/>
              <a:t>Click to edit Master text styles</a:t>
            </a:r>
          </a:p>
          <a:p>
            <a:pPr lvl="1" eaLnBrk="1" latinLnBrk="0" hangingPunct="1"/>
            <a:r>
              <a:rPr kumimoji="0" lang="en-US" dirty="0" smtClean="0"/>
              <a:t>Second level</a:t>
            </a:r>
          </a:p>
        </p:txBody>
      </p:sp>
      <p:sp>
        <p:nvSpPr>
          <p:cNvPr id="2" name="Rectangle 1"/>
          <p:cNvSpPr/>
          <p:nvPr userDrawn="1"/>
        </p:nvSpPr>
        <p:spPr>
          <a:xfrm>
            <a:off x="469900" y="6477000"/>
            <a:ext cx="8229600" cy="3647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l" defTabSz="914400" rtl="0" eaLnBrk="1" fontAlgn="auto" latinLnBrk="0" hangingPunct="1">
              <a:lnSpc>
                <a:spcPct val="100000"/>
              </a:lnSpc>
              <a:spcBef>
                <a:spcPts val="0"/>
              </a:spcBef>
              <a:spcAft>
                <a:spcPts val="0"/>
              </a:spcAft>
              <a:buClrTx/>
              <a:buSzTx/>
              <a:buFontTx/>
              <a:buNone/>
              <a:tabLst>
                <a:tab pos="8004175" algn="r"/>
              </a:tabLst>
              <a:defRPr/>
            </a:pPr>
            <a:r>
              <a:rPr lang="en-US" sz="1800" dirty="0" smtClean="0">
                <a:solidFill>
                  <a:schemeClr val="tx1"/>
                </a:solidFill>
                <a:latin typeface="Calibri" panose="020F0502020204030204" pitchFamily="34" charset="0"/>
              </a:rPr>
              <a:t>Revelation 3:7-13 </a:t>
            </a:r>
            <a:r>
              <a:rPr lang="en-US" sz="1800" baseline="0" dirty="0" smtClean="0">
                <a:solidFill>
                  <a:schemeClr val="tx1"/>
                </a:solidFill>
                <a:latin typeface="Calibri" panose="020F0502020204030204" pitchFamily="34" charset="0"/>
              </a:rPr>
              <a:t>Christ’s Message to Philadelphia Part 2 	</a:t>
            </a:r>
            <a:fld id="{A02E7E05-4C2B-4628-B837-66A622840BD6}" type="slidenum">
              <a:rPr lang="en-US" sz="1800" baseline="0" smtClean="0">
                <a:solidFill>
                  <a:schemeClr val="tx1"/>
                </a:solidFill>
                <a:latin typeface="Calibri" panose="020F0502020204030204" pitchFamily="34" charset="0"/>
              </a:rPr>
              <a:t>‹#›</a:t>
            </a:fld>
            <a:r>
              <a:rPr lang="en-US" sz="1800" dirty="0" smtClean="0">
                <a:solidFill>
                  <a:schemeClr val="tx1"/>
                </a:solidFill>
                <a:latin typeface="Calibri" panose="020F0502020204030204" pitchFamily="34" charset="0"/>
              </a:rPr>
              <a:t> </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xmlns:p14="http://schemas.microsoft.com/office/powerpoint/2010/main" id="1" dur="indefinite" restart="never" nodeType="tmRoot"/>
      </p:par>
    </p:tnLst>
  </p:timing>
  <p:txStyles>
    <p:titleStyle>
      <a:lvl1pPr algn="ctr" rtl="0" eaLnBrk="1" latinLnBrk="0" hangingPunct="1">
        <a:spcBef>
          <a:spcPct val="0"/>
        </a:spcBef>
        <a:buNone/>
        <a:defRPr kumimoji="0" sz="4000" b="1" kern="1200">
          <a:solidFill>
            <a:schemeClr val="bg1"/>
          </a:solidFill>
          <a:effectLst>
            <a:outerShdw blurRad="31750" dist="25400" dir="5400000" algn="tl" rotWithShape="0">
              <a:srgbClr val="000000">
                <a:alpha val="25000"/>
              </a:srgbClr>
            </a:outerShdw>
          </a:effectLst>
          <a:latin typeface="Calibri" panose="020F0502020204030204" pitchFamily="34" charset="0"/>
          <a:ea typeface="+mj-ea"/>
          <a:cs typeface="+mj-cs"/>
        </a:defRPr>
      </a:lvl1pPr>
      <a:extLst/>
    </p:titleStyle>
    <p:bodyStyle>
      <a:lvl1pPr marL="365760" indent="-256032" algn="l" rtl="0" eaLnBrk="1" latinLnBrk="0" hangingPunct="1">
        <a:spcBef>
          <a:spcPts val="400"/>
        </a:spcBef>
        <a:spcAft>
          <a:spcPts val="0"/>
        </a:spcAft>
        <a:buClr>
          <a:srgbClr val="486B70"/>
        </a:buClr>
        <a:buSzPct val="80000"/>
        <a:buFont typeface="Wingdings" panose="05000000000000000000" pitchFamily="2" charset="2"/>
        <a:buChar char="§"/>
        <a:defRPr kumimoji="0" sz="2800" kern="1200">
          <a:solidFill>
            <a:schemeClr val="tx1"/>
          </a:solidFill>
          <a:latin typeface="Calibri" panose="020F0502020204030204" pitchFamily="34" charset="0"/>
          <a:ea typeface="+mn-ea"/>
          <a:cs typeface="+mn-cs"/>
        </a:defRPr>
      </a:lvl1pPr>
      <a:lvl2pPr marL="621792" indent="-228600" algn="l" rtl="0" eaLnBrk="1" latinLnBrk="0" hangingPunct="1">
        <a:spcBef>
          <a:spcPts val="324"/>
        </a:spcBef>
        <a:buClr>
          <a:srgbClr val="486B70"/>
        </a:buClr>
        <a:buFont typeface="Verdana" panose="020B0604030504040204" pitchFamily="34" charset="0"/>
        <a:buChar char="-"/>
        <a:defRPr kumimoji="0" sz="2400" kern="1200">
          <a:solidFill>
            <a:schemeClr val="tx1"/>
          </a:solidFill>
          <a:latin typeface="Calibri" panose="020F0502020204030204" pitchFamily="34" charset="0"/>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Calibri" panose="020F0502020204030204" pitchFamily="34" charset="0"/>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Calibri" panose="020F0502020204030204" pitchFamily="34" charset="0"/>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Calibri" panose="020F0502020204030204" pitchFamily="34" charset="0"/>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Revelation 3:7-13</a:t>
            </a:r>
            <a:endParaRPr lang="en-US" dirty="0"/>
          </a:p>
        </p:txBody>
      </p:sp>
      <p:sp>
        <p:nvSpPr>
          <p:cNvPr id="3" name="Subtitle 2"/>
          <p:cNvSpPr>
            <a:spLocks noGrp="1"/>
          </p:cNvSpPr>
          <p:nvPr>
            <p:ph type="subTitle" idx="1"/>
          </p:nvPr>
        </p:nvSpPr>
        <p:spPr/>
        <p:txBody>
          <a:bodyPr>
            <a:noAutofit/>
          </a:bodyPr>
          <a:lstStyle/>
          <a:p>
            <a:r>
              <a:rPr lang="en-US" dirty="0" smtClean="0"/>
              <a:t>Christ’s Address </a:t>
            </a:r>
            <a:r>
              <a:rPr lang="en-US" dirty="0"/>
              <a:t>t</a:t>
            </a:r>
            <a:r>
              <a:rPr lang="en-US" dirty="0" smtClean="0"/>
              <a:t>o </a:t>
            </a:r>
            <a:r>
              <a:rPr lang="en-US" dirty="0"/>
              <a:t>t</a:t>
            </a:r>
            <a:r>
              <a:rPr lang="en-US" dirty="0" smtClean="0"/>
              <a:t>he Church in Philadelphia Part </a:t>
            </a:r>
            <a:r>
              <a:rPr lang="en-US" dirty="0"/>
              <a:t>2</a:t>
            </a:r>
            <a:endParaRPr lang="en-US" dirty="0" smtClean="0"/>
          </a:p>
          <a:p>
            <a:endParaRPr lang="en-US" dirty="0"/>
          </a:p>
          <a:p>
            <a:r>
              <a:rPr lang="en-US" dirty="0" smtClean="0"/>
              <a:t>By Eric Douma</a:t>
            </a:r>
            <a:endParaRPr lang="en-US" dirty="0"/>
          </a:p>
        </p:txBody>
      </p:sp>
    </p:spTree>
    <p:extLst>
      <p:ext uri="{BB962C8B-B14F-4D97-AF65-F5344CB8AC3E}">
        <p14:creationId xmlns:p14="http://schemas.microsoft.com/office/powerpoint/2010/main" val="422271613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43000"/>
            <a:ext cx="8839200" cy="4876801"/>
          </a:xfrm>
        </p:spPr>
        <p:txBody>
          <a:bodyPr/>
          <a:lstStyle/>
          <a:p>
            <a:pPr marL="0" indent="0">
              <a:buNone/>
            </a:pPr>
            <a:r>
              <a:rPr lang="en-US" u="sng" dirty="0"/>
              <a:t>Revelation 3:10</a:t>
            </a:r>
            <a:r>
              <a:rPr lang="en-US" dirty="0"/>
              <a:t>  Because you have kept the word of My perseverance, I also will </a:t>
            </a:r>
            <a:r>
              <a:rPr lang="en-US" dirty="0">
                <a:solidFill>
                  <a:srgbClr val="FF0000"/>
                </a:solidFill>
              </a:rPr>
              <a:t>keep</a:t>
            </a:r>
            <a:r>
              <a:rPr lang="en-US" dirty="0"/>
              <a:t> you </a:t>
            </a:r>
            <a:r>
              <a:rPr lang="en-US" dirty="0">
                <a:solidFill>
                  <a:srgbClr val="FF0000"/>
                </a:solidFill>
              </a:rPr>
              <a:t>from</a:t>
            </a:r>
            <a:r>
              <a:rPr lang="en-US" dirty="0"/>
              <a:t> the hour of testing</a:t>
            </a:r>
            <a:r>
              <a:rPr lang="en-US" dirty="0" smtClean="0"/>
              <a:t>…</a:t>
            </a:r>
          </a:p>
          <a:p>
            <a:pPr marL="0" indent="0">
              <a:buNone/>
            </a:pPr>
            <a:endParaRPr lang="en-US" dirty="0"/>
          </a:p>
          <a:p>
            <a:pPr marL="0" indent="0">
              <a:buNone/>
            </a:pPr>
            <a:endParaRPr lang="en-US" dirty="0" smtClean="0"/>
          </a:p>
          <a:p>
            <a:pPr marL="0" indent="0">
              <a:buNone/>
            </a:pPr>
            <a:r>
              <a:rPr lang="en-US" b="1" dirty="0" smtClean="0"/>
              <a:t>Possible Objections</a:t>
            </a:r>
            <a:r>
              <a:rPr lang="en-US" dirty="0" smtClean="0"/>
              <a:t>: </a:t>
            </a:r>
            <a:endParaRPr lang="en-US" dirty="0"/>
          </a:p>
          <a:p>
            <a:pPr marL="0" indent="0">
              <a:buNone/>
            </a:pPr>
            <a:r>
              <a:rPr lang="en-US" dirty="0" smtClean="0"/>
              <a:t>1. This promise only applied to the church in Philadelphia.</a:t>
            </a:r>
          </a:p>
          <a:p>
            <a:pPr marL="0" indent="0">
              <a:buNone/>
            </a:pPr>
            <a:r>
              <a:rPr lang="en-US" dirty="0" smtClean="0"/>
              <a:t>2. The hour of testing is something less than the full 70</a:t>
            </a:r>
            <a:r>
              <a:rPr lang="en-US" baseline="30000" dirty="0" smtClean="0"/>
              <a:t>th</a:t>
            </a:r>
            <a:r>
              <a:rPr lang="en-US" dirty="0" smtClean="0"/>
              <a:t> week of Daniel.</a:t>
            </a:r>
          </a:p>
          <a:p>
            <a:pPr marL="0" indent="0">
              <a:buNone/>
            </a:pPr>
            <a:r>
              <a:rPr lang="en-US" dirty="0" smtClean="0"/>
              <a:t>3. The church is kept “through” the hour of testing.</a:t>
            </a:r>
          </a:p>
          <a:p>
            <a:pPr marL="0" indent="0">
              <a:buNone/>
            </a:pPr>
            <a:r>
              <a:rPr lang="en-US" dirty="0" smtClean="0"/>
              <a:t>4. The church is kept by being “taken out of” the hour.</a:t>
            </a:r>
            <a:endParaRPr lang="en-US" dirty="0"/>
          </a:p>
          <a:p>
            <a:endParaRPr lang="en-US" dirty="0"/>
          </a:p>
        </p:txBody>
      </p:sp>
      <p:sp>
        <p:nvSpPr>
          <p:cNvPr id="3" name="Title 2"/>
          <p:cNvSpPr>
            <a:spLocks noGrp="1"/>
          </p:cNvSpPr>
          <p:nvPr>
            <p:ph type="title"/>
          </p:nvPr>
        </p:nvSpPr>
        <p:spPr/>
        <p:txBody>
          <a:bodyPr/>
          <a:lstStyle/>
          <a:p>
            <a:r>
              <a:rPr lang="en-US" dirty="0" smtClean="0"/>
              <a:t>Implications and Objections</a:t>
            </a:r>
            <a:endParaRPr lang="en-US" dirty="0"/>
          </a:p>
        </p:txBody>
      </p:sp>
      <p:cxnSp>
        <p:nvCxnSpPr>
          <p:cNvPr id="5" name="Straight Connector 4"/>
          <p:cNvCxnSpPr/>
          <p:nvPr/>
        </p:nvCxnSpPr>
        <p:spPr>
          <a:xfrm>
            <a:off x="0" y="2971800"/>
            <a:ext cx="91440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2514600" y="2438400"/>
            <a:ext cx="0" cy="53340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419600" y="2438400"/>
            <a:ext cx="0" cy="53340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514165" y="2758888"/>
            <a:ext cx="0" cy="212912"/>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457200" y="2727512"/>
            <a:ext cx="1636059" cy="0"/>
          </a:xfrm>
          <a:prstGeom prst="straightConnector1">
            <a:avLst/>
          </a:prstGeom>
          <a:ln w="57150">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2073088" y="2115671"/>
            <a:ext cx="0" cy="533400"/>
          </a:xfrm>
          <a:prstGeom prst="straightConnector1">
            <a:avLst/>
          </a:prstGeom>
          <a:ln w="57150">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2752724" y="2187406"/>
            <a:ext cx="1666876" cy="461665"/>
          </a:xfrm>
          <a:prstGeom prst="rect">
            <a:avLst/>
          </a:prstGeom>
          <a:noFill/>
        </p:spPr>
        <p:txBody>
          <a:bodyPr wrap="square" rtlCol="0">
            <a:spAutoFit/>
          </a:bodyPr>
          <a:lstStyle/>
          <a:p>
            <a:r>
              <a:rPr lang="en-US" sz="2400" b="1" dirty="0" smtClean="0">
                <a:latin typeface="Arial" panose="020B0604020202020204" pitchFamily="34" charset="0"/>
                <a:cs typeface="Arial" panose="020B0604020202020204" pitchFamily="34" charset="0"/>
              </a:rPr>
              <a:t>70</a:t>
            </a:r>
            <a:r>
              <a:rPr lang="en-US" sz="2400" b="1" baseline="30000" dirty="0" smtClean="0">
                <a:latin typeface="Arial" panose="020B0604020202020204" pitchFamily="34" charset="0"/>
                <a:cs typeface="Arial" panose="020B0604020202020204" pitchFamily="34" charset="0"/>
              </a:rPr>
              <a:t>th</a:t>
            </a:r>
            <a:r>
              <a:rPr lang="en-US" sz="2400" b="1" dirty="0" smtClean="0">
                <a:latin typeface="Arial" panose="020B0604020202020204" pitchFamily="34" charset="0"/>
                <a:cs typeface="Arial" panose="020B0604020202020204" pitchFamily="34" charset="0"/>
              </a:rPr>
              <a:t> Week</a:t>
            </a:r>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7331007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7"/>
                                        </p:tgtEl>
                                        <p:attrNameLst>
                                          <p:attrName>style.visibility</p:attrName>
                                        </p:attrNameLst>
                                      </p:cBhvr>
                                      <p:to>
                                        <p:strVal val="visible"/>
                                      </p:to>
                                    </p:set>
                                    <p:animEffect transition="in" filter="fade">
                                      <p:cBhvr>
                                        <p:cTn id="14" dur="1000"/>
                                        <p:tgtEl>
                                          <p:spTgt spid="17"/>
                                        </p:tgtEl>
                                      </p:cBhvr>
                                    </p:animEffect>
                                    <p:anim calcmode="lin" valueType="num">
                                      <p:cBhvr>
                                        <p:cTn id="15" dur="1000" fill="hold"/>
                                        <p:tgtEl>
                                          <p:spTgt spid="17"/>
                                        </p:tgtEl>
                                        <p:attrNameLst>
                                          <p:attrName>ppt_x</p:attrName>
                                        </p:attrNameLst>
                                      </p:cBhvr>
                                      <p:tavLst>
                                        <p:tav tm="0">
                                          <p:val>
                                            <p:strVal val="#ppt_x"/>
                                          </p:val>
                                        </p:tav>
                                        <p:tav tm="100000">
                                          <p:val>
                                            <p:strVal val="#ppt_x"/>
                                          </p:val>
                                        </p:tav>
                                      </p:tavLst>
                                    </p:anim>
                                    <p:anim calcmode="lin" valueType="num">
                                      <p:cBhvr>
                                        <p:cTn id="16"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wipe(left)">
                                      <p:cBhvr>
                                        <p:cTn id="21" dur="1250"/>
                                        <p:tgtEl>
                                          <p:spTgt spid="14"/>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nodeType="click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wipe(down)">
                                      <p:cBhvr>
                                        <p:cTn id="26" dur="500"/>
                                        <p:tgtEl>
                                          <p:spTgt spid="15"/>
                                        </p:tgtEl>
                                      </p:cBhvr>
                                    </p:animEffect>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Effect transition="in" filter="fade">
                                      <p:cBhvr>
                                        <p:cTn id="31" dur="1000"/>
                                        <p:tgtEl>
                                          <p:spTgt spid="2">
                                            <p:txEl>
                                              <p:pRg st="3" end="3"/>
                                            </p:txEl>
                                          </p:spTgt>
                                        </p:tgtEl>
                                      </p:cBhvr>
                                    </p:animEffect>
                                    <p:anim calcmode="lin" valueType="num">
                                      <p:cBhvr>
                                        <p:cTn id="3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2">
                                            <p:txEl>
                                              <p:pRg st="4" end="4"/>
                                            </p:txEl>
                                          </p:spTgt>
                                        </p:tgtEl>
                                        <p:attrNameLst>
                                          <p:attrName>style.visibility</p:attrName>
                                        </p:attrNameLst>
                                      </p:cBhvr>
                                      <p:to>
                                        <p:strVal val="visible"/>
                                      </p:to>
                                    </p:set>
                                    <p:animEffect transition="in" filter="fade">
                                      <p:cBhvr>
                                        <p:cTn id="38" dur="1000"/>
                                        <p:tgtEl>
                                          <p:spTgt spid="2">
                                            <p:txEl>
                                              <p:pRg st="4" end="4"/>
                                            </p:txEl>
                                          </p:spTgt>
                                        </p:tgtEl>
                                      </p:cBhvr>
                                    </p:animEffect>
                                    <p:anim calcmode="lin" valueType="num">
                                      <p:cBhvr>
                                        <p:cTn id="3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2">
                                            <p:txEl>
                                              <p:pRg st="5" end="5"/>
                                            </p:txEl>
                                          </p:spTgt>
                                        </p:tgtEl>
                                        <p:attrNameLst>
                                          <p:attrName>style.visibility</p:attrName>
                                        </p:attrNameLst>
                                      </p:cBhvr>
                                      <p:to>
                                        <p:strVal val="visible"/>
                                      </p:to>
                                    </p:set>
                                    <p:animEffect transition="in" filter="fade">
                                      <p:cBhvr>
                                        <p:cTn id="45" dur="1000"/>
                                        <p:tgtEl>
                                          <p:spTgt spid="2">
                                            <p:txEl>
                                              <p:pRg st="5" end="5"/>
                                            </p:txEl>
                                          </p:spTgt>
                                        </p:tgtEl>
                                      </p:cBhvr>
                                    </p:animEffect>
                                    <p:anim calcmode="lin" valueType="num">
                                      <p:cBhvr>
                                        <p:cTn id="46"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7"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2">
                                            <p:txEl>
                                              <p:pRg st="6" end="6"/>
                                            </p:txEl>
                                          </p:spTgt>
                                        </p:tgtEl>
                                        <p:attrNameLst>
                                          <p:attrName>style.visibility</p:attrName>
                                        </p:attrNameLst>
                                      </p:cBhvr>
                                      <p:to>
                                        <p:strVal val="visible"/>
                                      </p:to>
                                    </p:set>
                                    <p:animEffect transition="in" filter="fade">
                                      <p:cBhvr>
                                        <p:cTn id="52" dur="1000"/>
                                        <p:tgtEl>
                                          <p:spTgt spid="2">
                                            <p:txEl>
                                              <p:pRg st="6" end="6"/>
                                            </p:txEl>
                                          </p:spTgt>
                                        </p:tgtEl>
                                      </p:cBhvr>
                                    </p:animEffect>
                                    <p:anim calcmode="lin" valueType="num">
                                      <p:cBhvr>
                                        <p:cTn id="53"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4"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grpId="0" nodeType="clickEffect">
                                  <p:stCondLst>
                                    <p:cond delay="0"/>
                                  </p:stCondLst>
                                  <p:childTnLst>
                                    <p:set>
                                      <p:cBhvr>
                                        <p:cTn id="58" dur="1" fill="hold">
                                          <p:stCondLst>
                                            <p:cond delay="0"/>
                                          </p:stCondLst>
                                        </p:cTn>
                                        <p:tgtEl>
                                          <p:spTgt spid="2">
                                            <p:txEl>
                                              <p:pRg st="7" end="7"/>
                                            </p:txEl>
                                          </p:spTgt>
                                        </p:tgtEl>
                                        <p:attrNameLst>
                                          <p:attrName>style.visibility</p:attrName>
                                        </p:attrNameLst>
                                      </p:cBhvr>
                                      <p:to>
                                        <p:strVal val="visible"/>
                                      </p:to>
                                    </p:set>
                                    <p:animEffect transition="in" filter="fade">
                                      <p:cBhvr>
                                        <p:cTn id="59" dur="1000"/>
                                        <p:tgtEl>
                                          <p:spTgt spid="2">
                                            <p:txEl>
                                              <p:pRg st="7" end="7"/>
                                            </p:txEl>
                                          </p:spTgt>
                                        </p:tgtEl>
                                      </p:cBhvr>
                                    </p:animEffect>
                                    <p:anim calcmode="lin" valueType="num">
                                      <p:cBhvr>
                                        <p:cTn id="60"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61"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1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066800"/>
            <a:ext cx="8763000" cy="5181600"/>
          </a:xfrm>
        </p:spPr>
        <p:txBody>
          <a:bodyPr>
            <a:normAutofit/>
          </a:bodyPr>
          <a:lstStyle/>
          <a:p>
            <a:pPr marL="0" indent="0">
              <a:buNone/>
            </a:pPr>
            <a:r>
              <a:rPr lang="en-US" u="sng" dirty="0" smtClean="0"/>
              <a:t>Revelation 3:10-11</a:t>
            </a:r>
            <a:r>
              <a:rPr lang="en-US" dirty="0" smtClean="0"/>
              <a:t> ‘Because </a:t>
            </a:r>
            <a:r>
              <a:rPr lang="en-US" dirty="0"/>
              <a:t>you have kept the word of My perseverance, I also will keep you from the hour of testing, that hour which is </a:t>
            </a:r>
            <a:r>
              <a:rPr lang="en-US" dirty="0">
                <a:solidFill>
                  <a:srgbClr val="FF0000"/>
                </a:solidFill>
              </a:rPr>
              <a:t>about to </a:t>
            </a:r>
            <a:r>
              <a:rPr lang="en-US" dirty="0"/>
              <a:t>come upon the whole world, to test those who dwell on the earth.  </a:t>
            </a:r>
            <a:r>
              <a:rPr lang="en-US" u="sng" dirty="0"/>
              <a:t>11</a:t>
            </a:r>
            <a:r>
              <a:rPr lang="en-US" dirty="0"/>
              <a:t> </a:t>
            </a:r>
            <a:r>
              <a:rPr lang="en-US" dirty="0">
                <a:solidFill>
                  <a:srgbClr val="FF0000"/>
                </a:solidFill>
              </a:rPr>
              <a:t>‘I am coming quickly;</a:t>
            </a:r>
            <a:r>
              <a:rPr lang="en-US" dirty="0"/>
              <a:t> hold fast what you have, so that no one will take your crown. </a:t>
            </a:r>
            <a:endParaRPr lang="en-US" dirty="0" smtClean="0"/>
          </a:p>
          <a:p>
            <a:pPr marL="0" indent="0">
              <a:buNone/>
            </a:pPr>
            <a:r>
              <a:rPr lang="en-US" u="sng" dirty="0" smtClean="0"/>
              <a:t>Rev. 1:1</a:t>
            </a:r>
            <a:r>
              <a:rPr lang="en-US" dirty="0" smtClean="0"/>
              <a:t> </a:t>
            </a:r>
            <a:r>
              <a:rPr lang="en-US" dirty="0"/>
              <a:t>The Revelation of Jesus Christ, which God gave Him to show to His bond-servants, the things which must </a:t>
            </a:r>
            <a:r>
              <a:rPr lang="en-US" dirty="0" smtClean="0"/>
              <a:t>take place </a:t>
            </a:r>
            <a:r>
              <a:rPr lang="en-US" dirty="0" smtClean="0">
                <a:solidFill>
                  <a:srgbClr val="FF0000"/>
                </a:solidFill>
              </a:rPr>
              <a:t>soon</a:t>
            </a:r>
            <a:r>
              <a:rPr lang="en-US" dirty="0" smtClean="0"/>
              <a:t>…</a:t>
            </a:r>
          </a:p>
          <a:p>
            <a:pPr marL="0" indent="0">
              <a:buNone/>
            </a:pPr>
            <a:r>
              <a:rPr lang="en-US" u="sng" dirty="0" smtClean="0"/>
              <a:t>Rev 22:20</a:t>
            </a:r>
            <a:r>
              <a:rPr lang="en-US" dirty="0" smtClean="0"/>
              <a:t> </a:t>
            </a:r>
            <a:r>
              <a:rPr lang="en-US" dirty="0"/>
              <a:t>He who testifies to these things says, “Yes, I am coming </a:t>
            </a:r>
            <a:r>
              <a:rPr lang="en-US" dirty="0">
                <a:solidFill>
                  <a:srgbClr val="FF0000"/>
                </a:solidFill>
              </a:rPr>
              <a:t>quickly.</a:t>
            </a:r>
            <a:r>
              <a:rPr lang="en-US" dirty="0"/>
              <a:t>” Amen. Come, Lord Jesus. </a:t>
            </a:r>
          </a:p>
        </p:txBody>
      </p:sp>
      <p:sp>
        <p:nvSpPr>
          <p:cNvPr id="3" name="Title 2"/>
          <p:cNvSpPr>
            <a:spLocks noGrp="1"/>
          </p:cNvSpPr>
          <p:nvPr>
            <p:ph type="title"/>
          </p:nvPr>
        </p:nvSpPr>
        <p:spPr/>
        <p:txBody>
          <a:bodyPr/>
          <a:lstStyle/>
          <a:p>
            <a:r>
              <a:rPr lang="en-US" dirty="0" smtClean="0"/>
              <a:t>Imminence Should Lead to Perseverance</a:t>
            </a:r>
            <a:endParaRPr lang="en-US" dirty="0"/>
          </a:p>
        </p:txBody>
      </p:sp>
      <p:cxnSp>
        <p:nvCxnSpPr>
          <p:cNvPr id="5" name="Straight Connector 4"/>
          <p:cNvCxnSpPr/>
          <p:nvPr/>
        </p:nvCxnSpPr>
        <p:spPr>
          <a:xfrm>
            <a:off x="1524000" y="3200400"/>
            <a:ext cx="35052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6" name="Rounded Rectangle 5"/>
          <p:cNvSpPr/>
          <p:nvPr/>
        </p:nvSpPr>
        <p:spPr>
          <a:xfrm>
            <a:off x="6477000" y="1524000"/>
            <a:ext cx="2362200" cy="457200"/>
          </a:xfrm>
          <a:prstGeom prst="round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5791200" y="2384612"/>
            <a:ext cx="2057400" cy="434788"/>
          </a:xfrm>
          <a:prstGeom prst="round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3455218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1000"/>
                                        <p:tgtEl>
                                          <p:spTgt spid="6"/>
                                        </p:tgtEl>
                                      </p:cBhvr>
                                    </p:animEffect>
                                    <p:anim calcmode="lin" valueType="num">
                                      <p:cBhvr>
                                        <p:cTn id="29" dur="1000" fill="hold"/>
                                        <p:tgtEl>
                                          <p:spTgt spid="6"/>
                                        </p:tgtEl>
                                        <p:attrNameLst>
                                          <p:attrName>ppt_x</p:attrName>
                                        </p:attrNameLst>
                                      </p:cBhvr>
                                      <p:tavLst>
                                        <p:tav tm="0">
                                          <p:val>
                                            <p:strVal val="#ppt_x"/>
                                          </p:val>
                                        </p:tav>
                                        <p:tav tm="100000">
                                          <p:val>
                                            <p:strVal val="#ppt_x"/>
                                          </p:val>
                                        </p:tav>
                                      </p:tavLst>
                                    </p:anim>
                                    <p:anim calcmode="lin" valueType="num">
                                      <p:cBhvr>
                                        <p:cTn id="3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1000"/>
                                        <p:tgtEl>
                                          <p:spTgt spid="7"/>
                                        </p:tgtEl>
                                      </p:cBhvr>
                                    </p:animEffect>
                                    <p:anim calcmode="lin" valueType="num">
                                      <p:cBhvr>
                                        <p:cTn id="36" dur="1000" fill="hold"/>
                                        <p:tgtEl>
                                          <p:spTgt spid="7"/>
                                        </p:tgtEl>
                                        <p:attrNameLst>
                                          <p:attrName>ppt_x</p:attrName>
                                        </p:attrNameLst>
                                      </p:cBhvr>
                                      <p:tavLst>
                                        <p:tav tm="0">
                                          <p:val>
                                            <p:strVal val="#ppt_x"/>
                                          </p:val>
                                        </p:tav>
                                        <p:tav tm="100000">
                                          <p:val>
                                            <p:strVal val="#ppt_x"/>
                                          </p:val>
                                        </p:tav>
                                      </p:tavLst>
                                    </p:anim>
                                    <p:anim calcmode="lin" valueType="num">
                                      <p:cBhvr>
                                        <p:cTn id="3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fade">
                                      <p:cBhvr>
                                        <p:cTn id="42" dur="1000"/>
                                        <p:tgtEl>
                                          <p:spTgt spid="5"/>
                                        </p:tgtEl>
                                      </p:cBhvr>
                                    </p:animEffect>
                                    <p:anim calcmode="lin" valueType="num">
                                      <p:cBhvr>
                                        <p:cTn id="43" dur="1000" fill="hold"/>
                                        <p:tgtEl>
                                          <p:spTgt spid="5"/>
                                        </p:tgtEl>
                                        <p:attrNameLst>
                                          <p:attrName>ppt_x</p:attrName>
                                        </p:attrNameLst>
                                      </p:cBhvr>
                                      <p:tavLst>
                                        <p:tav tm="0">
                                          <p:val>
                                            <p:strVal val="#ppt_x"/>
                                          </p:val>
                                        </p:tav>
                                        <p:tav tm="100000">
                                          <p:val>
                                            <p:strVal val="#ppt_x"/>
                                          </p:val>
                                        </p:tav>
                                      </p:tavLst>
                                    </p:anim>
                                    <p:anim calcmode="lin" valueType="num">
                                      <p:cBhvr>
                                        <p:cTn id="4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6"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143000"/>
            <a:ext cx="8686800" cy="4876801"/>
          </a:xfrm>
        </p:spPr>
        <p:txBody>
          <a:bodyPr>
            <a:normAutofit lnSpcReduction="10000"/>
          </a:bodyPr>
          <a:lstStyle/>
          <a:p>
            <a:pPr marL="0" indent="0">
              <a:buNone/>
            </a:pPr>
            <a:r>
              <a:rPr lang="en-US" u="sng" dirty="0" smtClean="0"/>
              <a:t>Revelation 3:12 </a:t>
            </a:r>
            <a:r>
              <a:rPr lang="en-US" dirty="0" smtClean="0"/>
              <a:t> He </a:t>
            </a:r>
            <a:r>
              <a:rPr lang="en-US" dirty="0"/>
              <a:t>who overcomes, I will make him a pillar in the temple of My God, and he will not go out from it anymore; and I will write on him </a:t>
            </a:r>
            <a:r>
              <a:rPr lang="en-US" dirty="0">
                <a:solidFill>
                  <a:srgbClr val="FF0000"/>
                </a:solidFill>
              </a:rPr>
              <a:t>the name of My God</a:t>
            </a:r>
            <a:r>
              <a:rPr lang="en-US" dirty="0"/>
              <a:t>, and </a:t>
            </a:r>
            <a:r>
              <a:rPr lang="en-US" dirty="0">
                <a:solidFill>
                  <a:srgbClr val="FF0000"/>
                </a:solidFill>
              </a:rPr>
              <a:t>the name of the city of My God</a:t>
            </a:r>
            <a:r>
              <a:rPr lang="en-US" dirty="0"/>
              <a:t>, the new Jerusalem, which comes down out of heaven from My God, and </a:t>
            </a:r>
            <a:r>
              <a:rPr lang="en-US" dirty="0">
                <a:solidFill>
                  <a:srgbClr val="FF0000"/>
                </a:solidFill>
              </a:rPr>
              <a:t>My new </a:t>
            </a:r>
            <a:r>
              <a:rPr lang="en-US" dirty="0" smtClean="0">
                <a:solidFill>
                  <a:srgbClr val="FF0000"/>
                </a:solidFill>
              </a:rPr>
              <a:t>name.</a:t>
            </a:r>
          </a:p>
          <a:p>
            <a:pPr marL="0" indent="0">
              <a:buNone/>
            </a:pPr>
            <a:endParaRPr lang="en-US" dirty="0">
              <a:solidFill>
                <a:srgbClr val="FF0000"/>
              </a:solidFill>
            </a:endParaRPr>
          </a:p>
          <a:p>
            <a:pPr marL="0" indent="0">
              <a:buNone/>
            </a:pPr>
            <a:r>
              <a:rPr lang="en-US" u="sng" dirty="0" smtClean="0"/>
              <a:t>Daniel 9:19</a:t>
            </a:r>
            <a:r>
              <a:rPr lang="en-US" dirty="0" smtClean="0"/>
              <a:t> </a:t>
            </a:r>
            <a:r>
              <a:rPr lang="en-US" dirty="0"/>
              <a:t>O Lord, hear! O Lord, forgive! O Lord, listen and take action! For Your own sake, O my God, do not delay, because </a:t>
            </a:r>
            <a:r>
              <a:rPr lang="en-US" dirty="0">
                <a:solidFill>
                  <a:srgbClr val="FF0000"/>
                </a:solidFill>
              </a:rPr>
              <a:t>Your city and Your people are called by Your name</a:t>
            </a:r>
            <a:r>
              <a:rPr lang="en-US" dirty="0" smtClean="0">
                <a:solidFill>
                  <a:srgbClr val="FF0000"/>
                </a:solidFill>
              </a:rPr>
              <a:t>.</a:t>
            </a:r>
            <a:endParaRPr lang="en-US" dirty="0" smtClean="0"/>
          </a:p>
          <a:p>
            <a:pPr marL="0" indent="0">
              <a:buNone/>
            </a:pPr>
            <a:endParaRPr lang="en-US" dirty="0">
              <a:solidFill>
                <a:srgbClr val="FF0000"/>
              </a:solidFill>
            </a:endParaRPr>
          </a:p>
        </p:txBody>
      </p:sp>
      <p:sp>
        <p:nvSpPr>
          <p:cNvPr id="3" name="Title 2"/>
          <p:cNvSpPr>
            <a:spLocks noGrp="1"/>
          </p:cNvSpPr>
          <p:nvPr>
            <p:ph type="title"/>
          </p:nvPr>
        </p:nvSpPr>
        <p:spPr/>
        <p:txBody>
          <a:bodyPr/>
          <a:lstStyle/>
          <a:p>
            <a:r>
              <a:rPr lang="en-US" dirty="0" smtClean="0"/>
              <a:t>The Promise to Have “God’s Name”</a:t>
            </a:r>
            <a:endParaRPr lang="en-US" dirty="0"/>
          </a:p>
        </p:txBody>
      </p:sp>
    </p:spTree>
    <p:extLst>
      <p:ext uri="{BB962C8B-B14F-4D97-AF65-F5344CB8AC3E}">
        <p14:creationId xmlns:p14="http://schemas.microsoft.com/office/powerpoint/2010/main" val="227503929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66800"/>
            <a:ext cx="8839200" cy="5791200"/>
          </a:xfrm>
        </p:spPr>
        <p:txBody>
          <a:bodyPr>
            <a:normAutofit/>
          </a:bodyPr>
          <a:lstStyle/>
          <a:p>
            <a:pPr marL="0" indent="0">
              <a:buNone/>
            </a:pPr>
            <a:r>
              <a:rPr lang="en-US" sz="2700" u="sng" dirty="0" smtClean="0"/>
              <a:t>Exodus 20:7</a:t>
            </a:r>
            <a:r>
              <a:rPr lang="en-US" sz="2700" dirty="0" smtClean="0"/>
              <a:t> </a:t>
            </a:r>
            <a:r>
              <a:rPr lang="en-US" sz="2700" dirty="0" smtClean="0">
                <a:solidFill>
                  <a:srgbClr val="FF0000"/>
                </a:solidFill>
              </a:rPr>
              <a:t>You </a:t>
            </a:r>
            <a:r>
              <a:rPr lang="en-US" sz="2700" dirty="0">
                <a:solidFill>
                  <a:srgbClr val="FF0000"/>
                </a:solidFill>
              </a:rPr>
              <a:t>shall not take the name of the LORD your God in vain</a:t>
            </a:r>
            <a:r>
              <a:rPr lang="en-US" sz="2700" dirty="0"/>
              <a:t>, for the LORD will not leave him unpunished who takes His </a:t>
            </a:r>
            <a:r>
              <a:rPr lang="en-US" sz="2700" dirty="0" smtClean="0"/>
              <a:t>name </a:t>
            </a:r>
            <a:r>
              <a:rPr lang="en-US" sz="2700" dirty="0"/>
              <a:t>in vain. </a:t>
            </a:r>
            <a:endParaRPr lang="en-US" sz="2700" dirty="0" smtClean="0"/>
          </a:p>
          <a:p>
            <a:pPr marL="0" indent="0">
              <a:buNone/>
            </a:pPr>
            <a:endParaRPr lang="en-US" sz="2700" dirty="0"/>
          </a:p>
          <a:p>
            <a:pPr marL="0" indent="0">
              <a:buNone/>
            </a:pPr>
            <a:r>
              <a:rPr lang="en-US" sz="2700" u="sng" dirty="0" smtClean="0"/>
              <a:t>Romans 2:24</a:t>
            </a:r>
            <a:r>
              <a:rPr lang="en-US" sz="2700" dirty="0" smtClean="0"/>
              <a:t> For </a:t>
            </a:r>
            <a:r>
              <a:rPr lang="en-US" sz="2700" dirty="0"/>
              <a:t>“THE NAME OF GOD IS BLASPHEMED AMONG THE GENTILES BECAUSE OF YOU,” just as it is written. </a:t>
            </a:r>
            <a:endParaRPr lang="en-US" sz="2700" dirty="0" smtClean="0"/>
          </a:p>
          <a:p>
            <a:pPr marL="0" indent="0">
              <a:buNone/>
            </a:pPr>
            <a:endParaRPr lang="en-US" sz="2700" dirty="0"/>
          </a:p>
          <a:p>
            <a:pPr marL="0" indent="0">
              <a:buNone/>
            </a:pPr>
            <a:r>
              <a:rPr lang="en-US" sz="2700" u="sng" dirty="0" smtClean="0"/>
              <a:t>Ezekiel 36:20</a:t>
            </a:r>
            <a:r>
              <a:rPr lang="en-US" sz="2700" dirty="0" smtClean="0"/>
              <a:t> </a:t>
            </a:r>
            <a:r>
              <a:rPr lang="en-US" sz="2700" dirty="0"/>
              <a:t>When they came to the nations where they went, </a:t>
            </a:r>
            <a:r>
              <a:rPr lang="en-US" sz="2700" dirty="0">
                <a:solidFill>
                  <a:srgbClr val="FF0000"/>
                </a:solidFill>
              </a:rPr>
              <a:t>they profaned My holy name</a:t>
            </a:r>
            <a:r>
              <a:rPr lang="en-US" sz="2700" dirty="0"/>
              <a:t>, because it was said of them, ‘These are the people of the LORD; yet they have come out of His land.’ </a:t>
            </a:r>
          </a:p>
        </p:txBody>
      </p:sp>
      <p:sp>
        <p:nvSpPr>
          <p:cNvPr id="3" name="Title 2"/>
          <p:cNvSpPr>
            <a:spLocks noGrp="1"/>
          </p:cNvSpPr>
          <p:nvPr>
            <p:ph type="title"/>
          </p:nvPr>
        </p:nvSpPr>
        <p:spPr>
          <a:xfrm>
            <a:off x="457200" y="152400"/>
            <a:ext cx="8229600" cy="838200"/>
          </a:xfrm>
        </p:spPr>
        <p:txBody>
          <a:bodyPr/>
          <a:lstStyle/>
          <a:p>
            <a:r>
              <a:rPr lang="en-US" dirty="0" smtClean="0"/>
              <a:t>Implications of the Third Commandment</a:t>
            </a:r>
            <a:endParaRPr lang="en-US" dirty="0"/>
          </a:p>
        </p:txBody>
      </p:sp>
      <p:cxnSp>
        <p:nvCxnSpPr>
          <p:cNvPr id="4" name="Straight Connector 3"/>
          <p:cNvCxnSpPr/>
          <p:nvPr/>
        </p:nvCxnSpPr>
        <p:spPr>
          <a:xfrm>
            <a:off x="6019800" y="5414682"/>
            <a:ext cx="27432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04800" y="5853953"/>
            <a:ext cx="19812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8" name="Rounded Rectangle 7"/>
          <p:cNvSpPr/>
          <p:nvPr/>
        </p:nvSpPr>
        <p:spPr>
          <a:xfrm>
            <a:off x="3787587" y="1165413"/>
            <a:ext cx="685800" cy="381000"/>
          </a:xfrm>
          <a:prstGeom prst="round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6484138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fade">
                                      <p:cBhvr>
                                        <p:cTn id="28" dur="1000"/>
                                        <p:tgtEl>
                                          <p:spTgt spid="2">
                                            <p:txEl>
                                              <p:pRg st="4" end="4"/>
                                            </p:txEl>
                                          </p:spTgt>
                                        </p:tgtEl>
                                      </p:cBhvr>
                                    </p:animEffect>
                                    <p:anim calcmode="lin" valueType="num">
                                      <p:cBhvr>
                                        <p:cTn id="2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fade">
                                      <p:cBhvr>
                                        <p:cTn id="35" dur="1000"/>
                                        <p:tgtEl>
                                          <p:spTgt spid="4"/>
                                        </p:tgtEl>
                                      </p:cBhvr>
                                    </p:animEffect>
                                    <p:anim calcmode="lin" valueType="num">
                                      <p:cBhvr>
                                        <p:cTn id="36" dur="1000" fill="hold"/>
                                        <p:tgtEl>
                                          <p:spTgt spid="4"/>
                                        </p:tgtEl>
                                        <p:attrNameLst>
                                          <p:attrName>ppt_x</p:attrName>
                                        </p:attrNameLst>
                                      </p:cBhvr>
                                      <p:tavLst>
                                        <p:tav tm="0">
                                          <p:val>
                                            <p:strVal val="#ppt_x"/>
                                          </p:val>
                                        </p:tav>
                                        <p:tav tm="100000">
                                          <p:val>
                                            <p:strVal val="#ppt_x"/>
                                          </p:val>
                                        </p:tav>
                                      </p:tavLst>
                                    </p:anim>
                                    <p:anim calcmode="lin" valueType="num">
                                      <p:cBhvr>
                                        <p:cTn id="3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fade">
                                      <p:cBhvr>
                                        <p:cTn id="42" dur="1000"/>
                                        <p:tgtEl>
                                          <p:spTgt spid="6"/>
                                        </p:tgtEl>
                                      </p:cBhvr>
                                    </p:animEffect>
                                    <p:anim calcmode="lin" valueType="num">
                                      <p:cBhvr>
                                        <p:cTn id="43" dur="1000" fill="hold"/>
                                        <p:tgtEl>
                                          <p:spTgt spid="6"/>
                                        </p:tgtEl>
                                        <p:attrNameLst>
                                          <p:attrName>ppt_x</p:attrName>
                                        </p:attrNameLst>
                                      </p:cBhvr>
                                      <p:tavLst>
                                        <p:tav tm="0">
                                          <p:val>
                                            <p:strVal val="#ppt_x"/>
                                          </p:val>
                                        </p:tav>
                                        <p:tav tm="100000">
                                          <p:val>
                                            <p:strVal val="#ppt_x"/>
                                          </p:val>
                                        </p:tav>
                                      </p:tavLst>
                                    </p:anim>
                                    <p:anim calcmode="lin" valueType="num">
                                      <p:cBhvr>
                                        <p:cTn id="4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143000"/>
            <a:ext cx="8763000" cy="4876801"/>
          </a:xfrm>
        </p:spPr>
        <p:txBody>
          <a:bodyPr>
            <a:normAutofit/>
          </a:bodyPr>
          <a:lstStyle/>
          <a:p>
            <a:pPr marL="0" indent="0">
              <a:buNone/>
            </a:pPr>
            <a:r>
              <a:rPr lang="en-US" u="sng" dirty="0" smtClean="0"/>
              <a:t>Ezekiel 36:22-24</a:t>
            </a:r>
            <a:r>
              <a:rPr lang="en-US" dirty="0" smtClean="0"/>
              <a:t> Therefore </a:t>
            </a:r>
            <a:r>
              <a:rPr lang="en-US" dirty="0"/>
              <a:t>say to the house of Israel, ‘Thus says the Lord GOD, “It is not for your sake, O house of Israel, that I am about to act, but for My holy name, which you have profaned among the nations where you went.  </a:t>
            </a:r>
            <a:r>
              <a:rPr lang="en-US" u="sng" dirty="0"/>
              <a:t>23</a:t>
            </a:r>
            <a:r>
              <a:rPr lang="en-US" dirty="0"/>
              <a:t> “</a:t>
            </a:r>
            <a:r>
              <a:rPr lang="en-US" dirty="0">
                <a:solidFill>
                  <a:srgbClr val="FF0000"/>
                </a:solidFill>
              </a:rPr>
              <a:t>I will vindicate the holiness of My great name </a:t>
            </a:r>
            <a:r>
              <a:rPr lang="en-US" dirty="0"/>
              <a:t>which has been profaned among the nations, which you have profaned in their midst. Then the nations will know that I am the LORD,” declares the Lord GOD, “when I prove Myself holy among you in their sight.  </a:t>
            </a:r>
            <a:r>
              <a:rPr lang="en-US" u="sng" dirty="0"/>
              <a:t>24</a:t>
            </a:r>
            <a:r>
              <a:rPr lang="en-US" dirty="0"/>
              <a:t> “For I will take you from the nations, gather you from all the lands and bring you into your own land.  </a:t>
            </a:r>
          </a:p>
        </p:txBody>
      </p:sp>
      <p:sp>
        <p:nvSpPr>
          <p:cNvPr id="3" name="Title 2"/>
          <p:cNvSpPr>
            <a:spLocks noGrp="1"/>
          </p:cNvSpPr>
          <p:nvPr>
            <p:ph type="title"/>
          </p:nvPr>
        </p:nvSpPr>
        <p:spPr/>
        <p:txBody>
          <a:bodyPr/>
          <a:lstStyle/>
          <a:p>
            <a:r>
              <a:rPr lang="en-US" dirty="0" smtClean="0"/>
              <a:t>God’s Remedy: The New Covenant</a:t>
            </a:r>
            <a:endParaRPr lang="en-US" dirty="0"/>
          </a:p>
        </p:txBody>
      </p:sp>
      <p:cxnSp>
        <p:nvCxnSpPr>
          <p:cNvPr id="4" name="Straight Connector 3"/>
          <p:cNvCxnSpPr/>
          <p:nvPr/>
        </p:nvCxnSpPr>
        <p:spPr>
          <a:xfrm>
            <a:off x="3509682" y="5432611"/>
            <a:ext cx="4872318"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304800" y="5867400"/>
            <a:ext cx="41910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609598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43000"/>
            <a:ext cx="8839200" cy="4876801"/>
          </a:xfrm>
        </p:spPr>
        <p:txBody>
          <a:bodyPr/>
          <a:lstStyle/>
          <a:p>
            <a:pPr marL="0" indent="0">
              <a:buNone/>
            </a:pPr>
            <a:r>
              <a:rPr lang="en-US" u="sng" dirty="0" smtClean="0"/>
              <a:t>Ezekiel 36:25-27</a:t>
            </a:r>
            <a:r>
              <a:rPr lang="en-US" dirty="0" smtClean="0"/>
              <a:t> Then </a:t>
            </a:r>
            <a:r>
              <a:rPr lang="en-US" dirty="0"/>
              <a:t>I will sprinkle clean water on you, and you will be clean; I will cleanse you from all your filthiness and from all your idols.  </a:t>
            </a:r>
            <a:r>
              <a:rPr lang="en-US" u="sng" dirty="0"/>
              <a:t>26</a:t>
            </a:r>
            <a:r>
              <a:rPr lang="en-US" dirty="0"/>
              <a:t> “Moreover, I will give you a new heart and put a new spirit within you; and I will remove the heart of stone from your flesh and give you a heart of flesh.  </a:t>
            </a:r>
            <a:r>
              <a:rPr lang="en-US" u="sng" dirty="0"/>
              <a:t>27</a:t>
            </a:r>
            <a:r>
              <a:rPr lang="en-US" dirty="0"/>
              <a:t> “</a:t>
            </a:r>
            <a:r>
              <a:rPr lang="en-US" dirty="0">
                <a:solidFill>
                  <a:srgbClr val="FF0000"/>
                </a:solidFill>
              </a:rPr>
              <a:t>I will put My Spirit within you and cause you to walk in My statutes, and you will be careful to observe My ordinances</a:t>
            </a:r>
            <a:r>
              <a:rPr lang="en-US" dirty="0"/>
              <a:t>. </a:t>
            </a:r>
          </a:p>
        </p:txBody>
      </p:sp>
      <p:sp>
        <p:nvSpPr>
          <p:cNvPr id="3" name="Title 2"/>
          <p:cNvSpPr>
            <a:spLocks noGrp="1"/>
          </p:cNvSpPr>
          <p:nvPr>
            <p:ph type="title"/>
          </p:nvPr>
        </p:nvSpPr>
        <p:spPr/>
        <p:txBody>
          <a:bodyPr/>
          <a:lstStyle/>
          <a:p>
            <a:r>
              <a:rPr lang="en-US" dirty="0"/>
              <a:t>God’s Remedy: The New Covenant</a:t>
            </a:r>
          </a:p>
        </p:txBody>
      </p:sp>
      <p:cxnSp>
        <p:nvCxnSpPr>
          <p:cNvPr id="4" name="Straight Connector 3"/>
          <p:cNvCxnSpPr/>
          <p:nvPr/>
        </p:nvCxnSpPr>
        <p:spPr>
          <a:xfrm>
            <a:off x="6249521" y="1600200"/>
            <a:ext cx="9525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343400" y="3733800"/>
            <a:ext cx="12954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833717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1000"/>
                                        <p:tgtEl>
                                          <p:spTgt spid="10"/>
                                        </p:tgtEl>
                                      </p:cBhvr>
                                    </p:animEffect>
                                    <p:anim calcmode="lin" valueType="num">
                                      <p:cBhvr>
                                        <p:cTn id="22" dur="1000" fill="hold"/>
                                        <p:tgtEl>
                                          <p:spTgt spid="10"/>
                                        </p:tgtEl>
                                        <p:attrNameLst>
                                          <p:attrName>ppt_x</p:attrName>
                                        </p:attrNameLst>
                                      </p:cBhvr>
                                      <p:tavLst>
                                        <p:tav tm="0">
                                          <p:val>
                                            <p:strVal val="#ppt_x"/>
                                          </p:val>
                                        </p:tav>
                                        <p:tav tm="100000">
                                          <p:val>
                                            <p:strVal val="#ppt_x"/>
                                          </p:val>
                                        </p:tav>
                                      </p:tavLst>
                                    </p:anim>
                                    <p:anim calcmode="lin" valueType="num">
                                      <p:cBhvr>
                                        <p:cTn id="2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43000"/>
            <a:ext cx="8547100" cy="4876801"/>
          </a:xfrm>
        </p:spPr>
        <p:txBody>
          <a:bodyPr/>
          <a:lstStyle/>
          <a:p>
            <a:pPr marL="0" indent="0">
              <a:buNone/>
            </a:pPr>
            <a:r>
              <a:rPr lang="en-US" u="sng" dirty="0" smtClean="0"/>
              <a:t>Ezekiel 37:25-27</a:t>
            </a:r>
            <a:r>
              <a:rPr lang="en-US" dirty="0" smtClean="0"/>
              <a:t> They </a:t>
            </a:r>
            <a:r>
              <a:rPr lang="en-US" dirty="0"/>
              <a:t>will live on the land that I gave to Jacob My servant, in which your fathers lived; and they will live on it, they, and their sons and their sons’ sons, forever; and David My servant will be their prince forever.  </a:t>
            </a:r>
            <a:r>
              <a:rPr lang="en-US" u="sng" dirty="0"/>
              <a:t>26</a:t>
            </a:r>
            <a:r>
              <a:rPr lang="en-US" dirty="0"/>
              <a:t> “I will make a covenant of peace with them; it will be an everlasting covenant with them. And I will place them and multiply them, and will set My sanctuary in their midst forever.  </a:t>
            </a:r>
            <a:r>
              <a:rPr lang="en-US" u="sng" dirty="0"/>
              <a:t>27</a:t>
            </a:r>
            <a:r>
              <a:rPr lang="en-US" dirty="0"/>
              <a:t> “My dwelling place also will be with them; </a:t>
            </a:r>
            <a:r>
              <a:rPr lang="en-US" dirty="0">
                <a:solidFill>
                  <a:srgbClr val="FF0000"/>
                </a:solidFill>
              </a:rPr>
              <a:t>and I will be their God, and they will be My people. </a:t>
            </a:r>
          </a:p>
          <a:p>
            <a:endParaRPr lang="en-US" dirty="0"/>
          </a:p>
        </p:txBody>
      </p:sp>
      <p:sp>
        <p:nvSpPr>
          <p:cNvPr id="3" name="Title 2"/>
          <p:cNvSpPr>
            <a:spLocks noGrp="1"/>
          </p:cNvSpPr>
          <p:nvPr>
            <p:ph type="title"/>
          </p:nvPr>
        </p:nvSpPr>
        <p:spPr/>
        <p:txBody>
          <a:bodyPr/>
          <a:lstStyle/>
          <a:p>
            <a:r>
              <a:rPr lang="en-US" dirty="0" smtClean="0"/>
              <a:t>God’s People Will Rightly Bear His Name</a:t>
            </a:r>
            <a:endParaRPr lang="en-US" dirty="0"/>
          </a:p>
        </p:txBody>
      </p:sp>
      <p:cxnSp>
        <p:nvCxnSpPr>
          <p:cNvPr id="5" name="Straight Connector 4"/>
          <p:cNvCxnSpPr/>
          <p:nvPr/>
        </p:nvCxnSpPr>
        <p:spPr>
          <a:xfrm>
            <a:off x="1999129" y="2859742"/>
            <a:ext cx="65532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87509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43000"/>
            <a:ext cx="8839200" cy="4876801"/>
          </a:xfrm>
        </p:spPr>
        <p:txBody>
          <a:bodyPr>
            <a:normAutofit lnSpcReduction="10000"/>
          </a:bodyPr>
          <a:lstStyle/>
          <a:p>
            <a:pPr marL="0" indent="0">
              <a:buNone/>
            </a:pPr>
            <a:r>
              <a:rPr lang="en-US" u="sng" dirty="0" smtClean="0"/>
              <a:t>Revelation 22:3-4</a:t>
            </a:r>
            <a:r>
              <a:rPr lang="en-US" dirty="0" smtClean="0"/>
              <a:t> There </a:t>
            </a:r>
            <a:r>
              <a:rPr lang="en-US" dirty="0"/>
              <a:t>will no longer be any curse; and the throne of God and of the Lamb will be in it, and His bond-servants will serve Him;  </a:t>
            </a:r>
            <a:r>
              <a:rPr lang="en-US" u="sng" dirty="0"/>
              <a:t>4</a:t>
            </a:r>
            <a:r>
              <a:rPr lang="en-US" dirty="0"/>
              <a:t> they will see His face, </a:t>
            </a:r>
            <a:r>
              <a:rPr lang="en-US" dirty="0">
                <a:solidFill>
                  <a:srgbClr val="FF0000"/>
                </a:solidFill>
              </a:rPr>
              <a:t>and His name will be on </a:t>
            </a:r>
            <a:r>
              <a:rPr lang="en-US" dirty="0" smtClean="0">
                <a:solidFill>
                  <a:srgbClr val="FF0000"/>
                </a:solidFill>
              </a:rPr>
              <a:t>their </a:t>
            </a:r>
            <a:r>
              <a:rPr lang="en-US" dirty="0">
                <a:solidFill>
                  <a:srgbClr val="FF0000"/>
                </a:solidFill>
              </a:rPr>
              <a:t>foreheads.</a:t>
            </a:r>
            <a:r>
              <a:rPr lang="en-US" dirty="0"/>
              <a:t> </a:t>
            </a:r>
            <a:endParaRPr lang="en-US" dirty="0" smtClean="0"/>
          </a:p>
          <a:p>
            <a:pPr marL="0" indent="0">
              <a:buNone/>
            </a:pPr>
            <a:endParaRPr lang="en-US" dirty="0"/>
          </a:p>
          <a:p>
            <a:pPr marL="0" indent="0">
              <a:buNone/>
            </a:pPr>
            <a:r>
              <a:rPr lang="en-US" u="sng" dirty="0" smtClean="0"/>
              <a:t>Revelation 3:12-13</a:t>
            </a:r>
            <a:r>
              <a:rPr lang="en-US" dirty="0" smtClean="0"/>
              <a:t> He </a:t>
            </a:r>
            <a:r>
              <a:rPr lang="en-US" dirty="0"/>
              <a:t>who overcomes, I will make him a pillar in the temple of My God, and he will not go out from it anymore; and I will write on him </a:t>
            </a:r>
            <a:r>
              <a:rPr lang="en-US" dirty="0">
                <a:solidFill>
                  <a:srgbClr val="FF0000"/>
                </a:solidFill>
              </a:rPr>
              <a:t>the name of My God</a:t>
            </a:r>
            <a:r>
              <a:rPr lang="en-US" dirty="0"/>
              <a:t>, and the </a:t>
            </a:r>
            <a:r>
              <a:rPr lang="en-US" dirty="0">
                <a:solidFill>
                  <a:srgbClr val="FF0000"/>
                </a:solidFill>
              </a:rPr>
              <a:t>name of the city of My God</a:t>
            </a:r>
            <a:r>
              <a:rPr lang="en-US" dirty="0"/>
              <a:t>, the new Jerusalem, which comes down out of heaven from My God, </a:t>
            </a:r>
            <a:r>
              <a:rPr lang="en-US" dirty="0">
                <a:solidFill>
                  <a:srgbClr val="FF0000"/>
                </a:solidFill>
              </a:rPr>
              <a:t>and My new name</a:t>
            </a:r>
            <a:r>
              <a:rPr lang="en-US" dirty="0"/>
              <a:t>.  </a:t>
            </a:r>
            <a:r>
              <a:rPr lang="en-US" u="sng" dirty="0"/>
              <a:t>13</a:t>
            </a:r>
            <a:r>
              <a:rPr lang="en-US" dirty="0"/>
              <a:t> ‘He who has an ear, let him hear what the Spirit says to the churches.’ </a:t>
            </a:r>
          </a:p>
        </p:txBody>
      </p:sp>
      <p:sp>
        <p:nvSpPr>
          <p:cNvPr id="3" name="Title 2"/>
          <p:cNvSpPr>
            <a:spLocks noGrp="1"/>
          </p:cNvSpPr>
          <p:nvPr>
            <p:ph type="title"/>
          </p:nvPr>
        </p:nvSpPr>
        <p:spPr/>
        <p:txBody>
          <a:bodyPr/>
          <a:lstStyle/>
          <a:p>
            <a:r>
              <a:rPr lang="en-US" dirty="0"/>
              <a:t>God’s People Will Rightly Bear His Name</a:t>
            </a:r>
          </a:p>
        </p:txBody>
      </p:sp>
    </p:spTree>
    <p:extLst>
      <p:ext uri="{BB962C8B-B14F-4D97-AF65-F5344CB8AC3E}">
        <p14:creationId xmlns:p14="http://schemas.microsoft.com/office/powerpoint/2010/main" val="207718457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11804</TotalTime>
  <Words>1871</Words>
  <Application>Microsoft Macintosh PowerPoint</Application>
  <PresentationFormat>On-screen Show (4:3)</PresentationFormat>
  <Paragraphs>76</Paragraphs>
  <Slides>9</Slides>
  <Notes>7</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Concourse</vt:lpstr>
      <vt:lpstr>Revelation 3:7-13</vt:lpstr>
      <vt:lpstr>Implications and Objections</vt:lpstr>
      <vt:lpstr>Imminence Should Lead to Perseverance</vt:lpstr>
      <vt:lpstr>The Promise to Have “God’s Name”</vt:lpstr>
      <vt:lpstr>Implications of the Third Commandment</vt:lpstr>
      <vt:lpstr>God’s Remedy: The New Covenant</vt:lpstr>
      <vt:lpstr>God’s Remedy: The New Covenant</vt:lpstr>
      <vt:lpstr>God’s People Will Rightly Bear His Name</vt:lpstr>
      <vt:lpstr>God’s People Will Rightly Bear His Name</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1:1-3</dc:title>
  <dc:creator>Eric</dc:creator>
  <cp:lastModifiedBy>g.peters1950</cp:lastModifiedBy>
  <cp:revision>369</cp:revision>
  <cp:lastPrinted>2014-09-19T16:33:31Z</cp:lastPrinted>
  <dcterms:created xsi:type="dcterms:W3CDTF">2014-02-05T15:11:40Z</dcterms:created>
  <dcterms:modified xsi:type="dcterms:W3CDTF">2014-09-22T23:44:56Z</dcterms:modified>
</cp:coreProperties>
</file>