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82" r:id="rId2"/>
    <p:sldId id="292" r:id="rId3"/>
    <p:sldId id="293" r:id="rId4"/>
    <p:sldId id="294" r:id="rId5"/>
    <p:sldId id="295" r:id="rId6"/>
    <p:sldId id="296" r:id="rId7"/>
    <p:sldId id="297" r:id="rId8"/>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 xmlns:p15="http://schemas.microsoft.com/office/powerpoint/2012/main">
        <p15:guide id="1" orient="horz" pos="2901" userDrawn="1">
          <p15:clr>
            <a:srgbClr val="A4A3A4"/>
          </p15:clr>
        </p15:guide>
        <p15:guide id="2" pos="218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3333"/>
    <a:srgbClr val="486B70"/>
    <a:srgbClr val="52797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0" autoAdjust="0"/>
    <p:restoredTop sz="77113" autoAdjust="0"/>
  </p:normalViewPr>
  <p:slideViewPr>
    <p:cSldViewPr>
      <p:cViewPr varScale="1">
        <p:scale>
          <a:sx n="56" d="100"/>
          <a:sy n="56" d="100"/>
        </p:scale>
        <p:origin x="-852" y="-102"/>
      </p:cViewPr>
      <p:guideLst>
        <p:guide orient="horz" pos="2304"/>
        <p:guide pos="2880"/>
      </p:guideLst>
    </p:cSldViewPr>
  </p:slideViewPr>
  <p:outlineViewPr>
    <p:cViewPr>
      <p:scale>
        <a:sx n="33" d="100"/>
        <a:sy n="33" d="100"/>
      </p:scale>
      <p:origin x="0" y="0"/>
    </p:cViewPr>
  </p:outlineViewPr>
  <p:notesTextViewPr>
    <p:cViewPr>
      <p:scale>
        <a:sx n="1" d="1"/>
        <a:sy n="1" d="1"/>
      </p:scale>
      <p:origin x="0" y="1758"/>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2901"/>
        <p:guide pos="218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2296" y="185738"/>
            <a:ext cx="5996616" cy="462133"/>
          </a:xfrm>
          <a:prstGeom prst="rect">
            <a:avLst/>
          </a:prstGeom>
        </p:spPr>
        <p:txBody>
          <a:bodyPr vert="horz" lIns="92195" tIns="46097" rIns="92195" bIns="46097" rtlCol="0"/>
          <a:lstStyle>
            <a:lvl1pPr algn="l">
              <a:defRPr sz="1200"/>
            </a:lvl1pPr>
          </a:lstStyle>
          <a:p>
            <a:pPr>
              <a:tabLst>
                <a:tab pos="5773530" algn="r"/>
              </a:tabLst>
            </a:pPr>
            <a:r>
              <a:rPr lang="en-US" dirty="0">
                <a:latin typeface="Calibri" panose="020F0502020204030204" pitchFamily="34" charset="0"/>
              </a:rPr>
              <a:t>Revelation Chapter </a:t>
            </a:r>
            <a:r>
              <a:rPr lang="en-US" dirty="0" smtClean="0">
                <a:latin typeface="Calibri" panose="020F0502020204030204" pitchFamily="34" charset="0"/>
              </a:rPr>
              <a:t>3:1-7	8/17/14</a:t>
            </a:r>
            <a:endParaRPr lang="en-US" dirty="0">
              <a:latin typeface="Calibri" panose="020F0502020204030204" pitchFamily="34" charset="0"/>
            </a:endParaRPr>
          </a:p>
          <a:p>
            <a:pPr>
              <a:tabLst>
                <a:tab pos="5773530" algn="r"/>
              </a:tabLst>
            </a:pPr>
            <a:r>
              <a:rPr lang="en-US" dirty="0"/>
              <a:t>Christ’s Address to the Church in </a:t>
            </a:r>
            <a:r>
              <a:rPr lang="en-US" dirty="0" smtClean="0"/>
              <a:t>Sardis</a:t>
            </a:r>
            <a:r>
              <a:rPr lang="en-US" dirty="0" smtClean="0">
                <a:latin typeface="Calibri" panose="020F0502020204030204" pitchFamily="34" charset="0"/>
              </a:rPr>
              <a:t>	by </a:t>
            </a:r>
            <a:r>
              <a:rPr lang="en-US" dirty="0">
                <a:latin typeface="Calibri" panose="020F0502020204030204" pitchFamily="34" charset="0"/>
              </a:rPr>
              <a:t>Eric </a:t>
            </a:r>
            <a:r>
              <a:rPr lang="en-US" dirty="0" smtClean="0">
                <a:latin typeface="Calibri" panose="020F0502020204030204" pitchFamily="34" charset="0"/>
              </a:rPr>
              <a:t>Douma</a:t>
            </a:r>
            <a:endParaRPr lang="en-US" dirty="0">
              <a:latin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42296" y="8461589"/>
            <a:ext cx="2006600" cy="567833"/>
          </a:xfrm>
          <a:prstGeom prst="rect">
            <a:avLst/>
          </a:prstGeom>
        </p:spPr>
      </p:pic>
      <p:sp>
        <p:nvSpPr>
          <p:cNvPr id="7" name="Slide Number Placeholder 6"/>
          <p:cNvSpPr>
            <a:spLocks noGrp="1"/>
          </p:cNvSpPr>
          <p:nvPr>
            <p:ph type="sldNum" sz="quarter" idx="3"/>
          </p:nvPr>
        </p:nvSpPr>
        <p:spPr>
          <a:xfrm>
            <a:off x="3081338" y="8415337"/>
            <a:ext cx="3457575" cy="461962"/>
          </a:xfrm>
          <a:prstGeom prst="rect">
            <a:avLst/>
          </a:prstGeom>
        </p:spPr>
        <p:txBody>
          <a:bodyPr vert="horz" lIns="91437" tIns="45718" rIns="91437" bIns="45718" rtlCol="0" anchor="b"/>
          <a:lstStyle>
            <a:lvl1pPr algn="r">
              <a:defRPr sz="1200"/>
            </a:lvl1pPr>
          </a:lstStyle>
          <a:p>
            <a:r>
              <a:rPr lang="en-US" dirty="0"/>
              <a:t>www.gospelofgracefellowship.org </a:t>
            </a:r>
            <a:r>
              <a:rPr lang="en-US" dirty="0" smtClean="0"/>
              <a:t>	Page </a:t>
            </a:r>
            <a:fld id="{EDB2B2A1-32A7-43D3-85C6-9E5B68A11F74}" type="slidenum">
              <a:rPr lang="en-US" smtClean="0"/>
              <a:pPr/>
              <a:t>‹#›</a:t>
            </a:fld>
            <a:endParaRPr lang="en-US" dirty="0"/>
          </a:p>
        </p:txBody>
      </p:sp>
    </p:spTree>
    <p:extLst>
      <p:ext uri="{BB962C8B-B14F-4D97-AF65-F5344CB8AC3E}">
        <p14:creationId xmlns=""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0693" cy="460534"/>
          </a:xfrm>
          <a:prstGeom prst="rect">
            <a:avLst/>
          </a:prstGeom>
        </p:spPr>
        <p:txBody>
          <a:bodyPr vert="horz" lIns="92195" tIns="46097" rIns="92195" bIns="46097" rtlCol="0"/>
          <a:lstStyle>
            <a:lvl1pPr algn="l">
              <a:defRPr sz="1200"/>
            </a:lvl1pPr>
          </a:lstStyle>
          <a:p>
            <a:endParaRPr lang="en-US"/>
          </a:p>
        </p:txBody>
      </p:sp>
      <p:sp>
        <p:nvSpPr>
          <p:cNvPr id="3" name="Date Placeholder 2"/>
          <p:cNvSpPr>
            <a:spLocks noGrp="1"/>
          </p:cNvSpPr>
          <p:nvPr>
            <p:ph type="dt" idx="1"/>
          </p:nvPr>
        </p:nvSpPr>
        <p:spPr>
          <a:xfrm>
            <a:off x="3922381" y="0"/>
            <a:ext cx="3000693" cy="460534"/>
          </a:xfrm>
          <a:prstGeom prst="rect">
            <a:avLst/>
          </a:prstGeom>
        </p:spPr>
        <p:txBody>
          <a:bodyPr vert="horz" lIns="92195" tIns="46097" rIns="92195" bIns="46097" rtlCol="0"/>
          <a:lstStyle>
            <a:lvl1pPr algn="r">
              <a:defRPr sz="1200"/>
            </a:lvl1pPr>
          </a:lstStyle>
          <a:p>
            <a:fld id="{33CF0762-2550-4DDF-AD3A-0610BA36CAF8}" type="datetimeFigureOut">
              <a:rPr lang="en-US" smtClean="0"/>
              <a:pPr/>
              <a:t>8/16/2014</a:t>
            </a:fld>
            <a:endParaRPr lang="en-US"/>
          </a:p>
        </p:txBody>
      </p:sp>
      <p:sp>
        <p:nvSpPr>
          <p:cNvPr id="4" name="Slide Image Placeholder 3"/>
          <p:cNvSpPr>
            <a:spLocks noGrp="1" noRot="1" noChangeAspect="1"/>
          </p:cNvSpPr>
          <p:nvPr>
            <p:ph type="sldImg" idx="2"/>
          </p:nvPr>
        </p:nvSpPr>
        <p:spPr>
          <a:xfrm>
            <a:off x="1160463" y="690563"/>
            <a:ext cx="4603750" cy="3454400"/>
          </a:xfrm>
          <a:prstGeom prst="rect">
            <a:avLst/>
          </a:prstGeom>
          <a:noFill/>
          <a:ln w="12700">
            <a:solidFill>
              <a:prstClr val="black"/>
            </a:solidFill>
          </a:ln>
        </p:spPr>
        <p:txBody>
          <a:bodyPr vert="horz" lIns="92195" tIns="46097" rIns="92195" bIns="46097"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5" tIns="46097" rIns="92195" bIns="4609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48543"/>
            <a:ext cx="3000693" cy="460534"/>
          </a:xfrm>
          <a:prstGeom prst="rect">
            <a:avLst/>
          </a:prstGeom>
        </p:spPr>
        <p:txBody>
          <a:bodyPr vert="horz" lIns="92195" tIns="46097" rIns="92195" bIns="46097" rtlCol="0" anchor="b"/>
          <a:lstStyle>
            <a:lvl1pPr algn="l">
              <a:defRPr sz="1200"/>
            </a:lvl1pPr>
          </a:lstStyle>
          <a:p>
            <a:endParaRPr lang="en-US"/>
          </a:p>
        </p:txBody>
      </p:sp>
      <p:sp>
        <p:nvSpPr>
          <p:cNvPr id="7" name="Slide Number Placeholder 6"/>
          <p:cNvSpPr>
            <a:spLocks noGrp="1"/>
          </p:cNvSpPr>
          <p:nvPr>
            <p:ph type="sldNum" sz="quarter" idx="5"/>
          </p:nvPr>
        </p:nvSpPr>
        <p:spPr>
          <a:xfrm>
            <a:off x="3922381" y="8748543"/>
            <a:ext cx="3000693" cy="460534"/>
          </a:xfrm>
          <a:prstGeom prst="rect">
            <a:avLst/>
          </a:prstGeom>
        </p:spPr>
        <p:txBody>
          <a:bodyPr vert="horz" lIns="92195" tIns="46097" rIns="92195" bIns="46097" rtlCol="0" anchor="b"/>
          <a:lstStyle>
            <a:lvl1pPr algn="r">
              <a:defRPr sz="1200"/>
            </a:lvl1pPr>
          </a:lstStyle>
          <a:p>
            <a:fld id="{34F010B0-0E12-42F5-B6F7-9ABF38D2BB27}" type="slidenum">
              <a:rPr lang="en-US" smtClean="0"/>
              <a:pPr/>
              <a:t>‹#›</a:t>
            </a:fld>
            <a:endParaRPr lang="en-US"/>
          </a:p>
        </p:txBody>
      </p:sp>
    </p:spTree>
    <p:extLst>
      <p:ext uri="{BB962C8B-B14F-4D97-AF65-F5344CB8AC3E}">
        <p14:creationId xmlns=""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Sardis had a unique history in that there was a powerful king Croesus. He was battling Cyrus (Persian King) but that he</a:t>
            </a:r>
            <a:r>
              <a:rPr lang="en-US" baseline="0" dirty="0" smtClean="0"/>
              <a:t> would be protected because of the onslaught of winter. He had dismissed his allies of Egypt, Babylon, and Sparta and lazily hid in what he thought was an impenetrable fortress – acropolis of Sardis.</a:t>
            </a:r>
          </a:p>
          <a:p>
            <a:endParaRPr lang="en-US" baseline="0" dirty="0" smtClean="0"/>
          </a:p>
          <a:p>
            <a:r>
              <a:rPr lang="en-US" baseline="0" dirty="0" smtClean="0"/>
              <a:t>&gt;“To capture the acropolis of Sardis” was a proverbial statement associated with doing the impossible!</a:t>
            </a:r>
          </a:p>
          <a:p>
            <a:r>
              <a:rPr lang="en-US" baseline="0" dirty="0" smtClean="0"/>
              <a:t>&gt;The fall of Croesus was used as a moralistic tragedy that taught to overcome the feeling of “invincibility”</a:t>
            </a:r>
          </a:p>
          <a:p>
            <a:r>
              <a:rPr lang="en-US" baseline="0" dirty="0" smtClean="0"/>
              <a:t>&gt;The Persian Cyrus came “like a thief” to unprepared Croesus</a:t>
            </a:r>
          </a:p>
          <a:p>
            <a:endParaRPr lang="en-US" baseline="0" dirty="0" smtClean="0"/>
          </a:p>
          <a:p>
            <a:endParaRPr lang="en-US" baseline="0" dirty="0" smtClean="0"/>
          </a:p>
          <a:p>
            <a:r>
              <a:rPr lang="en-US" baseline="0" dirty="0" smtClean="0"/>
              <a:t>Last: Under Domitian’s reign, Jews were allowed to keep their lives and their synagogue as long as they adapted to pagan deities as well. Many Christians would be allowed in the “registry of the synagogue” and therefore have protection from Domitian if they “denied Christ’s name” by accepting pagan practices.</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 xmlns:p14="http://schemas.microsoft.com/office/powerpoint/2010/main" val="1892943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1.Seven Spirits</a:t>
            </a:r>
            <a:r>
              <a:rPr lang="en-US" baseline="0" dirty="0" smtClean="0"/>
              <a:t> of God and the seven stars”  = Christ who is endowed with the Spirit that proceeds from Him and can give life to the church (seven stars).</a:t>
            </a:r>
          </a:p>
          <a:p>
            <a:r>
              <a:rPr lang="en-US" baseline="0" dirty="0" smtClean="0"/>
              <a:t>John 15:26 “</a:t>
            </a:r>
            <a:r>
              <a:rPr lang="en-US" dirty="0"/>
              <a:t>When the Helper comes, whom I will send to you from the Father, that is the Spirit of truth who proceeds from the Father, He will testify about Me…” (Rom. 8:9)</a:t>
            </a:r>
          </a:p>
          <a:p>
            <a:endParaRPr lang="en-US" dirty="0"/>
          </a:p>
          <a:p>
            <a:r>
              <a:rPr lang="en-US" dirty="0"/>
              <a:t>2. “you have a name that you are alive, but you are dead.”  (1) Hebrew thought: Name represented the true character of a person. (2) Greek thought: Name was often used of an external or merely superficial estimate. Trench claims that it was common to use a name to refer to a “nominal Christian.” WHATEVER THE CASE: They were not alive!</a:t>
            </a:r>
          </a:p>
          <a:p>
            <a:endParaRPr lang="en-US" dirty="0"/>
          </a:p>
          <a:p>
            <a:r>
              <a:rPr lang="en-US" dirty="0"/>
              <a:t>3. Wake up: “become watchful”   </a:t>
            </a:r>
            <a:r>
              <a:rPr lang="en-US" dirty="0" err="1"/>
              <a:t>ginomai</a:t>
            </a:r>
            <a:r>
              <a:rPr lang="en-US" dirty="0"/>
              <a:t> </a:t>
            </a:r>
            <a:r>
              <a:rPr lang="en-US" dirty="0" err="1"/>
              <a:t>gregareo</a:t>
            </a:r>
            <a:r>
              <a:rPr lang="en-US" dirty="0"/>
              <a:t> Mark 13:35 “Therefore, be on the alert—for you do not know when the master of the house is coming, whether in the evening, at midnight, or when the rooster crows, or in the morning”  1 Thess. 5:5-6 “for you are all sons of light and sons of day. We are not of night nor of darkness;  </a:t>
            </a:r>
            <a:r>
              <a:rPr lang="en-US" u="sng" dirty="0"/>
              <a:t>6</a:t>
            </a:r>
            <a:r>
              <a:rPr lang="en-US" dirty="0"/>
              <a:t> so then let us not sleep as others do, but let us be alert and sober.”</a:t>
            </a:r>
          </a:p>
          <a:p>
            <a:endParaRPr lang="en-US" dirty="0"/>
          </a:p>
          <a:p>
            <a:r>
              <a:rPr lang="en-US" dirty="0"/>
              <a:t>4.Their “deeds were not complete in the sight of My God” = belief/action  - they had departed the gospel!   (NOTICE: They are the only church not described as battling some heresy! They were no different than the world!</a:t>
            </a:r>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 xmlns:p14="http://schemas.microsoft.com/office/powerpoint/2010/main" val="204061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t>1.”remember” </a:t>
            </a:r>
            <a:r>
              <a:rPr lang="en-US" dirty="0" err="1" smtClean="0"/>
              <a:t>menemoneuo</a:t>
            </a:r>
            <a:r>
              <a:rPr lang="en-US" dirty="0" smtClean="0"/>
              <a:t> – to</a:t>
            </a:r>
            <a:r>
              <a:rPr lang="en-US" baseline="0" dirty="0" smtClean="0"/>
              <a:t> remember correct doctrine/the gospel    John 15:20 “</a:t>
            </a:r>
            <a:r>
              <a:rPr lang="en-US" dirty="0"/>
              <a:t>Remember the word that I said to you, ‘A slave is not greater than his master.’ If they persecuted Me, they will also persecute you; if they kept My word, they will keep yours also.” John 16:4 “But these things I have spoken to you, so that when their hour comes, you may remember that I told you of them.”  (1 Cor. 11:24;  2 Peter 3:1-2 “This is now the second letter that I am writing to you, beloved. In both of them I am stirring up your sincere mind by way of reminder,  </a:t>
            </a:r>
            <a:r>
              <a:rPr lang="en-US" u="sng" dirty="0"/>
              <a:t>2</a:t>
            </a:r>
            <a:r>
              <a:rPr lang="en-US" dirty="0"/>
              <a:t> that you should remember the predictions of the holy prophets and the commandment of the Lord and Savior through your apostles”</a:t>
            </a:r>
          </a:p>
          <a:p>
            <a:pPr rtl="0"/>
            <a:endParaRPr lang="en-US" dirty="0"/>
          </a:p>
          <a:p>
            <a:pPr rtl="0"/>
            <a:r>
              <a:rPr lang="en-US" dirty="0"/>
              <a:t>2.”Received and heard” = John 1:12 “But as many as received Him, to them He gave the right to become children of God, even to those who believe in His name” 1 Cor. 11:23 “For I received from the Lord that which I also delivered to you, that the Lord Jesus in the night in which He was betrayed took bread” 1 Cor. 15:3 (</a:t>
            </a:r>
            <a:r>
              <a:rPr lang="en-US" dirty="0" err="1"/>
              <a:t>paralambano</a:t>
            </a:r>
            <a:r>
              <a:rPr lang="en-US" dirty="0"/>
              <a:t>) “For I delivered to you as of first importance what I also received, that Christ died for our sins according to the Scriptures”</a:t>
            </a:r>
          </a:p>
          <a:p>
            <a:pPr rtl="0"/>
            <a:endParaRPr lang="en-US" dirty="0"/>
          </a:p>
          <a:p>
            <a:pPr rtl="0"/>
            <a:r>
              <a:rPr lang="en-US" dirty="0"/>
              <a:t>3.”keep it” = </a:t>
            </a:r>
            <a:r>
              <a:rPr lang="en-US" dirty="0" err="1"/>
              <a:t>tereo</a:t>
            </a:r>
            <a:r>
              <a:rPr lang="en-US" dirty="0"/>
              <a:t> – Rev. 3:10</a:t>
            </a:r>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 xmlns:p14="http://schemas.microsoft.com/office/powerpoint/2010/main" val="2369239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fitting: The</a:t>
            </a:r>
            <a:r>
              <a:rPr lang="en-US" baseline="0" dirty="0" smtClean="0"/>
              <a:t> whole history of Sardis was influenced by the great event of Cyrus coming like “a thief” unexpectedly to destroy Croesus in 547 B.C. This event was so significant that it was used until John the apostle’s day as a moral allegory for those whose pride brings about their fall!</a:t>
            </a:r>
          </a:p>
          <a:p>
            <a:endParaRPr lang="en-US" baseline="0" dirty="0" smtClean="0"/>
          </a:p>
          <a:p>
            <a:r>
              <a:rPr lang="en-US" baseline="0" dirty="0" smtClean="0"/>
              <a:t>Thief – </a:t>
            </a:r>
            <a:r>
              <a:rPr lang="en-US" baseline="0" dirty="0" err="1" smtClean="0"/>
              <a:t>Lestes</a:t>
            </a:r>
            <a:r>
              <a:rPr lang="en-US" baseline="0" dirty="0" smtClean="0"/>
              <a:t> (thief who uses violence and force) </a:t>
            </a:r>
            <a:r>
              <a:rPr lang="en-US" baseline="0" dirty="0" err="1" smtClean="0"/>
              <a:t>Kleptes</a:t>
            </a:r>
            <a:r>
              <a:rPr lang="en-US" baseline="0" dirty="0" smtClean="0"/>
              <a:t> = (</a:t>
            </a:r>
            <a:r>
              <a:rPr lang="en-US" baseline="0" smtClean="0"/>
              <a:t>uses stealth and surprise)</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Tree>
    <p:extLst>
      <p:ext uri="{BB962C8B-B14F-4D97-AF65-F5344CB8AC3E}">
        <p14:creationId xmlns="" xmlns:p14="http://schemas.microsoft.com/office/powerpoint/2010/main" val="1125818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1.”have not soiled their garments”  Soiled Garments = unbelief/immorality  Isaiah 64:6 “For all of us have become like one who is unclean, And all our righteous deeds are like a filthy garment; And all of us wither like a leaf, And our iniquities, like the wind, take us away.”  Zechariah 3:3-4 “Now Joshua was clothed with filthy garments and standing before the angel.  </a:t>
            </a:r>
            <a:r>
              <a:rPr lang="en-US" u="sng" dirty="0"/>
              <a:t>4</a:t>
            </a:r>
            <a:r>
              <a:rPr lang="en-US" dirty="0"/>
              <a:t> He spoke and said to those who were standing before him, saying, “Remove the filthy garments from him.” Again he said to him, “See, I have taken your iniquity away from you and will clothe you with festal robes.” </a:t>
            </a:r>
          </a:p>
          <a:p>
            <a:endParaRPr lang="en-US" dirty="0"/>
          </a:p>
          <a:p>
            <a:r>
              <a:rPr lang="en-US" dirty="0"/>
              <a:t>Revelation 7:9 After this I looked, and there was a great multitude that no one could count, from every nation, from all tribes and peoples and languages, standing before the throne and before the Lamb, robed in white, with palm branches in their hands. </a:t>
            </a:r>
          </a:p>
          <a:p>
            <a:endParaRPr lang="en-US" dirty="0"/>
          </a:p>
          <a:p>
            <a:r>
              <a:rPr lang="en-US" dirty="0"/>
              <a:t>2.True disciples “walk with Christ”   - John 6:66; Col. 2:6 “Therefore as you have received Christ Jesus the Lord, so walk in Him”</a:t>
            </a:r>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 xmlns:p14="http://schemas.microsoft.com/office/powerpoint/2010/main" val="3935639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1.”I will not erase his name from the book of life” Ex. 32:32-33 “</a:t>
            </a:r>
            <a:r>
              <a:rPr lang="en-US" dirty="0"/>
              <a:t>But now, if you will forgive </a:t>
            </a:r>
            <a:r>
              <a:rPr lang="en-US" dirty="0" smtClean="0"/>
              <a:t>their </a:t>
            </a:r>
            <a:r>
              <a:rPr lang="en-US" dirty="0"/>
              <a:t>sin …, but if not, wipe me out from your book that you have written.”  </a:t>
            </a:r>
            <a:r>
              <a:rPr lang="en-US" u="sng" dirty="0"/>
              <a:t>33</a:t>
            </a:r>
            <a:r>
              <a:rPr lang="en-US" dirty="0"/>
              <a:t> The LORD said to Moses, “Whoever has sinned against me—that person I will wipe out of my book.” Daniel 12:1 ““Now at that time Michael, the great prince who stands guard over the sons of your people, will arise. And there will be a time of distress such as never occurred since there was a nation until that time; and at that time your people, everyone who is found written in the book, will be rescued.” (Ps. 69:28 “May they be blotted out of the book of life And may they not be recorded with the righteous.”</a:t>
            </a:r>
            <a:endParaRPr lang="en-US" dirty="0" smtClean="0"/>
          </a:p>
          <a:p>
            <a:endParaRPr lang="en-US" dirty="0" smtClean="0"/>
          </a:p>
          <a:p>
            <a:r>
              <a:rPr lang="en-US" dirty="0" smtClean="0"/>
              <a:t>&gt;In the ANE and much later in</a:t>
            </a:r>
            <a:r>
              <a:rPr lang="en-US" baseline="0" dirty="0" smtClean="0"/>
              <a:t> the Mediterranean world – People were put in registries for a particular town. At death, the person’s name would be removed!</a:t>
            </a:r>
          </a:p>
          <a:p>
            <a:endParaRPr lang="en-US" baseline="0" dirty="0" smtClean="0"/>
          </a:p>
          <a:p>
            <a:r>
              <a:rPr lang="en-US" baseline="0" dirty="0" smtClean="0"/>
              <a:t> Romans 8:33-39 </a:t>
            </a:r>
            <a:r>
              <a:rPr lang="en-US" dirty="0" smtClean="0"/>
              <a:t>Who </a:t>
            </a:r>
            <a:r>
              <a:rPr lang="en-US" dirty="0"/>
              <a:t>will bring a charge against God’s elect? God is the one who justifies;  </a:t>
            </a:r>
            <a:r>
              <a:rPr lang="en-US" u="sng" dirty="0"/>
              <a:t>34</a:t>
            </a:r>
            <a:r>
              <a:rPr lang="en-US" dirty="0"/>
              <a:t> who is the one who condemns? Christ Jesus is He who died, yes, rather who was raised, who is at the right hand of God, who also intercedes for us.  </a:t>
            </a:r>
            <a:r>
              <a:rPr lang="en-US" u="sng" dirty="0"/>
              <a:t>35</a:t>
            </a:r>
            <a:r>
              <a:rPr lang="en-US" dirty="0"/>
              <a:t> Who will separate us from the love of Christ? Will tribulation, or distress, or persecution, or famine, or nakedness, or peril, or sword</a:t>
            </a:r>
            <a:r>
              <a:rPr lang="en-US" dirty="0" smtClean="0"/>
              <a:t>?...37</a:t>
            </a:r>
            <a:r>
              <a:rPr lang="en-US" baseline="0" dirty="0" smtClean="0"/>
              <a:t> But in all these things we overwhelmingly conquer through Him who loved us. 38 For I am convinced that neither death, nor life, nor angels, nor principalities, nor things present, nor things </a:t>
            </a:r>
            <a:r>
              <a:rPr lang="en-US" baseline="0" smtClean="0"/>
              <a:t>to </a:t>
            </a:r>
            <a:r>
              <a:rPr lang="en-US" baseline="0" smtClean="0"/>
              <a:t>come, </a:t>
            </a:r>
            <a:r>
              <a:rPr lang="en-US" baseline="0" dirty="0" smtClean="0"/>
              <a:t>nor powers, 39 nor height nor depth, nor any other created thing, will be able to separate us from the love of God, which is in Christ Jesus our Lord.”</a:t>
            </a:r>
            <a:endParaRPr lang="en-US" dirty="0"/>
          </a:p>
          <a:p>
            <a:endParaRPr lang="en-US" dirty="0"/>
          </a:p>
          <a:p>
            <a:r>
              <a:rPr lang="en-US" dirty="0"/>
              <a:t>&gt;There is evidence that suggests the majority of Jews living in Sardis had fallen into syncretistic religion with the pagan world.  </a:t>
            </a:r>
            <a:r>
              <a:rPr lang="en-US" dirty="0" err="1"/>
              <a:t>Hemer</a:t>
            </a:r>
            <a:r>
              <a:rPr lang="en-US" dirty="0"/>
              <a:t>: “…a majority in the church (at Sardis) had gained acceptance in the synagogue at the cost of implicit denial of the ‘name’ of Christ. The faithful few had perhaps faced deletion from the synagogue-register, a matter of serious import under Domitian, but were assured that their names should never be deleted from the heavenly registry!”</a:t>
            </a:r>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Tree>
    <p:extLst>
      <p:ext uri="{BB962C8B-B14F-4D97-AF65-F5344CB8AC3E}">
        <p14:creationId xmlns="" xmlns:p14="http://schemas.microsoft.com/office/powerpoint/2010/main" val="3224599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03640" y="6420335"/>
            <a:ext cx="8369300" cy="33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tab pos="8177213" algn="r"/>
              </a:tabLst>
              <a:defRPr/>
            </a:pPr>
            <a:r>
              <a:rPr lang="en-US" sz="2400" dirty="0" smtClean="0">
                <a:solidFill>
                  <a:srgbClr val="333333"/>
                </a:solidFill>
                <a:latin typeface="Calibri" panose="020F0502020204030204" pitchFamily="34" charset="0"/>
              </a:rPr>
              <a:t>Revelation 3:1-6 </a:t>
            </a:r>
            <a:r>
              <a:rPr lang="en-US" sz="2400" baseline="0" dirty="0" smtClean="0">
                <a:solidFill>
                  <a:srgbClr val="333333"/>
                </a:solidFill>
                <a:latin typeface="Calibri" panose="020F0502020204030204" pitchFamily="34" charset="0"/>
              </a:rPr>
              <a:t> Christ’s Message to Sardis	</a:t>
            </a:r>
            <a:fld id="{5DC160A2-5BD6-421A-84CC-842C86CF251B}" type="slidenum">
              <a:rPr lang="en-US" sz="2400" baseline="0" smtClean="0">
                <a:solidFill>
                  <a:srgbClr val="333333"/>
                </a:solidFill>
                <a:latin typeface="Calibri" panose="020F0502020204030204" pitchFamily="34" charset="0"/>
              </a:rPr>
              <a:pPr marL="0" marR="0" indent="0" algn="l" defTabSz="914400" rtl="0" eaLnBrk="1" fontAlgn="auto" latinLnBrk="0" hangingPunct="1">
                <a:lnSpc>
                  <a:spcPct val="100000"/>
                </a:lnSpc>
                <a:spcBef>
                  <a:spcPts val="0"/>
                </a:spcBef>
                <a:spcAft>
                  <a:spcPts val="0"/>
                </a:spcAft>
                <a:buClrTx/>
                <a:buSzTx/>
                <a:buFontTx/>
                <a:buNone/>
                <a:tabLst>
                  <a:tab pos="8177213" algn="r"/>
                </a:tabLst>
                <a:defRPr/>
              </a:pPr>
              <a:t>‹#›</a:t>
            </a:fld>
            <a:endParaRPr lang="en-US" sz="2400" dirty="0" smtClean="0">
              <a:solidFill>
                <a:srgbClr val="333333"/>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Revelation 3:1-6</a:t>
            </a:r>
            <a:endParaRPr lang="en-US" dirty="0"/>
          </a:p>
        </p:txBody>
      </p:sp>
      <p:sp>
        <p:nvSpPr>
          <p:cNvPr id="3" name="Subtitle 2"/>
          <p:cNvSpPr>
            <a:spLocks noGrp="1"/>
          </p:cNvSpPr>
          <p:nvPr>
            <p:ph type="subTitle" idx="1"/>
          </p:nvPr>
        </p:nvSpPr>
        <p:spPr/>
        <p:txBody>
          <a:bodyPr>
            <a:noAutofit/>
          </a:bodyPr>
          <a:lstStyle/>
          <a:p>
            <a:r>
              <a:rPr lang="en-US" sz="3600" dirty="0" smtClean="0"/>
              <a:t>Christ’s Address to </a:t>
            </a:r>
            <a:r>
              <a:rPr lang="en-US" sz="3600" dirty="0"/>
              <a:t>t</a:t>
            </a:r>
            <a:r>
              <a:rPr lang="en-US" sz="3600" dirty="0" smtClean="0"/>
              <a:t>he Church in Sardis</a:t>
            </a:r>
          </a:p>
          <a:p>
            <a:endParaRPr lang="en-US" dirty="0"/>
          </a:p>
          <a:p>
            <a:r>
              <a:rPr lang="en-US" sz="2800" dirty="0"/>
              <a:t>b</a:t>
            </a:r>
            <a:r>
              <a:rPr lang="en-US" sz="2800" dirty="0" smtClean="0"/>
              <a:t>y Eric Douma</a:t>
            </a:r>
          </a:p>
          <a:p>
            <a:r>
              <a:rPr lang="en-US" sz="2800" dirty="0" smtClean="0"/>
              <a:t>Gospel of Grace Fellowship</a:t>
            </a:r>
            <a:endParaRPr lang="en-US" sz="2800" dirty="0"/>
          </a:p>
        </p:txBody>
      </p:sp>
    </p:spTree>
    <p:extLst>
      <p:ext uri="{BB962C8B-B14F-4D97-AF65-F5344CB8AC3E}">
        <p14:creationId xmlns="" xmlns:p14="http://schemas.microsoft.com/office/powerpoint/2010/main" val="4222716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Aft>
                <a:spcPts val="1200"/>
              </a:spcAft>
            </a:pPr>
            <a:r>
              <a:rPr lang="en-US" sz="3000" dirty="0" smtClean="0"/>
              <a:t>Cybele (Earth Mother) – was the local goddess who gave life after death. She guarded the grave and after-life.</a:t>
            </a:r>
          </a:p>
          <a:p>
            <a:pPr>
              <a:spcAft>
                <a:spcPts val="1200"/>
              </a:spcAft>
            </a:pPr>
            <a:r>
              <a:rPr lang="en-US" sz="3000" dirty="0" smtClean="0"/>
              <a:t>Large Jewish community found a sanctuary by accommodating themselves to pagan practices.</a:t>
            </a:r>
          </a:p>
          <a:p>
            <a:pPr>
              <a:spcAft>
                <a:spcPts val="1200"/>
              </a:spcAft>
            </a:pPr>
            <a:r>
              <a:rPr lang="en-US" sz="3000" dirty="0" smtClean="0"/>
              <a:t>The Church at Sardis wasn’t battling against compromise, they were already dead!</a:t>
            </a:r>
            <a:endParaRPr lang="en-US" sz="3000" dirty="0"/>
          </a:p>
        </p:txBody>
      </p:sp>
      <p:sp>
        <p:nvSpPr>
          <p:cNvPr id="3" name="Title 2"/>
          <p:cNvSpPr>
            <a:spLocks noGrp="1"/>
          </p:cNvSpPr>
          <p:nvPr>
            <p:ph type="title"/>
          </p:nvPr>
        </p:nvSpPr>
        <p:spPr/>
        <p:txBody>
          <a:bodyPr/>
          <a:lstStyle/>
          <a:p>
            <a:r>
              <a:rPr lang="en-US" dirty="0" smtClean="0"/>
              <a:t>The Dead Church at Sardis</a:t>
            </a:r>
            <a:endParaRPr lang="en-US" dirty="0"/>
          </a:p>
        </p:txBody>
      </p:sp>
    </p:spTree>
    <p:extLst>
      <p:ext uri="{BB962C8B-B14F-4D97-AF65-F5344CB8AC3E}">
        <p14:creationId xmlns="" xmlns:p14="http://schemas.microsoft.com/office/powerpoint/2010/main" val="386210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800601"/>
          </a:xfrm>
        </p:spPr>
        <p:txBody>
          <a:bodyPr>
            <a:normAutofit/>
          </a:bodyPr>
          <a:lstStyle/>
          <a:p>
            <a:pPr marL="0" indent="0">
              <a:buNone/>
            </a:pPr>
            <a:r>
              <a:rPr lang="en-US" sz="3000" u="sng" dirty="0" smtClean="0"/>
              <a:t>Revelation 3:1-2</a:t>
            </a:r>
            <a:r>
              <a:rPr lang="en-US" sz="3000" dirty="0" smtClean="0"/>
              <a:t> To </a:t>
            </a:r>
            <a:r>
              <a:rPr lang="en-US" sz="3000" dirty="0"/>
              <a:t>the angel of the church in Sardis write: </a:t>
            </a:r>
            <a:r>
              <a:rPr lang="en-US" sz="3000" dirty="0" smtClean="0"/>
              <a:t>“He </a:t>
            </a:r>
            <a:r>
              <a:rPr lang="en-US" sz="3000" dirty="0"/>
              <a:t>who has the </a:t>
            </a:r>
            <a:r>
              <a:rPr lang="en-US" sz="3000" dirty="0">
                <a:solidFill>
                  <a:srgbClr val="FF0000"/>
                </a:solidFill>
              </a:rPr>
              <a:t>seven Spirits of God and the seven stars</a:t>
            </a:r>
            <a:r>
              <a:rPr lang="en-US" sz="3000" dirty="0"/>
              <a:t>, says this: ‘I know your deeds, that you have a name that you are alive, but you are dead.  </a:t>
            </a:r>
            <a:r>
              <a:rPr lang="en-US" sz="3000" dirty="0" smtClean="0"/>
              <a:t/>
            </a:r>
            <a:br>
              <a:rPr lang="en-US" sz="3000" dirty="0" smtClean="0"/>
            </a:br>
            <a:r>
              <a:rPr lang="en-US" sz="3000" u="sng" dirty="0" smtClean="0"/>
              <a:t>2</a:t>
            </a:r>
            <a:r>
              <a:rPr lang="en-US" sz="3000" dirty="0" smtClean="0"/>
              <a:t> </a:t>
            </a:r>
            <a:r>
              <a:rPr lang="en-US" sz="3000" dirty="0"/>
              <a:t>‘Wake up, and strengthen the things that remain, which were about to die; for I have not found your deeds completed in the sight of My God</a:t>
            </a:r>
            <a:r>
              <a:rPr lang="en-US" sz="3000" dirty="0" smtClean="0"/>
              <a:t>.’” </a:t>
            </a:r>
          </a:p>
          <a:p>
            <a:pPr marL="0" indent="0">
              <a:buNone/>
            </a:pPr>
            <a:endParaRPr lang="en-US" dirty="0"/>
          </a:p>
          <a:p>
            <a:pPr marL="0" indent="0">
              <a:buNone/>
            </a:pPr>
            <a:r>
              <a:rPr lang="en-US" sz="3200" dirty="0" smtClean="0"/>
              <a:t>Wake up = </a:t>
            </a:r>
            <a:r>
              <a:rPr lang="el-GR" sz="3200" dirty="0"/>
              <a:t>γίνου γρηγορῶν</a:t>
            </a:r>
            <a:r>
              <a:rPr lang="en-US" sz="3200" dirty="0" smtClean="0"/>
              <a:t>    “become watchful”</a:t>
            </a:r>
            <a:endParaRPr lang="en-US" sz="3200" dirty="0"/>
          </a:p>
        </p:txBody>
      </p:sp>
      <p:sp>
        <p:nvSpPr>
          <p:cNvPr id="3" name="Title 2"/>
          <p:cNvSpPr>
            <a:spLocks noGrp="1"/>
          </p:cNvSpPr>
          <p:nvPr>
            <p:ph type="title"/>
          </p:nvPr>
        </p:nvSpPr>
        <p:spPr/>
        <p:txBody>
          <a:bodyPr/>
          <a:lstStyle/>
          <a:p>
            <a:r>
              <a:rPr lang="en-US" dirty="0" smtClean="0"/>
              <a:t>Christ’s Assessment</a:t>
            </a:r>
            <a:endParaRPr lang="en-US" dirty="0"/>
          </a:p>
        </p:txBody>
      </p:sp>
      <p:sp>
        <p:nvSpPr>
          <p:cNvPr id="4" name="Rounded Rectangle 3"/>
          <p:cNvSpPr/>
          <p:nvPr/>
        </p:nvSpPr>
        <p:spPr>
          <a:xfrm>
            <a:off x="550985" y="3106615"/>
            <a:ext cx="1600200" cy="4191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99435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00601"/>
          </a:xfrm>
        </p:spPr>
        <p:txBody>
          <a:bodyPr>
            <a:normAutofit/>
          </a:bodyPr>
          <a:lstStyle/>
          <a:p>
            <a:pPr marL="0" indent="0">
              <a:buNone/>
            </a:pPr>
            <a:r>
              <a:rPr lang="en-US" sz="3200" u="sng" dirty="0" smtClean="0"/>
              <a:t>Revelation 3:3a</a:t>
            </a:r>
            <a:r>
              <a:rPr lang="en-US" sz="3200" dirty="0" smtClean="0"/>
              <a:t> So </a:t>
            </a:r>
            <a:r>
              <a:rPr lang="en-US" sz="3200" dirty="0"/>
              <a:t>remember what you have </a:t>
            </a:r>
            <a:r>
              <a:rPr lang="en-US" sz="3200" dirty="0">
                <a:solidFill>
                  <a:srgbClr val="FF0000"/>
                </a:solidFill>
              </a:rPr>
              <a:t>received and heard;</a:t>
            </a:r>
            <a:r>
              <a:rPr lang="en-US" sz="3200" dirty="0"/>
              <a:t> and keep it, and repent. </a:t>
            </a:r>
            <a:endParaRPr lang="en-US" sz="3200" dirty="0" smtClean="0"/>
          </a:p>
          <a:p>
            <a:pPr marL="0" indent="0">
              <a:buNone/>
            </a:pPr>
            <a:endParaRPr lang="en-US" sz="3200" dirty="0"/>
          </a:p>
          <a:p>
            <a:pPr marL="0" indent="0">
              <a:buNone/>
            </a:pPr>
            <a:endParaRPr lang="en-US" sz="3200" dirty="0" smtClean="0"/>
          </a:p>
          <a:p>
            <a:pPr marL="0" indent="0">
              <a:buNone/>
            </a:pPr>
            <a:r>
              <a:rPr lang="en-US" sz="3200" u="sng" dirty="0" smtClean="0"/>
              <a:t>Revelation 3:10</a:t>
            </a:r>
            <a:r>
              <a:rPr lang="en-US" sz="3200" dirty="0" smtClean="0"/>
              <a:t> </a:t>
            </a:r>
            <a:r>
              <a:rPr lang="en-US" sz="3200" dirty="0"/>
              <a:t>Because you have kept the word of My perseverance, I also will keep you from the hour of testing,</a:t>
            </a:r>
          </a:p>
        </p:txBody>
      </p:sp>
      <p:sp>
        <p:nvSpPr>
          <p:cNvPr id="3" name="Title 2"/>
          <p:cNvSpPr>
            <a:spLocks noGrp="1"/>
          </p:cNvSpPr>
          <p:nvPr>
            <p:ph type="title"/>
          </p:nvPr>
        </p:nvSpPr>
        <p:spPr/>
        <p:txBody>
          <a:bodyPr/>
          <a:lstStyle/>
          <a:p>
            <a:r>
              <a:rPr lang="en-US" dirty="0" smtClean="0"/>
              <a:t>The Call to Repentance</a:t>
            </a:r>
            <a:endParaRPr lang="en-US" dirty="0"/>
          </a:p>
        </p:txBody>
      </p:sp>
      <p:sp>
        <p:nvSpPr>
          <p:cNvPr id="4" name="Rounded Rectangle 3"/>
          <p:cNvSpPr/>
          <p:nvPr/>
        </p:nvSpPr>
        <p:spPr>
          <a:xfrm>
            <a:off x="3146956" y="1284883"/>
            <a:ext cx="2303585" cy="45427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4572000" y="2192215"/>
            <a:ext cx="1219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648200" y="3810000"/>
            <a:ext cx="3886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5166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458200" cy="5105400"/>
          </a:xfrm>
        </p:spPr>
        <p:txBody>
          <a:bodyPr/>
          <a:lstStyle/>
          <a:p>
            <a:pPr marL="0" indent="0">
              <a:buNone/>
            </a:pPr>
            <a:r>
              <a:rPr lang="en-US" u="sng" dirty="0" smtClean="0"/>
              <a:t>Revelation 3:3b</a:t>
            </a:r>
            <a:r>
              <a:rPr lang="en-US" dirty="0" smtClean="0"/>
              <a:t> Therefore </a:t>
            </a:r>
            <a:r>
              <a:rPr lang="en-US" dirty="0"/>
              <a:t>if you do not wake up,</a:t>
            </a:r>
            <a:r>
              <a:rPr lang="en-US" dirty="0">
                <a:solidFill>
                  <a:srgbClr val="FF0000"/>
                </a:solidFill>
              </a:rPr>
              <a:t> I will come like a thief</a:t>
            </a:r>
            <a:r>
              <a:rPr lang="en-US" dirty="0"/>
              <a:t>, and you will not know at what hour I will come to you. </a:t>
            </a:r>
            <a:endParaRPr lang="en-US" dirty="0" smtClean="0"/>
          </a:p>
          <a:p>
            <a:pPr marL="0" indent="0">
              <a:buNone/>
            </a:pPr>
            <a:endParaRPr lang="en-US" sz="600" dirty="0"/>
          </a:p>
          <a:p>
            <a:pPr marL="0" indent="0">
              <a:buNone/>
            </a:pPr>
            <a:r>
              <a:rPr lang="en-US" u="sng" dirty="0" smtClean="0"/>
              <a:t>Matt. 24:43</a:t>
            </a:r>
            <a:r>
              <a:rPr lang="en-US" dirty="0" smtClean="0"/>
              <a:t> – Jesus</a:t>
            </a:r>
            <a:r>
              <a:rPr lang="en-US" dirty="0" smtClean="0">
                <a:solidFill>
                  <a:srgbClr val="333333"/>
                </a:solidFill>
              </a:rPr>
              <a:t>’</a:t>
            </a:r>
            <a:r>
              <a:rPr lang="en-US" dirty="0" smtClean="0">
                <a:solidFill>
                  <a:srgbClr val="FF0000"/>
                </a:solidFill>
              </a:rPr>
              <a:t> </a:t>
            </a:r>
            <a:r>
              <a:rPr lang="en-US" dirty="0" err="1" smtClean="0">
                <a:solidFill>
                  <a:srgbClr val="FF0000"/>
                </a:solidFill>
              </a:rPr>
              <a:t>parousia</a:t>
            </a:r>
            <a:r>
              <a:rPr lang="en-US" dirty="0" smtClean="0">
                <a:solidFill>
                  <a:srgbClr val="FF0000"/>
                </a:solidFill>
              </a:rPr>
              <a:t> </a:t>
            </a:r>
            <a:r>
              <a:rPr lang="en-US" dirty="0" smtClean="0"/>
              <a:t>is like a thief</a:t>
            </a:r>
          </a:p>
          <a:p>
            <a:pPr marL="0" indent="0">
              <a:buNone/>
            </a:pPr>
            <a:r>
              <a:rPr lang="en-US" u="sng" dirty="0" smtClean="0"/>
              <a:t>1 Thess. 5:2</a:t>
            </a:r>
            <a:r>
              <a:rPr lang="en-US" dirty="0" smtClean="0"/>
              <a:t> – the </a:t>
            </a:r>
            <a:r>
              <a:rPr lang="en-US" dirty="0" smtClean="0">
                <a:solidFill>
                  <a:srgbClr val="FF0000"/>
                </a:solidFill>
              </a:rPr>
              <a:t>day of the Lord </a:t>
            </a:r>
            <a:r>
              <a:rPr lang="en-US" dirty="0" smtClean="0"/>
              <a:t>comes like a thief</a:t>
            </a:r>
          </a:p>
          <a:p>
            <a:pPr marL="0" indent="0">
              <a:buNone/>
            </a:pPr>
            <a:r>
              <a:rPr lang="en-US" u="sng" dirty="0" smtClean="0"/>
              <a:t>Mark 13:32</a:t>
            </a:r>
            <a:r>
              <a:rPr lang="en-US" dirty="0" smtClean="0"/>
              <a:t> – </a:t>
            </a:r>
            <a:r>
              <a:rPr lang="en-US" dirty="0" smtClean="0">
                <a:solidFill>
                  <a:srgbClr val="FF0000"/>
                </a:solidFill>
              </a:rPr>
              <a:t>70</a:t>
            </a:r>
            <a:r>
              <a:rPr lang="en-US" baseline="30000" dirty="0" smtClean="0">
                <a:solidFill>
                  <a:srgbClr val="FF0000"/>
                </a:solidFill>
              </a:rPr>
              <a:t>th</a:t>
            </a:r>
            <a:r>
              <a:rPr lang="en-US" dirty="0" smtClean="0">
                <a:solidFill>
                  <a:srgbClr val="FF0000"/>
                </a:solidFill>
              </a:rPr>
              <a:t> week of Daniel </a:t>
            </a:r>
            <a:r>
              <a:rPr lang="en-US" dirty="0" smtClean="0"/>
              <a:t>comes like a thief</a:t>
            </a:r>
            <a:endParaRPr lang="en-US" u="sng" dirty="0"/>
          </a:p>
        </p:txBody>
      </p:sp>
      <p:sp>
        <p:nvSpPr>
          <p:cNvPr id="3" name="Title 2"/>
          <p:cNvSpPr>
            <a:spLocks noGrp="1"/>
          </p:cNvSpPr>
          <p:nvPr>
            <p:ph type="title"/>
          </p:nvPr>
        </p:nvSpPr>
        <p:spPr/>
        <p:txBody>
          <a:bodyPr/>
          <a:lstStyle/>
          <a:p>
            <a:r>
              <a:rPr lang="en-US" dirty="0" smtClean="0"/>
              <a:t>The Warning</a:t>
            </a:r>
            <a:endParaRPr lang="en-US" dirty="0"/>
          </a:p>
        </p:txBody>
      </p:sp>
      <p:sp>
        <p:nvSpPr>
          <p:cNvPr id="9" name="TextBox 8"/>
          <p:cNvSpPr txBox="1"/>
          <p:nvPr/>
        </p:nvSpPr>
        <p:spPr>
          <a:xfrm>
            <a:off x="2321859" y="4495800"/>
            <a:ext cx="2362200" cy="523220"/>
          </a:xfrm>
          <a:prstGeom prst="rect">
            <a:avLst/>
          </a:prstGeom>
          <a:noFill/>
        </p:spPr>
        <p:txBody>
          <a:bodyPr wrap="square" rtlCol="0">
            <a:spAutoFit/>
          </a:bodyPr>
          <a:lstStyle/>
          <a:p>
            <a:pPr algn="ctr"/>
            <a:r>
              <a:rPr lang="en-US" sz="2800" dirty="0" err="1" smtClean="0">
                <a:latin typeface="Calibri" panose="020F0502020204030204" pitchFamily="34" charset="0"/>
              </a:rPr>
              <a:t>Parousia</a:t>
            </a:r>
            <a:endParaRPr lang="en-US" sz="2400" dirty="0">
              <a:latin typeface="Calibri" panose="020F0502020204030204" pitchFamily="34" charset="0"/>
            </a:endParaRPr>
          </a:p>
        </p:txBody>
      </p:sp>
      <p:grpSp>
        <p:nvGrpSpPr>
          <p:cNvPr id="4" name="Group 3"/>
          <p:cNvGrpSpPr/>
          <p:nvPr/>
        </p:nvGrpSpPr>
        <p:grpSpPr>
          <a:xfrm>
            <a:off x="0" y="4805066"/>
            <a:ext cx="9144000" cy="528935"/>
            <a:chOff x="0" y="5033665"/>
            <a:chExt cx="9144000" cy="528935"/>
          </a:xfrm>
        </p:grpSpPr>
        <p:cxnSp>
          <p:nvCxnSpPr>
            <p:cNvPr id="8" name="Straight Connector 7"/>
            <p:cNvCxnSpPr/>
            <p:nvPr/>
          </p:nvCxnSpPr>
          <p:spPr>
            <a:xfrm>
              <a:off x="0" y="5410200"/>
              <a:ext cx="9144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514600" y="5033665"/>
              <a:ext cx="0" cy="528935"/>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504765" y="5033665"/>
              <a:ext cx="0" cy="528935"/>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505200" y="5374332"/>
              <a:ext cx="0" cy="18826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5" name="Group 4"/>
          <p:cNvGrpSpPr/>
          <p:nvPr/>
        </p:nvGrpSpPr>
        <p:grpSpPr>
          <a:xfrm>
            <a:off x="2478741" y="5486401"/>
            <a:ext cx="6400800" cy="608414"/>
            <a:chOff x="2478741" y="5486401"/>
            <a:chExt cx="6400800" cy="608414"/>
          </a:xfrm>
        </p:grpSpPr>
        <p:cxnSp>
          <p:nvCxnSpPr>
            <p:cNvPr id="19" name="Straight Arrow Connector 18"/>
            <p:cNvCxnSpPr/>
            <p:nvPr/>
          </p:nvCxnSpPr>
          <p:spPr>
            <a:xfrm>
              <a:off x="2478741" y="5486401"/>
              <a:ext cx="6400800" cy="0"/>
            </a:xfrm>
            <a:prstGeom prst="straightConnector1">
              <a:avLst/>
            </a:prstGeom>
            <a:ln w="57150">
              <a:solidFill>
                <a:srgbClr val="0070C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514600" y="5571595"/>
              <a:ext cx="3657600" cy="523220"/>
            </a:xfrm>
            <a:prstGeom prst="rect">
              <a:avLst/>
            </a:prstGeom>
            <a:noFill/>
          </p:spPr>
          <p:txBody>
            <a:bodyPr wrap="square" rtlCol="0">
              <a:spAutoFit/>
            </a:bodyPr>
            <a:lstStyle/>
            <a:p>
              <a:r>
                <a:rPr lang="en-US" sz="2800" dirty="0" smtClean="0">
                  <a:latin typeface="Calibri" panose="020F0502020204030204" pitchFamily="34" charset="0"/>
                </a:rPr>
                <a:t>Day of the Lord</a:t>
              </a:r>
              <a:endParaRPr lang="en-US" sz="2800" dirty="0">
                <a:latin typeface="Calibri" panose="020F0502020204030204" pitchFamily="34" charset="0"/>
              </a:endParaRPr>
            </a:p>
          </p:txBody>
        </p:sp>
      </p:grpSp>
      <p:sp>
        <p:nvSpPr>
          <p:cNvPr id="24" name="Oval 23"/>
          <p:cNvSpPr/>
          <p:nvPr/>
        </p:nvSpPr>
        <p:spPr>
          <a:xfrm>
            <a:off x="2209800" y="4343400"/>
            <a:ext cx="609600" cy="145902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 xmlns:p14="http://schemas.microsoft.com/office/powerpoint/2010/main" val="197225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750"/>
                                        <p:tgtEl>
                                          <p:spTgt spid="9"/>
                                        </p:tgtEl>
                                      </p:cBhvr>
                                    </p:animEffect>
                                    <p:anim calcmode="lin" valueType="num">
                                      <p:cBhvr>
                                        <p:cTn id="41" dur="750" fill="hold"/>
                                        <p:tgtEl>
                                          <p:spTgt spid="9"/>
                                        </p:tgtEl>
                                        <p:attrNameLst>
                                          <p:attrName>ppt_x</p:attrName>
                                        </p:attrNameLst>
                                      </p:cBhvr>
                                      <p:tavLst>
                                        <p:tav tm="0">
                                          <p:val>
                                            <p:strVal val="#ppt_x"/>
                                          </p:val>
                                        </p:tav>
                                        <p:tav tm="100000">
                                          <p:val>
                                            <p:strVal val="#ppt_x"/>
                                          </p:val>
                                        </p:tav>
                                      </p:tavLst>
                                    </p:anim>
                                    <p:anim calcmode="lin" valueType="num">
                                      <p:cBhvr>
                                        <p:cTn id="42" dur="7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125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9" grpId="0"/>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458200" cy="5257800"/>
          </a:xfrm>
        </p:spPr>
        <p:txBody>
          <a:bodyPr>
            <a:normAutofit/>
          </a:bodyPr>
          <a:lstStyle/>
          <a:p>
            <a:pPr marL="0" indent="0">
              <a:buNone/>
            </a:pPr>
            <a:r>
              <a:rPr lang="en-US" u="sng" dirty="0" smtClean="0"/>
              <a:t>Revelation 3:4</a:t>
            </a:r>
            <a:r>
              <a:rPr lang="en-US" dirty="0" smtClean="0"/>
              <a:t> But </a:t>
            </a:r>
            <a:r>
              <a:rPr lang="en-US" dirty="0"/>
              <a:t>you have a few people in Sardis who have not soiled their garments; and </a:t>
            </a:r>
            <a:r>
              <a:rPr lang="en-US" dirty="0">
                <a:solidFill>
                  <a:srgbClr val="FF0000"/>
                </a:solidFill>
              </a:rPr>
              <a:t>they will walk with Me in white</a:t>
            </a:r>
            <a:r>
              <a:rPr lang="en-US" dirty="0"/>
              <a:t>, for they </a:t>
            </a:r>
            <a:r>
              <a:rPr lang="en-US" dirty="0" smtClean="0"/>
              <a:t>are </a:t>
            </a:r>
            <a:r>
              <a:rPr lang="en-US" dirty="0"/>
              <a:t>worthy.  </a:t>
            </a:r>
            <a:endParaRPr lang="en-US" dirty="0" smtClean="0"/>
          </a:p>
          <a:p>
            <a:pPr marL="0" indent="0">
              <a:buNone/>
            </a:pPr>
            <a:endParaRPr lang="en-US" sz="1600" dirty="0"/>
          </a:p>
          <a:p>
            <a:pPr marL="0" indent="0">
              <a:spcAft>
                <a:spcPts val="1200"/>
              </a:spcAft>
              <a:buNone/>
            </a:pPr>
            <a:r>
              <a:rPr lang="en-US" u="sng" dirty="0" smtClean="0"/>
              <a:t>John 6:66</a:t>
            </a:r>
            <a:r>
              <a:rPr lang="en-US" dirty="0" smtClean="0"/>
              <a:t> </a:t>
            </a:r>
            <a:r>
              <a:rPr lang="en-US" dirty="0"/>
              <a:t>As a result of this many of His disciples withdrew and </a:t>
            </a:r>
            <a:r>
              <a:rPr lang="en-US" dirty="0">
                <a:solidFill>
                  <a:srgbClr val="FF0000"/>
                </a:solidFill>
              </a:rPr>
              <a:t>were not </a:t>
            </a:r>
            <a:r>
              <a:rPr lang="en-US" dirty="0" smtClean="0">
                <a:solidFill>
                  <a:srgbClr val="FF0000"/>
                </a:solidFill>
              </a:rPr>
              <a:t>walking </a:t>
            </a:r>
            <a:r>
              <a:rPr lang="en-US" dirty="0">
                <a:solidFill>
                  <a:srgbClr val="FF0000"/>
                </a:solidFill>
              </a:rPr>
              <a:t>with Him anymore</a:t>
            </a:r>
            <a:r>
              <a:rPr lang="en-US" dirty="0"/>
              <a:t>. </a:t>
            </a:r>
            <a:endParaRPr lang="en-US" dirty="0" smtClean="0"/>
          </a:p>
          <a:p>
            <a:pPr marL="0" indent="0">
              <a:buNone/>
            </a:pPr>
            <a:r>
              <a:rPr lang="en-US" u="sng" dirty="0" smtClean="0"/>
              <a:t>Revelation 14:4</a:t>
            </a:r>
            <a:r>
              <a:rPr lang="en-US" dirty="0" smtClean="0"/>
              <a:t> These </a:t>
            </a:r>
            <a:r>
              <a:rPr lang="en-US" dirty="0"/>
              <a:t>are the ones who have not been defiled with women, for they have kept themselves chaste. </a:t>
            </a:r>
            <a:r>
              <a:rPr lang="en-US" dirty="0">
                <a:solidFill>
                  <a:srgbClr val="FF0000"/>
                </a:solidFill>
              </a:rPr>
              <a:t>These are the ones who follow the Lamb wherever He goes</a:t>
            </a:r>
            <a:r>
              <a:rPr lang="en-US" dirty="0"/>
              <a:t>. These have been purchased from among men as first fruits to God and to the Lamb. </a:t>
            </a:r>
          </a:p>
        </p:txBody>
      </p:sp>
      <p:sp>
        <p:nvSpPr>
          <p:cNvPr id="3" name="Title 2"/>
          <p:cNvSpPr>
            <a:spLocks noGrp="1"/>
          </p:cNvSpPr>
          <p:nvPr>
            <p:ph type="title"/>
          </p:nvPr>
        </p:nvSpPr>
        <p:spPr/>
        <p:txBody>
          <a:bodyPr/>
          <a:lstStyle/>
          <a:p>
            <a:r>
              <a:rPr lang="en-US" dirty="0" smtClean="0"/>
              <a:t>A Few Were True Believers</a:t>
            </a:r>
            <a:endParaRPr lang="en-US" dirty="0"/>
          </a:p>
        </p:txBody>
      </p:sp>
      <p:cxnSp>
        <p:nvCxnSpPr>
          <p:cNvPr id="5" name="Straight Connector 4"/>
          <p:cNvCxnSpPr/>
          <p:nvPr/>
        </p:nvCxnSpPr>
        <p:spPr>
          <a:xfrm flipV="1">
            <a:off x="533400" y="1985338"/>
            <a:ext cx="4419600" cy="8967"/>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9974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199"/>
            <a:ext cx="8382000" cy="4800601"/>
          </a:xfrm>
        </p:spPr>
        <p:txBody>
          <a:bodyPr/>
          <a:lstStyle/>
          <a:p>
            <a:pPr marL="0" indent="0">
              <a:buNone/>
            </a:pPr>
            <a:r>
              <a:rPr lang="en-US" u="sng" dirty="0" smtClean="0"/>
              <a:t>Revelation 3:5</a:t>
            </a:r>
            <a:r>
              <a:rPr lang="en-US" dirty="0" smtClean="0"/>
              <a:t> </a:t>
            </a:r>
            <a:r>
              <a:rPr lang="en-US" dirty="0"/>
              <a:t>‘He who overcomes will thus be clothed in white garments; and </a:t>
            </a:r>
            <a:r>
              <a:rPr lang="en-US" dirty="0">
                <a:solidFill>
                  <a:srgbClr val="FF0000"/>
                </a:solidFill>
              </a:rPr>
              <a:t>I will not erase his name from the book of life</a:t>
            </a:r>
            <a:r>
              <a:rPr lang="en-US" dirty="0"/>
              <a:t>, and I will confess his name before My Father and before His angels.  </a:t>
            </a:r>
            <a:r>
              <a:rPr lang="en-US" u="sng" dirty="0"/>
              <a:t>6</a:t>
            </a:r>
            <a:r>
              <a:rPr lang="en-US" dirty="0"/>
              <a:t> ‘He who has an ear, let him hear what the Spirit says to the churches.’ </a:t>
            </a:r>
            <a:endParaRPr lang="en-US" dirty="0" smtClean="0"/>
          </a:p>
        </p:txBody>
      </p:sp>
      <p:sp>
        <p:nvSpPr>
          <p:cNvPr id="3" name="Title 2"/>
          <p:cNvSpPr>
            <a:spLocks noGrp="1"/>
          </p:cNvSpPr>
          <p:nvPr>
            <p:ph type="title"/>
          </p:nvPr>
        </p:nvSpPr>
        <p:spPr/>
        <p:txBody>
          <a:bodyPr/>
          <a:lstStyle/>
          <a:p>
            <a:r>
              <a:rPr lang="en-US" dirty="0" smtClean="0"/>
              <a:t>Believers Are Eternally Secure</a:t>
            </a:r>
            <a:endParaRPr lang="en-US" dirty="0"/>
          </a:p>
        </p:txBody>
      </p:sp>
      <p:sp>
        <p:nvSpPr>
          <p:cNvPr id="4" name="Rectangle 3"/>
          <p:cNvSpPr/>
          <p:nvPr/>
        </p:nvSpPr>
        <p:spPr>
          <a:xfrm>
            <a:off x="609600" y="3733799"/>
            <a:ext cx="7696200" cy="2362201"/>
          </a:xfrm>
          <a:prstGeom prst="rect">
            <a:avLst/>
          </a:prstGeom>
          <a:noFill/>
          <a:ln>
            <a:solidFill>
              <a:srgbClr val="486B7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700" b="1" i="1" dirty="0" smtClean="0">
                <a:solidFill>
                  <a:srgbClr val="486B70"/>
                </a:solidFill>
                <a:latin typeface="Calibri" panose="020F0502020204030204" pitchFamily="34" charset="0"/>
              </a:rPr>
              <a:t/>
            </a:r>
            <a:br>
              <a:rPr lang="en-US" sz="700" b="1" i="1" dirty="0" smtClean="0">
                <a:solidFill>
                  <a:srgbClr val="486B70"/>
                </a:solidFill>
                <a:latin typeface="Calibri" panose="020F0502020204030204" pitchFamily="34" charset="0"/>
              </a:rPr>
            </a:br>
            <a:r>
              <a:rPr lang="en-US" sz="2800" b="1" i="1" dirty="0" smtClean="0">
                <a:solidFill>
                  <a:srgbClr val="486B70"/>
                </a:solidFill>
                <a:latin typeface="Calibri" panose="020F0502020204030204" pitchFamily="34" charset="0"/>
              </a:rPr>
              <a:t>To </a:t>
            </a:r>
            <a:r>
              <a:rPr lang="en-US" sz="2800" b="1" i="1" dirty="0">
                <a:solidFill>
                  <a:srgbClr val="486B70"/>
                </a:solidFill>
                <a:latin typeface="Calibri" panose="020F0502020204030204" pitchFamily="34" charset="0"/>
              </a:rPr>
              <a:t>Which Registry Do You </a:t>
            </a:r>
            <a:r>
              <a:rPr lang="en-US" sz="2800" b="1" i="1" dirty="0" smtClean="0">
                <a:solidFill>
                  <a:srgbClr val="486B70"/>
                </a:solidFill>
                <a:latin typeface="Calibri" panose="020F0502020204030204" pitchFamily="34" charset="0"/>
              </a:rPr>
              <a:t>Belong?</a:t>
            </a:r>
          </a:p>
        </p:txBody>
      </p:sp>
      <p:sp>
        <p:nvSpPr>
          <p:cNvPr id="5" name="TextBox 4"/>
          <p:cNvSpPr txBox="1"/>
          <p:nvPr/>
        </p:nvSpPr>
        <p:spPr>
          <a:xfrm>
            <a:off x="9982200" y="5105399"/>
            <a:ext cx="184731" cy="369332"/>
          </a:xfrm>
          <a:prstGeom prst="rect">
            <a:avLst/>
          </a:prstGeom>
          <a:noFill/>
        </p:spPr>
        <p:txBody>
          <a:bodyPr wrap="none" rtlCol="0">
            <a:spAutoFit/>
          </a:bodyPr>
          <a:lstStyle/>
          <a:p>
            <a:endParaRPr lang="en-US" dirty="0"/>
          </a:p>
        </p:txBody>
      </p:sp>
      <p:sp>
        <p:nvSpPr>
          <p:cNvPr id="6" name="TextBox 5"/>
          <p:cNvSpPr txBox="1"/>
          <p:nvPr/>
        </p:nvSpPr>
        <p:spPr>
          <a:xfrm>
            <a:off x="914400" y="4454769"/>
            <a:ext cx="6723700" cy="1384995"/>
          </a:xfrm>
          <a:prstGeom prst="rect">
            <a:avLst/>
          </a:prstGeom>
          <a:noFill/>
        </p:spPr>
        <p:txBody>
          <a:bodyPr wrap="none" rtlCol="0">
            <a:spAutoFit/>
          </a:bodyPr>
          <a:lstStyle/>
          <a:p>
            <a:pPr>
              <a:tabLst>
                <a:tab pos="1423988" algn="ctr"/>
                <a:tab pos="5153025" algn="ctr"/>
              </a:tabLst>
            </a:pPr>
            <a:r>
              <a:rPr lang="en-US" sz="2800" b="1" dirty="0" smtClean="0">
                <a:solidFill>
                  <a:srgbClr val="486B70"/>
                </a:solidFill>
                <a:latin typeface="Calibri" panose="020F0502020204030204" pitchFamily="34" charset="0"/>
              </a:rPr>
              <a:t>	</a:t>
            </a:r>
            <a:r>
              <a:rPr lang="en-US" sz="2800" b="1" u="sng" dirty="0" smtClean="0">
                <a:solidFill>
                  <a:srgbClr val="486B70"/>
                </a:solidFill>
                <a:latin typeface="Calibri" panose="020F0502020204030204" pitchFamily="34" charset="0"/>
              </a:rPr>
              <a:t>Babylon</a:t>
            </a:r>
            <a:r>
              <a:rPr lang="en-US" sz="2800" b="1" dirty="0" smtClean="0">
                <a:solidFill>
                  <a:srgbClr val="486B70"/>
                </a:solidFill>
                <a:latin typeface="Calibri" panose="020F0502020204030204" pitchFamily="34" charset="0"/>
              </a:rPr>
              <a:t> 	</a:t>
            </a:r>
            <a:r>
              <a:rPr lang="en-US" sz="2800" b="1" u="sng" dirty="0" smtClean="0">
                <a:solidFill>
                  <a:srgbClr val="486B70"/>
                </a:solidFill>
                <a:latin typeface="Calibri" panose="020F0502020204030204" pitchFamily="34" charset="0"/>
              </a:rPr>
              <a:t>New Jerusalem</a:t>
            </a:r>
          </a:p>
          <a:p>
            <a:pPr>
              <a:tabLst>
                <a:tab pos="1423988" algn="ctr"/>
                <a:tab pos="5153025" algn="ctr"/>
              </a:tabLst>
            </a:pPr>
            <a:r>
              <a:rPr lang="en-US" sz="2800" dirty="0" smtClean="0">
                <a:solidFill>
                  <a:srgbClr val="486B70"/>
                </a:solidFill>
                <a:latin typeface="Calibri" panose="020F0502020204030204" pitchFamily="34" charset="0"/>
              </a:rPr>
              <a:t>	works	grace</a:t>
            </a:r>
          </a:p>
          <a:p>
            <a:pPr>
              <a:tabLst>
                <a:tab pos="1423988" algn="ctr"/>
                <a:tab pos="5153025" algn="ctr"/>
              </a:tabLst>
            </a:pPr>
            <a:r>
              <a:rPr lang="en-US" sz="2800" dirty="0" smtClean="0">
                <a:solidFill>
                  <a:srgbClr val="486B70"/>
                </a:solidFill>
                <a:latin typeface="Calibri" panose="020F0502020204030204" pitchFamily="34" charset="0"/>
              </a:rPr>
              <a:t>	pagan practices	doctrines of Christ</a:t>
            </a:r>
            <a:endParaRPr lang="en-US" sz="2800" dirty="0">
              <a:solidFill>
                <a:srgbClr val="486B70"/>
              </a:solidFill>
              <a:latin typeface="Calibri" panose="020F0502020204030204" pitchFamily="34" charset="0"/>
            </a:endParaRPr>
          </a:p>
        </p:txBody>
      </p:sp>
    </p:spTree>
    <p:extLst>
      <p:ext uri="{BB962C8B-B14F-4D97-AF65-F5344CB8AC3E}">
        <p14:creationId xmlns="" xmlns:p14="http://schemas.microsoft.com/office/powerpoint/2010/main" val="422374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fade">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11228</TotalTime>
  <Words>1870</Words>
  <Application>Microsoft Office PowerPoint</Application>
  <PresentationFormat>On-screen Show (4:3)</PresentationFormat>
  <Paragraphs>79</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Revelation 3:1-6</vt:lpstr>
      <vt:lpstr>The Dead Church at Sardis</vt:lpstr>
      <vt:lpstr>Christ’s Assessment</vt:lpstr>
      <vt:lpstr>The Call to Repentance</vt:lpstr>
      <vt:lpstr>The Warning</vt:lpstr>
      <vt:lpstr>A Few Were True Believers</vt:lpstr>
      <vt:lpstr>Believers Are Eternally Secure</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Debra</cp:lastModifiedBy>
  <cp:revision>325</cp:revision>
  <cp:lastPrinted>2014-08-15T14:59:06Z</cp:lastPrinted>
  <dcterms:created xsi:type="dcterms:W3CDTF">2014-02-05T15:11:40Z</dcterms:created>
  <dcterms:modified xsi:type="dcterms:W3CDTF">2014-08-16T22:55:59Z</dcterms:modified>
</cp:coreProperties>
</file>