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82" r:id="rId2"/>
    <p:sldId id="298" r:id="rId3"/>
    <p:sldId id="300" r:id="rId4"/>
    <p:sldId id="299" r:id="rId5"/>
    <p:sldId id="301" r:id="rId6"/>
    <p:sldId id="302" r:id="rId7"/>
    <p:sldId id="303" r:id="rId8"/>
    <p:sldId id="305" r:id="rId9"/>
    <p:sldId id="306"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userDrawn="1">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797E"/>
    <a:srgbClr val="486B70"/>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485" autoAdjust="0"/>
    <p:restoredTop sz="94434" autoAdjust="0"/>
  </p:normalViewPr>
  <p:slideViewPr>
    <p:cSldViewPr>
      <p:cViewPr varScale="1">
        <p:scale>
          <a:sx n="71" d="100"/>
          <a:sy n="71" d="100"/>
        </p:scale>
        <p:origin x="1794" y="54"/>
      </p:cViewPr>
      <p:guideLst>
        <p:guide orient="horz" pos="2304"/>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4" d="100"/>
          <a:sy n="54" d="100"/>
        </p:scale>
        <p:origin x="1956" y="6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879" y="8809022"/>
            <a:ext cx="2119765" cy="591909"/>
          </a:xfrm>
          <a:prstGeom prst="rect">
            <a:avLst/>
          </a:prstGeom>
        </p:spPr>
      </p:pic>
      <p:sp>
        <p:nvSpPr>
          <p:cNvPr id="7" name="Slide Number Placeholder 6"/>
          <p:cNvSpPr>
            <a:spLocks noGrp="1"/>
          </p:cNvSpPr>
          <p:nvPr>
            <p:ph type="sldNum" sz="quarter" idx="3"/>
          </p:nvPr>
        </p:nvSpPr>
        <p:spPr>
          <a:xfrm>
            <a:off x="2611133" y="8772140"/>
            <a:ext cx="4215038" cy="481549"/>
          </a:xfrm>
          <a:prstGeom prst="rect">
            <a:avLst/>
          </a:prstGeom>
        </p:spPr>
        <p:txBody>
          <a:bodyPr vert="horz" lIns="95866" tIns="47933" rIns="95866" bIns="47933" rtlCol="0" anchor="b"/>
          <a:lstStyle>
            <a:lvl1pPr algn="r">
              <a:defRPr sz="1300"/>
            </a:lvl1pPr>
          </a:lstStyle>
          <a:p>
            <a:r>
              <a:rPr lang="en-US" dirty="0" smtClean="0"/>
              <a:t>www.gospelofgracefellowship.org                       P</a:t>
            </a:r>
            <a:r>
              <a:rPr lang="en-US" dirty="0" smtClean="0"/>
              <a:t>age </a:t>
            </a:r>
            <a:fld id="{EDB2B2A1-32A7-43D3-85C6-9E5B68A11F74}" type="slidenum">
              <a:rPr lang="en-US" smtClean="0"/>
              <a:pPr/>
              <a:t>‹#›</a:t>
            </a:fld>
            <a:endParaRPr lang="en-US" dirty="0"/>
          </a:p>
        </p:txBody>
      </p:sp>
      <p:sp>
        <p:nvSpPr>
          <p:cNvPr id="8" name="Header Placeholder 1"/>
          <p:cNvSpPr>
            <a:spLocks noGrp="1"/>
          </p:cNvSpPr>
          <p:nvPr>
            <p:ph type="hdr" sz="quarter"/>
          </p:nvPr>
        </p:nvSpPr>
        <p:spPr>
          <a:xfrm>
            <a:off x="426927" y="201822"/>
            <a:ext cx="6692060" cy="502152"/>
          </a:xfrm>
          <a:prstGeom prst="rect">
            <a:avLst/>
          </a:prstGeom>
        </p:spPr>
        <p:txBody>
          <a:bodyPr vert="horz" lIns="101339" tIns="50669" rIns="101339" bIns="50669" rtlCol="0"/>
          <a:lstStyle>
            <a:lvl1pPr algn="l">
              <a:defRPr sz="1400"/>
            </a:lvl1pPr>
          </a:lstStyle>
          <a:p>
            <a:pPr>
              <a:tabLst>
                <a:tab pos="6286835" algn="r"/>
              </a:tabLst>
            </a:pPr>
            <a:r>
              <a:rPr lang="en-US" dirty="0" smtClean="0">
                <a:latin typeface="Calibri" panose="020F0502020204030204" pitchFamily="34" charset="0"/>
              </a:rPr>
              <a:t>Revelation </a:t>
            </a:r>
            <a:r>
              <a:rPr lang="en-US" dirty="0" smtClean="0">
                <a:latin typeface="Calibri" panose="020F0502020204030204" pitchFamily="34" charset="0"/>
              </a:rPr>
              <a:t>2:18-29</a:t>
            </a:r>
            <a:r>
              <a:rPr lang="en-US" dirty="0" smtClean="0">
                <a:latin typeface="Calibri" panose="020F0502020204030204" pitchFamily="34" charset="0"/>
              </a:rPr>
              <a:t>	</a:t>
            </a:r>
            <a:r>
              <a:rPr lang="en-US" dirty="0" smtClean="0">
                <a:latin typeface="Calibri" panose="020F0502020204030204" pitchFamily="34" charset="0"/>
              </a:rPr>
              <a:t>06/01/14</a:t>
            </a:r>
            <a:endParaRPr lang="en-US" dirty="0">
              <a:latin typeface="Calibri" panose="020F0502020204030204" pitchFamily="34" charset="0"/>
            </a:endParaRPr>
          </a:p>
          <a:p>
            <a:pPr>
              <a:tabLst>
                <a:tab pos="6286835" algn="r"/>
              </a:tabLst>
            </a:pPr>
            <a:r>
              <a:rPr lang="en-US" dirty="0"/>
              <a:t>Christ’s Address </a:t>
            </a:r>
            <a:r>
              <a:rPr lang="en-US" dirty="0" smtClean="0"/>
              <a:t>to the </a:t>
            </a:r>
            <a:r>
              <a:rPr lang="en-US" dirty="0"/>
              <a:t>Church of Thyatira Part </a:t>
            </a:r>
            <a:r>
              <a:rPr lang="en-US" dirty="0" smtClean="0"/>
              <a:t>1</a:t>
            </a:r>
            <a:r>
              <a:rPr lang="en-US" dirty="0" smtClean="0">
                <a:latin typeface="Calibri" panose="020F0502020204030204" pitchFamily="34" charset="0"/>
              </a:rPr>
              <a:t>	by </a:t>
            </a:r>
            <a:r>
              <a:rPr lang="en-US" dirty="0">
                <a:latin typeface="Calibri" panose="020F0502020204030204" pitchFamily="34" charset="0"/>
              </a:rPr>
              <a:t>Eric </a:t>
            </a:r>
            <a:r>
              <a:rPr lang="en-US" dirty="0" smtClean="0">
                <a:latin typeface="Calibri" panose="020F0502020204030204" pitchFamily="34" charset="0"/>
              </a:rPr>
              <a:t>Douma</a:t>
            </a:r>
            <a:endParaRPr lang="en-US" dirty="0">
              <a:latin typeface="Calibri" panose="020F0502020204030204" pitchFamily="34" charset="0"/>
            </a:endParaRPr>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6661" tIns="48330" rIns="96661" bIns="48330"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6661" tIns="48330" rIns="96661" bIns="48330" rtlCol="0"/>
          <a:lstStyle>
            <a:lvl1pPr algn="r">
              <a:defRPr sz="1300"/>
            </a:lvl1pPr>
          </a:lstStyle>
          <a:p>
            <a:fld id="{33CF0762-2550-4DDF-AD3A-0610BA36CAF8}" type="datetimeFigureOut">
              <a:rPr lang="en-US" smtClean="0"/>
              <a:pPr/>
              <a:t>5/30/2014</a:t>
            </a:fld>
            <a:endParaRPr lang="en-US"/>
          </a:p>
        </p:txBody>
      </p:sp>
      <p:sp>
        <p:nvSpPr>
          <p:cNvPr id="4" name="Slide Image Placeholder 3"/>
          <p:cNvSpPr>
            <a:spLocks noGrp="1" noRot="1" noChangeAspect="1"/>
          </p:cNvSpPr>
          <p:nvPr>
            <p:ph type="sldImg" idx="2"/>
          </p:nvPr>
        </p:nvSpPr>
        <p:spPr>
          <a:xfrm>
            <a:off x="1255713" y="719138"/>
            <a:ext cx="4803775" cy="3602037"/>
          </a:xfrm>
          <a:prstGeom prst="rect">
            <a:avLst/>
          </a:prstGeom>
          <a:noFill/>
          <a:ln w="12700">
            <a:solidFill>
              <a:prstClr val="black"/>
            </a:solidFill>
          </a:ln>
        </p:spPr>
        <p:txBody>
          <a:bodyPr vert="horz" lIns="96661" tIns="48330" rIns="96661" bIns="48330"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1" tIns="48330" rIns="96661" bIns="483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1" cy="480060"/>
          </a:xfrm>
          <a:prstGeom prst="rect">
            <a:avLst/>
          </a:prstGeom>
        </p:spPr>
        <p:txBody>
          <a:bodyPr vert="horz" lIns="96661" tIns="48330" rIns="96661" bIns="48330"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1" cy="480060"/>
          </a:xfrm>
          <a:prstGeom prst="rect">
            <a:avLst/>
          </a:prstGeom>
        </p:spPr>
        <p:txBody>
          <a:bodyPr vert="horz" lIns="96661" tIns="48330" rIns="96661" bIns="48330" rtlCol="0" anchor="b"/>
          <a:lstStyle>
            <a:lvl1pPr algn="r">
              <a:defRPr sz="1300"/>
            </a:lvl1pPr>
          </a:lstStyle>
          <a:p>
            <a:fld id="{34F010B0-0E12-42F5-B6F7-9ABF38D2BB27}" type="slidenum">
              <a:rPr lang="en-US" smtClean="0"/>
              <a:pPr/>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a:t>
            </a:fld>
            <a:endParaRPr lang="en-US"/>
          </a:p>
        </p:txBody>
      </p:sp>
    </p:spTree>
    <p:extLst>
      <p:ext uri="{BB962C8B-B14F-4D97-AF65-F5344CB8AC3E}">
        <p14:creationId xmlns:p14="http://schemas.microsoft.com/office/powerpoint/2010/main" val="453458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2</a:t>
            </a:fld>
            <a:endParaRPr lang="en-US"/>
          </a:p>
        </p:txBody>
      </p:sp>
    </p:spTree>
    <p:extLst>
      <p:ext uri="{BB962C8B-B14F-4D97-AF65-F5344CB8AC3E}">
        <p14:creationId xmlns:p14="http://schemas.microsoft.com/office/powerpoint/2010/main" val="1366420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4F010B0-0E12-42F5-B6F7-9ABF38D2BB27}" type="slidenum">
              <a:rPr lang="en-US" smtClean="0"/>
              <a:pPr/>
              <a:t>3</a:t>
            </a:fld>
            <a:endParaRPr lang="en-US"/>
          </a:p>
        </p:txBody>
      </p:sp>
    </p:spTree>
    <p:extLst>
      <p:ext uri="{BB962C8B-B14F-4D97-AF65-F5344CB8AC3E}">
        <p14:creationId xmlns:p14="http://schemas.microsoft.com/office/powerpoint/2010/main" val="3986265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4</a:t>
            </a:fld>
            <a:endParaRPr lang="en-US"/>
          </a:p>
        </p:txBody>
      </p:sp>
    </p:spTree>
    <p:extLst>
      <p:ext uri="{BB962C8B-B14F-4D97-AF65-F5344CB8AC3E}">
        <p14:creationId xmlns:p14="http://schemas.microsoft.com/office/powerpoint/2010/main" val="2137404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6</a:t>
            </a:fld>
            <a:endParaRPr lang="en-US"/>
          </a:p>
        </p:txBody>
      </p:sp>
    </p:spTree>
    <p:extLst>
      <p:ext uri="{BB962C8B-B14F-4D97-AF65-F5344CB8AC3E}">
        <p14:creationId xmlns:p14="http://schemas.microsoft.com/office/powerpoint/2010/main" val="2034477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4F010B0-0E12-42F5-B6F7-9ABF38D2BB27}" type="slidenum">
              <a:rPr lang="en-US" smtClean="0"/>
              <a:pPr/>
              <a:t>7</a:t>
            </a:fld>
            <a:endParaRPr lang="en-US"/>
          </a:p>
        </p:txBody>
      </p:sp>
    </p:spTree>
    <p:extLst>
      <p:ext uri="{BB962C8B-B14F-4D97-AF65-F5344CB8AC3E}">
        <p14:creationId xmlns:p14="http://schemas.microsoft.com/office/powerpoint/2010/main" val="22661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8</a:t>
            </a:fld>
            <a:endParaRPr lang="en-US"/>
          </a:p>
        </p:txBody>
      </p:sp>
    </p:spTree>
    <p:extLst>
      <p:ext uri="{BB962C8B-B14F-4D97-AF65-F5344CB8AC3E}">
        <p14:creationId xmlns:p14="http://schemas.microsoft.com/office/powerpoint/2010/main" val="1820711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9</a:t>
            </a:fld>
            <a:endParaRPr lang="en-US"/>
          </a:p>
        </p:txBody>
      </p:sp>
    </p:spTree>
    <p:extLst>
      <p:ext uri="{BB962C8B-B14F-4D97-AF65-F5344CB8AC3E}">
        <p14:creationId xmlns:p14="http://schemas.microsoft.com/office/powerpoint/2010/main" val="1572714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153400" y="6324600"/>
            <a:ext cx="546100" cy="365125"/>
          </a:xfrm>
          <a:prstGeom prst="rect">
            <a:avLst/>
          </a:prstGeom>
        </p:spPr>
        <p:txBody>
          <a:bodyPr/>
          <a:lstStyle/>
          <a:p>
            <a:fld id="{36045AC9-458A-403D-AAF8-88625E0C35B2}" type="slidenum">
              <a:rPr lang="en-US" smtClean="0"/>
              <a:pPr/>
              <a:t>‹#›</a:t>
            </a:fld>
            <a:endParaRPr lang="en-US" dirty="0"/>
          </a:p>
        </p:txBody>
      </p:sp>
    </p:spTree>
    <p:extLst>
      <p:ext uri="{BB962C8B-B14F-4D97-AF65-F5344CB8AC3E}">
        <p14:creationId xmlns:p14="http://schemas.microsoft.com/office/powerpoint/2010/main" val="1438028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486B7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69900" y="6503504"/>
            <a:ext cx="8229600" cy="334961"/>
          </a:xfrm>
          <a:prstGeom prst="rect">
            <a:avLst/>
          </a:prstGeom>
          <a:solidFill>
            <a:srgbClr val="486B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8004175" algn="r"/>
              </a:tabLst>
            </a:pPr>
            <a:r>
              <a:rPr lang="en-US" sz="1800" dirty="0" smtClean="0">
                <a:latin typeface="Calibri" panose="020F0502020204030204" pitchFamily="34" charset="0"/>
              </a:rPr>
              <a:t>Revelation </a:t>
            </a:r>
            <a:r>
              <a:rPr lang="en-US" sz="1800" dirty="0" smtClean="0">
                <a:latin typeface="Calibri" panose="020F0502020204030204" pitchFamily="34" charset="0"/>
              </a:rPr>
              <a:t>2:18-29 </a:t>
            </a:r>
            <a:r>
              <a:rPr lang="en-US" sz="1800" baseline="0" dirty="0" smtClean="0">
                <a:latin typeface="Calibri" panose="020F0502020204030204" pitchFamily="34" charset="0"/>
              </a:rPr>
              <a:t>Christ’s </a:t>
            </a:r>
            <a:r>
              <a:rPr lang="en-US" sz="1800" baseline="0" dirty="0" smtClean="0">
                <a:latin typeface="Calibri" panose="020F0502020204030204" pitchFamily="34" charset="0"/>
              </a:rPr>
              <a:t>Message </a:t>
            </a:r>
            <a:r>
              <a:rPr lang="en-US" sz="1800" baseline="0" dirty="0" smtClean="0">
                <a:latin typeface="Calibri" panose="020F0502020204030204" pitchFamily="34" charset="0"/>
              </a:rPr>
              <a:t>to Thyatira	</a:t>
            </a:r>
            <a:r>
              <a:rPr lang="en-US" sz="1800" kern="1200" dirty="0" smtClean="0">
                <a:solidFill>
                  <a:schemeClr val="lt1"/>
                </a:solidFill>
                <a:latin typeface="Calibri" panose="020F0502020204030204" pitchFamily="34" charset="0"/>
                <a:ea typeface="+mn-ea"/>
                <a:cs typeface="+mn-cs"/>
              </a:rPr>
              <a:t> </a:t>
            </a:r>
            <a:fld id="{BD1F9B7E-C1DA-4C6D-BF38-EF7832845805}" type="slidenum">
              <a:rPr lang="en-US" sz="1800" kern="1200" smtClean="0">
                <a:solidFill>
                  <a:schemeClr val="lt1"/>
                </a:solidFill>
                <a:latin typeface="Calibri" panose="020F0502020204030204" pitchFamily="34" charset="0"/>
                <a:ea typeface="+mn-ea"/>
                <a:cs typeface="+mn-cs"/>
              </a:rPr>
              <a:pPr/>
              <a:t>‹#›</a:t>
            </a:fld>
            <a:r>
              <a:rPr lang="en-US" sz="1800" dirty="0" smtClean="0">
                <a:latin typeface="Calibri" panose="020F0502020204030204" pitchFamily="34" charset="0"/>
              </a:rPr>
              <a:t> </a:t>
            </a:r>
            <a:endParaRPr lang="en-US" sz="1800" dirty="0" smtClean="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Revelation 2:18-29</a:t>
            </a:r>
            <a:endParaRPr lang="en-US" dirty="0"/>
          </a:p>
        </p:txBody>
      </p:sp>
      <p:sp>
        <p:nvSpPr>
          <p:cNvPr id="3" name="Subtitle 2"/>
          <p:cNvSpPr>
            <a:spLocks noGrp="1"/>
          </p:cNvSpPr>
          <p:nvPr>
            <p:ph type="subTitle" idx="1"/>
          </p:nvPr>
        </p:nvSpPr>
        <p:spPr/>
        <p:txBody>
          <a:bodyPr>
            <a:noAutofit/>
          </a:bodyPr>
          <a:lstStyle/>
          <a:p>
            <a:r>
              <a:rPr lang="en-US" dirty="0" smtClean="0"/>
              <a:t>Christ’s Address </a:t>
            </a:r>
            <a:r>
              <a:rPr lang="en-US" dirty="0" smtClean="0"/>
              <a:t>to </a:t>
            </a:r>
            <a:r>
              <a:rPr lang="en-US" dirty="0"/>
              <a:t>t</a:t>
            </a:r>
            <a:r>
              <a:rPr lang="en-US" dirty="0" smtClean="0"/>
              <a:t>he </a:t>
            </a:r>
            <a:r>
              <a:rPr lang="en-US" dirty="0" smtClean="0"/>
              <a:t>Church of Thyatira </a:t>
            </a:r>
            <a:r>
              <a:rPr lang="en-US" dirty="0" smtClean="0"/>
              <a:t/>
            </a:r>
            <a:br>
              <a:rPr lang="en-US" dirty="0" smtClean="0"/>
            </a:br>
            <a:r>
              <a:rPr lang="en-US" dirty="0" smtClean="0"/>
              <a:t>Part </a:t>
            </a:r>
            <a:r>
              <a:rPr lang="en-US" dirty="0" smtClean="0"/>
              <a:t>1</a:t>
            </a:r>
          </a:p>
          <a:p>
            <a:endParaRPr lang="en-US" dirty="0"/>
          </a:p>
          <a:p>
            <a:r>
              <a:rPr lang="en-US" dirty="0"/>
              <a:t>b</a:t>
            </a:r>
            <a:r>
              <a:rPr lang="en-US" dirty="0" smtClean="0"/>
              <a:t>y </a:t>
            </a:r>
            <a:r>
              <a:rPr lang="en-US" dirty="0" smtClean="0"/>
              <a:t>Eric Douma</a:t>
            </a:r>
            <a:endParaRPr lang="en-US" dirty="0"/>
          </a:p>
        </p:txBody>
      </p:sp>
    </p:spTree>
    <p:extLst>
      <p:ext uri="{BB962C8B-B14F-4D97-AF65-F5344CB8AC3E}">
        <p14:creationId xmlns:p14="http://schemas.microsoft.com/office/powerpoint/2010/main" val="4222716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066800"/>
            <a:ext cx="8686800" cy="4953001"/>
          </a:xfrm>
        </p:spPr>
        <p:txBody>
          <a:bodyPr>
            <a:noAutofit/>
          </a:bodyPr>
          <a:lstStyle/>
          <a:p>
            <a:pPr marL="0" indent="0">
              <a:buNone/>
            </a:pPr>
            <a:r>
              <a:rPr lang="en-US" sz="2700" u="sng" dirty="0" smtClean="0"/>
              <a:t>1 Corinthians 6:15-20</a:t>
            </a:r>
            <a:r>
              <a:rPr lang="en-US" sz="2700" dirty="0" smtClean="0"/>
              <a:t> Do </a:t>
            </a:r>
            <a:r>
              <a:rPr lang="en-US" sz="2700" dirty="0"/>
              <a:t>you not know that your bodies are members of Christ? Shall I then take away the members of Christ and make them members of a prostitute? May it never be! Or do you not know that the one who joins himself to a prostitute is one body with her? For He says, “</a:t>
            </a:r>
            <a:r>
              <a:rPr lang="en-US" sz="2700" dirty="0">
                <a:solidFill>
                  <a:srgbClr val="FF0000"/>
                </a:solidFill>
              </a:rPr>
              <a:t>The two shall become one flesh.</a:t>
            </a:r>
            <a:r>
              <a:rPr lang="en-US" sz="2700" dirty="0"/>
              <a:t>” But the one who joins himself to the Lord is one spirit with Him. Flee immorality. Every other sin that a man commits is outside the body, but the immoral man sins against his own body. Or do you not know that your body is a temple of the Holy Spirit who is in you, whom you have from God, and that you are not your own? </a:t>
            </a:r>
            <a:r>
              <a:rPr lang="en-US" sz="2700" dirty="0">
                <a:solidFill>
                  <a:srgbClr val="FF0000"/>
                </a:solidFill>
              </a:rPr>
              <a:t>For you have been bought with a price</a:t>
            </a:r>
            <a:r>
              <a:rPr lang="en-US" sz="2700" dirty="0"/>
              <a:t>: therefore glorify God in your body. </a:t>
            </a:r>
          </a:p>
        </p:txBody>
      </p:sp>
      <p:sp>
        <p:nvSpPr>
          <p:cNvPr id="3" name="Title 2"/>
          <p:cNvSpPr>
            <a:spLocks noGrp="1"/>
          </p:cNvSpPr>
          <p:nvPr>
            <p:ph type="title"/>
          </p:nvPr>
        </p:nvSpPr>
        <p:spPr/>
        <p:txBody>
          <a:bodyPr/>
          <a:lstStyle/>
          <a:p>
            <a:r>
              <a:rPr lang="en-US" dirty="0" smtClean="0"/>
              <a:t>Sexual Immorality Destroys People</a:t>
            </a:r>
            <a:endParaRPr lang="en-US" dirty="0"/>
          </a:p>
        </p:txBody>
      </p:sp>
      <p:grpSp>
        <p:nvGrpSpPr>
          <p:cNvPr id="9" name="Group 8"/>
          <p:cNvGrpSpPr/>
          <p:nvPr/>
        </p:nvGrpSpPr>
        <p:grpSpPr>
          <a:xfrm>
            <a:off x="304800" y="3962400"/>
            <a:ext cx="8382000" cy="457200"/>
            <a:chOff x="304800" y="3962400"/>
            <a:chExt cx="8382000" cy="457200"/>
          </a:xfrm>
        </p:grpSpPr>
        <p:cxnSp>
          <p:nvCxnSpPr>
            <p:cNvPr id="7" name="Straight Connector 6"/>
            <p:cNvCxnSpPr/>
            <p:nvPr/>
          </p:nvCxnSpPr>
          <p:spPr>
            <a:xfrm>
              <a:off x="6400800" y="3962400"/>
              <a:ext cx="2286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4800" y="4419600"/>
              <a:ext cx="5486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4" name="Rounded Rectangle 3"/>
          <p:cNvSpPr/>
          <p:nvPr/>
        </p:nvSpPr>
        <p:spPr>
          <a:xfrm>
            <a:off x="3048000" y="3193676"/>
            <a:ext cx="533400" cy="387724"/>
          </a:xfrm>
          <a:prstGeom prst="roundRect">
            <a:avLst/>
          </a:prstGeom>
          <a:noFill/>
          <a:ln w="38100">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Unique Issue With Sexual Sin</a:t>
            </a:r>
            <a:endParaRPr lang="en-US" dirty="0"/>
          </a:p>
        </p:txBody>
      </p:sp>
      <p:sp>
        <p:nvSpPr>
          <p:cNvPr id="3" name="Oval 2"/>
          <p:cNvSpPr/>
          <p:nvPr/>
        </p:nvSpPr>
        <p:spPr>
          <a:xfrm>
            <a:off x="609600" y="1219200"/>
            <a:ext cx="3200400" cy="30480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4876800" y="1201270"/>
            <a:ext cx="3200400" cy="30480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340224" y="1524000"/>
            <a:ext cx="2057400" cy="1384995"/>
          </a:xfrm>
          <a:prstGeom prst="rect">
            <a:avLst/>
          </a:prstGeom>
          <a:noFill/>
        </p:spPr>
        <p:txBody>
          <a:bodyPr wrap="square" rtlCol="0">
            <a:spAutoFit/>
          </a:bodyPr>
          <a:lstStyle/>
          <a:p>
            <a:r>
              <a:rPr lang="en-US" sz="2800" dirty="0" smtClean="0">
                <a:solidFill>
                  <a:srgbClr val="FF0000"/>
                </a:solidFill>
              </a:rPr>
              <a:t>This Age: Satan’s Realm</a:t>
            </a:r>
            <a:endParaRPr lang="en-US" sz="2800" dirty="0">
              <a:solidFill>
                <a:srgbClr val="FF0000"/>
              </a:solidFill>
            </a:endParaRPr>
          </a:p>
        </p:txBody>
      </p:sp>
      <p:sp>
        <p:nvSpPr>
          <p:cNvPr id="6" name="TextBox 5"/>
          <p:cNvSpPr txBox="1"/>
          <p:nvPr/>
        </p:nvSpPr>
        <p:spPr>
          <a:xfrm>
            <a:off x="5334000" y="1555377"/>
            <a:ext cx="3009900" cy="1384995"/>
          </a:xfrm>
          <a:prstGeom prst="rect">
            <a:avLst/>
          </a:prstGeom>
          <a:noFill/>
        </p:spPr>
        <p:txBody>
          <a:bodyPr wrap="square" rtlCol="0">
            <a:spAutoFit/>
          </a:bodyPr>
          <a:lstStyle/>
          <a:p>
            <a:r>
              <a:rPr lang="en-US" sz="2800" dirty="0" smtClean="0">
                <a:solidFill>
                  <a:srgbClr val="FF0000"/>
                </a:solidFill>
              </a:rPr>
              <a:t>The Coming Age: Jesus’ Realm</a:t>
            </a:r>
            <a:endParaRPr lang="en-US" sz="2800" dirty="0">
              <a:solidFill>
                <a:srgbClr val="FF0000"/>
              </a:solidFill>
            </a:endParaRPr>
          </a:p>
        </p:txBody>
      </p:sp>
      <p:sp>
        <p:nvSpPr>
          <p:cNvPr id="7" name="Rectangle 6"/>
          <p:cNvSpPr/>
          <p:nvPr/>
        </p:nvSpPr>
        <p:spPr>
          <a:xfrm>
            <a:off x="152400" y="4249270"/>
            <a:ext cx="8686800" cy="1938992"/>
          </a:xfrm>
          <a:prstGeom prst="rect">
            <a:avLst/>
          </a:prstGeom>
        </p:spPr>
        <p:txBody>
          <a:bodyPr wrap="square">
            <a:spAutoFit/>
          </a:bodyPr>
          <a:lstStyle/>
          <a:p>
            <a:r>
              <a:rPr lang="en-US" sz="2400" u="sng" dirty="0" smtClean="0">
                <a:latin typeface="Arial" panose="020B0604020202020204" pitchFamily="34" charset="0"/>
                <a:cs typeface="Arial" panose="020B0604020202020204" pitchFamily="34" charset="0"/>
              </a:rPr>
              <a:t>1 Cor. 6:18-19</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Every other sin that a man commits is outside the body, but the immoral man sins against his own body. Or do you not know that </a:t>
            </a:r>
            <a:r>
              <a:rPr lang="en-US" sz="2400" dirty="0">
                <a:solidFill>
                  <a:srgbClr val="FF0000"/>
                </a:solidFill>
                <a:latin typeface="Arial" panose="020B0604020202020204" pitchFamily="34" charset="0"/>
                <a:cs typeface="Arial" panose="020B0604020202020204" pitchFamily="34" charset="0"/>
              </a:rPr>
              <a:t>your body is a temple of the Holy Spirit </a:t>
            </a:r>
            <a:r>
              <a:rPr lang="en-US" sz="2400" dirty="0">
                <a:latin typeface="Arial" panose="020B0604020202020204" pitchFamily="34" charset="0"/>
                <a:cs typeface="Arial" panose="020B0604020202020204" pitchFamily="34" charset="0"/>
              </a:rPr>
              <a:t>who is in you, whom you have from God, and that </a:t>
            </a:r>
            <a:r>
              <a:rPr lang="en-US" sz="2400" dirty="0">
                <a:solidFill>
                  <a:srgbClr val="FF0000"/>
                </a:solidFill>
                <a:latin typeface="Arial" panose="020B0604020202020204" pitchFamily="34" charset="0"/>
                <a:cs typeface="Arial" panose="020B0604020202020204" pitchFamily="34" charset="0"/>
              </a:rPr>
              <a:t>you are not your own?</a:t>
            </a:r>
          </a:p>
        </p:txBody>
      </p:sp>
      <p:sp>
        <p:nvSpPr>
          <p:cNvPr id="9" name="Rounded Rectangle 8"/>
          <p:cNvSpPr/>
          <p:nvPr/>
        </p:nvSpPr>
        <p:spPr>
          <a:xfrm>
            <a:off x="1524000" y="4661647"/>
            <a:ext cx="2819400" cy="381000"/>
          </a:xfrm>
          <a:prstGeom prst="roundRect">
            <a:avLst/>
          </a:prstGeom>
          <a:noFill/>
          <a:ln w="38100">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4028902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93838"/>
            <a:ext cx="8686800" cy="4525963"/>
          </a:xfrm>
        </p:spPr>
        <p:txBody>
          <a:bodyPr/>
          <a:lstStyle/>
          <a:p>
            <a:pPr>
              <a:buNone/>
            </a:pPr>
            <a:r>
              <a:rPr lang="en-US" u="sng" dirty="0" smtClean="0"/>
              <a:t>Revelation 2:16-17</a:t>
            </a:r>
            <a:r>
              <a:rPr lang="en-US" dirty="0" smtClean="0"/>
              <a:t> ‘Therefore </a:t>
            </a:r>
            <a:r>
              <a:rPr lang="en-US" dirty="0"/>
              <a:t>repent; or else I am coming to you quickly, and I will make war against them with the sword of My mouth. ‘He who has an ear, let him hear what the Spirit says to the churches. To him who overcomes, to him I will give some of the </a:t>
            </a:r>
            <a:r>
              <a:rPr lang="en-US" dirty="0">
                <a:solidFill>
                  <a:srgbClr val="FF0000"/>
                </a:solidFill>
              </a:rPr>
              <a:t>hidden manna, </a:t>
            </a:r>
            <a:r>
              <a:rPr lang="en-US" dirty="0"/>
              <a:t>and I will give him </a:t>
            </a:r>
            <a:r>
              <a:rPr lang="en-US" dirty="0">
                <a:solidFill>
                  <a:srgbClr val="FF0000"/>
                </a:solidFill>
              </a:rPr>
              <a:t>a white stone</a:t>
            </a:r>
            <a:r>
              <a:rPr lang="en-US" dirty="0"/>
              <a:t>, and a new name written on the stone which no one knows but he who receives it.’</a:t>
            </a:r>
          </a:p>
        </p:txBody>
      </p:sp>
      <p:sp>
        <p:nvSpPr>
          <p:cNvPr id="3" name="Title 2"/>
          <p:cNvSpPr>
            <a:spLocks noGrp="1"/>
          </p:cNvSpPr>
          <p:nvPr>
            <p:ph type="title"/>
          </p:nvPr>
        </p:nvSpPr>
        <p:spPr/>
        <p:txBody>
          <a:bodyPr/>
          <a:lstStyle/>
          <a:p>
            <a:r>
              <a:rPr lang="en-US" dirty="0" smtClean="0"/>
              <a:t>The Correction </a:t>
            </a:r>
            <a:r>
              <a:rPr lang="en-US" dirty="0" smtClean="0"/>
              <a:t>and </a:t>
            </a:r>
            <a:r>
              <a:rPr lang="en-US" dirty="0" smtClean="0"/>
              <a:t>Promise</a:t>
            </a:r>
            <a:endParaRPr lang="en-US" dirty="0"/>
          </a:p>
        </p:txBody>
      </p:sp>
      <p:sp>
        <p:nvSpPr>
          <p:cNvPr id="4" name="Rectangle 3"/>
          <p:cNvSpPr/>
          <p:nvPr/>
        </p:nvSpPr>
        <p:spPr>
          <a:xfrm>
            <a:off x="4670612" y="1524000"/>
            <a:ext cx="1066800" cy="457200"/>
          </a:xfrm>
          <a:prstGeom prst="rect">
            <a:avLst/>
          </a:prstGeom>
          <a:noFill/>
          <a:ln w="38100">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cxnSp>
        <p:nvCxnSpPr>
          <p:cNvPr id="7" name="Straight Connector 6"/>
          <p:cNvCxnSpPr/>
          <p:nvPr/>
        </p:nvCxnSpPr>
        <p:spPr>
          <a:xfrm>
            <a:off x="7620000" y="2362200"/>
            <a:ext cx="1066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2819400"/>
            <a:ext cx="2895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93838"/>
            <a:ext cx="8839200" cy="4525963"/>
          </a:xfrm>
        </p:spPr>
        <p:txBody>
          <a:bodyPr/>
          <a:lstStyle/>
          <a:p>
            <a:pPr marL="0" indent="0">
              <a:buNone/>
            </a:pPr>
            <a:r>
              <a:rPr lang="en-US" dirty="0" smtClean="0">
                <a:solidFill>
                  <a:srgbClr val="FF0000"/>
                </a:solidFill>
              </a:rPr>
              <a:t>Church at Pergamum:</a:t>
            </a:r>
          </a:p>
          <a:p>
            <a:pPr marL="0" indent="0">
              <a:buNone/>
            </a:pPr>
            <a:r>
              <a:rPr lang="en-US" dirty="0" smtClean="0"/>
              <a:t>Commendable: Held fast to Christ and didn’t deny the faith</a:t>
            </a:r>
          </a:p>
          <a:p>
            <a:pPr marL="0" indent="0">
              <a:buNone/>
            </a:pPr>
            <a:r>
              <a:rPr lang="en-US" dirty="0" smtClean="0"/>
              <a:t>Rebuke: Had some who held to </a:t>
            </a:r>
            <a:r>
              <a:rPr lang="en-US" dirty="0" err="1" smtClean="0"/>
              <a:t>Nicolaitan</a:t>
            </a:r>
            <a:r>
              <a:rPr lang="en-US" dirty="0" smtClean="0"/>
              <a:t> doctrines</a:t>
            </a:r>
          </a:p>
          <a:p>
            <a:pPr marL="0" indent="0">
              <a:buNone/>
            </a:pPr>
            <a:r>
              <a:rPr lang="en-US" dirty="0" smtClean="0"/>
              <a:t>Correction: Repent</a:t>
            </a:r>
          </a:p>
          <a:p>
            <a:pPr marL="0" indent="0">
              <a:buNone/>
            </a:pPr>
            <a:r>
              <a:rPr lang="en-US" dirty="0" smtClean="0"/>
              <a:t>Promise: 2:17  …I </a:t>
            </a:r>
            <a:r>
              <a:rPr lang="en-US" dirty="0"/>
              <a:t>will give some of the hidden manna, and I will give him a white stone, and a new name written on the stone which no one knows but he who receives it.’ </a:t>
            </a:r>
          </a:p>
        </p:txBody>
      </p:sp>
      <p:sp>
        <p:nvSpPr>
          <p:cNvPr id="3" name="Title 2"/>
          <p:cNvSpPr>
            <a:spLocks noGrp="1"/>
          </p:cNvSpPr>
          <p:nvPr>
            <p:ph type="title"/>
          </p:nvPr>
        </p:nvSpPr>
        <p:spPr/>
        <p:txBody>
          <a:bodyPr/>
          <a:lstStyle/>
          <a:p>
            <a:r>
              <a:rPr lang="en-US" dirty="0" smtClean="0"/>
              <a:t>Pergamum Review</a:t>
            </a:r>
            <a:endParaRPr lang="en-US" dirty="0"/>
          </a:p>
        </p:txBody>
      </p:sp>
      <p:pic>
        <p:nvPicPr>
          <p:cNvPr id="5" name="Picture 2" descr="C:\Users\Eric\AppData\Local\Microsoft\Windows\Temporary Internet Files\Content.IE5\GD3QLTKF\MC900439599[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9400" y="4416268"/>
            <a:ext cx="2038350" cy="2508141"/>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4800600"/>
            <a:ext cx="1819275" cy="140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202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051"/>
                                        </p:tgtEl>
                                        <p:attrNameLst>
                                          <p:attrName>style.visibility</p:attrName>
                                        </p:attrNameLst>
                                      </p:cBhvr>
                                      <p:to>
                                        <p:strVal val="visible"/>
                                      </p:to>
                                    </p:set>
                                    <p:animEffect transition="in" filter="fade">
                                      <p:cBhvr>
                                        <p:cTn id="42" dur="1000"/>
                                        <p:tgtEl>
                                          <p:spTgt spid="2051"/>
                                        </p:tgtEl>
                                      </p:cBhvr>
                                    </p:animEffect>
                                    <p:anim calcmode="lin" valueType="num">
                                      <p:cBhvr>
                                        <p:cTn id="43" dur="1000" fill="hold"/>
                                        <p:tgtEl>
                                          <p:spTgt spid="2051"/>
                                        </p:tgtEl>
                                        <p:attrNameLst>
                                          <p:attrName>ppt_x</p:attrName>
                                        </p:attrNameLst>
                                      </p:cBhvr>
                                      <p:tavLst>
                                        <p:tav tm="0">
                                          <p:val>
                                            <p:strVal val="#ppt_x"/>
                                          </p:val>
                                        </p:tav>
                                        <p:tav tm="100000">
                                          <p:val>
                                            <p:strVal val="#ppt_x"/>
                                          </p:val>
                                        </p:tav>
                                      </p:tavLst>
                                    </p:anim>
                                    <p:anim calcmode="lin" valueType="num">
                                      <p:cBhvr>
                                        <p:cTn id="44" dur="1000" fill="hold"/>
                                        <p:tgtEl>
                                          <p:spTgt spid="205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1000"/>
                                        <p:tgtEl>
                                          <p:spTgt spid="5"/>
                                        </p:tgtEl>
                                      </p:cBhvr>
                                    </p:animEffect>
                                    <p:anim calcmode="lin" valueType="num">
                                      <p:cBhvr>
                                        <p:cTn id="50" dur="1000" fill="hold"/>
                                        <p:tgtEl>
                                          <p:spTgt spid="5"/>
                                        </p:tgtEl>
                                        <p:attrNameLst>
                                          <p:attrName>ppt_x</p:attrName>
                                        </p:attrNameLst>
                                      </p:cBhvr>
                                      <p:tavLst>
                                        <p:tav tm="0">
                                          <p:val>
                                            <p:strVal val="#ppt_x"/>
                                          </p:val>
                                        </p:tav>
                                        <p:tav tm="100000">
                                          <p:val>
                                            <p:strVal val="#ppt_x"/>
                                          </p:val>
                                        </p:tav>
                                      </p:tavLst>
                                    </p:anim>
                                    <p:anim calcmode="lin" valueType="num">
                                      <p:cBhvr>
                                        <p:cTn id="5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95400"/>
            <a:ext cx="8839200" cy="4724401"/>
          </a:xfrm>
        </p:spPr>
        <p:txBody>
          <a:bodyPr/>
          <a:lstStyle/>
          <a:p>
            <a:r>
              <a:rPr lang="en-US" dirty="0" smtClean="0"/>
              <a:t>Thyatira was known for </a:t>
            </a:r>
            <a:r>
              <a:rPr lang="en-US" dirty="0" smtClean="0"/>
              <a:t>its </a:t>
            </a:r>
            <a:r>
              <a:rPr lang="en-US" dirty="0" smtClean="0"/>
              <a:t>trade guilds (Acts 16:14)</a:t>
            </a:r>
          </a:p>
          <a:p>
            <a:r>
              <a:rPr lang="en-US" dirty="0" smtClean="0"/>
              <a:t>The trade guilds had “pet gods” that gave prosperity</a:t>
            </a:r>
          </a:p>
          <a:p>
            <a:r>
              <a:rPr lang="en-US" dirty="0" smtClean="0"/>
              <a:t>Jezebel was a false prophetess who taught that pagan temple practices were no problem for the </a:t>
            </a:r>
            <a:r>
              <a:rPr lang="en-US" dirty="0" smtClean="0"/>
              <a:t>Christian</a:t>
            </a:r>
            <a:endParaRPr lang="en-US" dirty="0" smtClean="0"/>
          </a:p>
          <a:p>
            <a:endParaRPr lang="en-US" dirty="0"/>
          </a:p>
          <a:p>
            <a:pPr marL="0" indent="0">
              <a:buNone/>
            </a:pPr>
            <a:r>
              <a:rPr lang="en-US" u="sng" dirty="0" smtClean="0"/>
              <a:t>1 Corinthians 8:4</a:t>
            </a:r>
            <a:r>
              <a:rPr lang="en-US" dirty="0" smtClean="0"/>
              <a:t> </a:t>
            </a:r>
            <a:r>
              <a:rPr lang="en-US" dirty="0">
                <a:solidFill>
                  <a:srgbClr val="FF0000"/>
                </a:solidFill>
              </a:rPr>
              <a:t>Therefore concerning </a:t>
            </a:r>
            <a:r>
              <a:rPr lang="en-US" dirty="0"/>
              <a:t>the eating of things sacrificed to idols, we know that there is no such thing as an idol in the world, and that there is no God but one. </a:t>
            </a:r>
          </a:p>
        </p:txBody>
      </p:sp>
      <p:sp>
        <p:nvSpPr>
          <p:cNvPr id="3" name="Title 2"/>
          <p:cNvSpPr>
            <a:spLocks noGrp="1"/>
          </p:cNvSpPr>
          <p:nvPr>
            <p:ph type="title"/>
          </p:nvPr>
        </p:nvSpPr>
        <p:spPr/>
        <p:txBody>
          <a:bodyPr/>
          <a:lstStyle/>
          <a:p>
            <a:r>
              <a:rPr lang="en-US" dirty="0" smtClean="0"/>
              <a:t>The “Tolerant” Church </a:t>
            </a:r>
            <a:r>
              <a:rPr lang="en-US" dirty="0" smtClean="0"/>
              <a:t>of </a:t>
            </a:r>
            <a:r>
              <a:rPr lang="en-US" dirty="0" smtClean="0"/>
              <a:t>Thyatira</a:t>
            </a:r>
            <a:endParaRPr lang="en-US" dirty="0"/>
          </a:p>
        </p:txBody>
      </p:sp>
    </p:spTree>
    <p:extLst>
      <p:ext uri="{BB962C8B-B14F-4D97-AF65-F5344CB8AC3E}">
        <p14:creationId xmlns:p14="http://schemas.microsoft.com/office/powerpoint/2010/main" val="1442370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93838"/>
            <a:ext cx="8839200" cy="4525963"/>
          </a:xfrm>
        </p:spPr>
        <p:txBody>
          <a:bodyPr/>
          <a:lstStyle/>
          <a:p>
            <a:pPr marL="0" indent="0">
              <a:buNone/>
            </a:pPr>
            <a:r>
              <a:rPr lang="en-US" u="sng" dirty="0" smtClean="0"/>
              <a:t>Revelation 2:18-19</a:t>
            </a:r>
            <a:r>
              <a:rPr lang="en-US" dirty="0" smtClean="0"/>
              <a:t> And </a:t>
            </a:r>
            <a:r>
              <a:rPr lang="en-US" dirty="0"/>
              <a:t>to the angel of the church in Thyatira write: </a:t>
            </a:r>
            <a:r>
              <a:rPr lang="en-US" dirty="0">
                <a:solidFill>
                  <a:srgbClr val="FF0000"/>
                </a:solidFill>
              </a:rPr>
              <a:t>The Son of God, </a:t>
            </a:r>
            <a:r>
              <a:rPr lang="en-US" dirty="0"/>
              <a:t>who has eyes like a flame of fire, and His feet are like burnished bronze, says this: </a:t>
            </a:r>
            <a:endParaRPr lang="en-US" dirty="0" smtClean="0"/>
          </a:p>
          <a:p>
            <a:pPr marL="0" indent="0">
              <a:buNone/>
            </a:pPr>
            <a:endParaRPr lang="en-US" dirty="0"/>
          </a:p>
          <a:p>
            <a:pPr marL="0" indent="0">
              <a:buNone/>
            </a:pPr>
            <a:r>
              <a:rPr lang="en-US" u="sng" dirty="0" smtClean="0"/>
              <a:t>Revelation 2:20</a:t>
            </a:r>
            <a:r>
              <a:rPr lang="en-US" dirty="0" smtClean="0"/>
              <a:t> </a:t>
            </a:r>
            <a:r>
              <a:rPr lang="en-US" dirty="0"/>
              <a:t>‘But I have this against you, that </a:t>
            </a:r>
            <a:r>
              <a:rPr lang="en-US" dirty="0">
                <a:solidFill>
                  <a:srgbClr val="FF0000"/>
                </a:solidFill>
              </a:rPr>
              <a:t>you tolerate</a:t>
            </a:r>
            <a:r>
              <a:rPr lang="en-US" dirty="0"/>
              <a:t> the woman Jezebel, who calls herself a prophetess, and she teaches and leads My bond-servants astray so that they commit acts of immorality and eat things sacrificed to idols. </a:t>
            </a:r>
          </a:p>
        </p:txBody>
      </p:sp>
      <p:sp>
        <p:nvSpPr>
          <p:cNvPr id="3" name="Title 2"/>
          <p:cNvSpPr>
            <a:spLocks noGrp="1"/>
          </p:cNvSpPr>
          <p:nvPr>
            <p:ph type="title"/>
          </p:nvPr>
        </p:nvSpPr>
        <p:spPr/>
        <p:txBody>
          <a:bodyPr/>
          <a:lstStyle/>
          <a:p>
            <a:r>
              <a:rPr lang="en-US" dirty="0" smtClean="0"/>
              <a:t>Jesus’ Address</a:t>
            </a:r>
            <a:endParaRPr lang="en-US" dirty="0"/>
          </a:p>
        </p:txBody>
      </p:sp>
      <p:sp>
        <p:nvSpPr>
          <p:cNvPr id="4" name="Rectangle 3"/>
          <p:cNvSpPr/>
          <p:nvPr/>
        </p:nvSpPr>
        <p:spPr>
          <a:xfrm>
            <a:off x="3124200" y="3733800"/>
            <a:ext cx="1219200" cy="457200"/>
          </a:xfrm>
          <a:prstGeom prst="rect">
            <a:avLst/>
          </a:prstGeom>
          <a:noFill/>
          <a:ln w="38100">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cxnSp>
        <p:nvCxnSpPr>
          <p:cNvPr id="5" name="Straight Connector 4"/>
          <p:cNvCxnSpPr/>
          <p:nvPr/>
        </p:nvCxnSpPr>
        <p:spPr>
          <a:xfrm>
            <a:off x="6974541" y="4204447"/>
            <a:ext cx="1864659"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5284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686800" cy="4800601"/>
          </a:xfrm>
        </p:spPr>
        <p:txBody>
          <a:bodyPr>
            <a:normAutofit lnSpcReduction="10000"/>
          </a:bodyPr>
          <a:lstStyle/>
          <a:p>
            <a:pPr marL="0" indent="0">
              <a:buNone/>
            </a:pPr>
            <a:r>
              <a:rPr lang="en-US" b="1" dirty="0" smtClean="0"/>
              <a:t>1. You suspect the teacher is a believer</a:t>
            </a:r>
            <a:r>
              <a:rPr lang="en-US" b="1" dirty="0" smtClean="0"/>
              <a:t>:</a:t>
            </a:r>
            <a:br>
              <a:rPr lang="en-US" b="1" dirty="0" smtClean="0"/>
            </a:br>
            <a:endParaRPr lang="en-US" dirty="0" smtClean="0"/>
          </a:p>
          <a:p>
            <a:pPr marL="0" indent="0">
              <a:buNone/>
            </a:pPr>
            <a:r>
              <a:rPr lang="en-US" u="sng" dirty="0" smtClean="0"/>
              <a:t>Matthew 18:15-18</a:t>
            </a:r>
            <a:r>
              <a:rPr lang="en-US" dirty="0" smtClean="0"/>
              <a:t> “If </a:t>
            </a:r>
            <a:r>
              <a:rPr lang="en-US" dirty="0">
                <a:solidFill>
                  <a:srgbClr val="FF0000"/>
                </a:solidFill>
              </a:rPr>
              <a:t>your brother </a:t>
            </a:r>
            <a:r>
              <a:rPr lang="en-US" dirty="0"/>
              <a:t>sins, go and show him his fault in private; if he listens to you, you have won your brother.  </a:t>
            </a:r>
            <a:r>
              <a:rPr lang="en-US" u="sng" dirty="0"/>
              <a:t>16</a:t>
            </a:r>
            <a:r>
              <a:rPr lang="en-US" dirty="0"/>
              <a:t> “But if he does not listen to you, take one or two more with you, so that BY THE MOUTH OF TWO OR THREE WITNESSES EVERY FACT MAY BE CONFIRMED.  </a:t>
            </a:r>
            <a:r>
              <a:rPr lang="en-US" u="sng" dirty="0"/>
              <a:t>17</a:t>
            </a:r>
            <a:r>
              <a:rPr lang="en-US" dirty="0"/>
              <a:t> “If he refuses to listen to them, tell it to the church; and if he refuses to listen even to the church, let him be to you as a Gentile and a tax collector.  </a:t>
            </a:r>
            <a:r>
              <a:rPr lang="en-US" u="sng" dirty="0"/>
              <a:t>18</a:t>
            </a:r>
            <a:r>
              <a:rPr lang="en-US" dirty="0"/>
              <a:t> “Truly I say to you, whatever you bind on earth shall have been bound in heaven; and whatever you loose on earth shall have </a:t>
            </a:r>
          </a:p>
        </p:txBody>
      </p:sp>
      <p:sp>
        <p:nvSpPr>
          <p:cNvPr id="3" name="Title 2"/>
          <p:cNvSpPr>
            <a:spLocks noGrp="1"/>
          </p:cNvSpPr>
          <p:nvPr>
            <p:ph type="title"/>
          </p:nvPr>
        </p:nvSpPr>
        <p:spPr/>
        <p:txBody>
          <a:bodyPr/>
          <a:lstStyle/>
          <a:p>
            <a:r>
              <a:rPr lang="en-US" dirty="0" smtClean="0"/>
              <a:t>How Do We Address False Teaching?</a:t>
            </a:r>
            <a:endParaRPr lang="en-US" dirty="0"/>
          </a:p>
        </p:txBody>
      </p:sp>
      <p:sp>
        <p:nvSpPr>
          <p:cNvPr id="8" name="Rectangle 7"/>
          <p:cNvSpPr/>
          <p:nvPr/>
        </p:nvSpPr>
        <p:spPr>
          <a:xfrm>
            <a:off x="1497106" y="2079812"/>
            <a:ext cx="1474694" cy="381000"/>
          </a:xfrm>
          <a:prstGeom prst="rect">
            <a:avLst/>
          </a:prstGeom>
          <a:noFill/>
          <a:ln w="38100">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cxnSp>
        <p:nvCxnSpPr>
          <p:cNvPr id="10" name="Straight Connector 9"/>
          <p:cNvCxnSpPr/>
          <p:nvPr/>
        </p:nvCxnSpPr>
        <p:spPr>
          <a:xfrm>
            <a:off x="6934200" y="2819400"/>
            <a:ext cx="1447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4800" y="3200400"/>
            <a:ext cx="2743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914900" y="4038600"/>
            <a:ext cx="2743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5148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399"/>
            <a:ext cx="8686800" cy="4876801"/>
          </a:xfrm>
        </p:spPr>
        <p:txBody>
          <a:bodyPr>
            <a:normAutofit lnSpcReduction="10000"/>
          </a:bodyPr>
          <a:lstStyle/>
          <a:p>
            <a:pPr marL="0" indent="0">
              <a:buNone/>
            </a:pPr>
            <a:r>
              <a:rPr lang="en-US" b="1" dirty="0" smtClean="0"/>
              <a:t>2. Dealing with a factious man/unbeliever:</a:t>
            </a:r>
            <a:r>
              <a:rPr lang="en-US" dirty="0" smtClean="0"/>
              <a:t> </a:t>
            </a:r>
          </a:p>
          <a:p>
            <a:pPr marL="0" indent="0">
              <a:buNone/>
            </a:pPr>
            <a:r>
              <a:rPr lang="en-US" u="sng" dirty="0" smtClean="0"/>
              <a:t>Titus 3:10-11</a:t>
            </a:r>
            <a:r>
              <a:rPr lang="en-US" dirty="0" smtClean="0"/>
              <a:t> </a:t>
            </a:r>
            <a:r>
              <a:rPr lang="en-US" dirty="0"/>
              <a:t> Reject a </a:t>
            </a:r>
            <a:r>
              <a:rPr lang="en-US" dirty="0">
                <a:solidFill>
                  <a:srgbClr val="FF0000"/>
                </a:solidFill>
              </a:rPr>
              <a:t>factious man </a:t>
            </a:r>
            <a:r>
              <a:rPr lang="en-US" dirty="0"/>
              <a:t>after a first and second warning,  </a:t>
            </a:r>
            <a:r>
              <a:rPr lang="en-US" u="sng" dirty="0"/>
              <a:t>11</a:t>
            </a:r>
            <a:r>
              <a:rPr lang="en-US" dirty="0"/>
              <a:t> knowing that such a man is perverted and is sinning, being self-condemned. </a:t>
            </a:r>
            <a:endParaRPr lang="en-US" dirty="0" smtClean="0"/>
          </a:p>
          <a:p>
            <a:pPr marL="0" indent="0">
              <a:buNone/>
            </a:pPr>
            <a:endParaRPr lang="en-US" b="1" dirty="0"/>
          </a:p>
          <a:p>
            <a:pPr marL="0" indent="0">
              <a:buNone/>
            </a:pPr>
            <a:r>
              <a:rPr lang="en-US" b="1" dirty="0" smtClean="0"/>
              <a:t>3. Public false teaching should be corrected publicly: </a:t>
            </a:r>
            <a:endParaRPr lang="en-US" dirty="0" smtClean="0"/>
          </a:p>
          <a:p>
            <a:pPr marL="0" indent="0">
              <a:buNone/>
            </a:pPr>
            <a:r>
              <a:rPr lang="en-US" u="sng" dirty="0" smtClean="0"/>
              <a:t>Galatians 2:14</a:t>
            </a:r>
            <a:r>
              <a:rPr lang="en-US" dirty="0" smtClean="0"/>
              <a:t> </a:t>
            </a:r>
            <a:r>
              <a:rPr lang="en-US" dirty="0"/>
              <a:t> But when I saw that they were not straightforward about the truth of the gospel, I said to Cephas </a:t>
            </a:r>
            <a:r>
              <a:rPr lang="en-US" dirty="0">
                <a:solidFill>
                  <a:srgbClr val="FF0000"/>
                </a:solidFill>
              </a:rPr>
              <a:t>in the presence of all</a:t>
            </a:r>
            <a:r>
              <a:rPr lang="en-US" dirty="0"/>
              <a:t>, “If you, being a Jew, live like the Gentiles and not like the Jews, how is it that you compel the Gentiles to live like Jews? </a:t>
            </a:r>
          </a:p>
        </p:txBody>
      </p:sp>
      <p:sp>
        <p:nvSpPr>
          <p:cNvPr id="3" name="Title 2"/>
          <p:cNvSpPr>
            <a:spLocks noGrp="1"/>
          </p:cNvSpPr>
          <p:nvPr>
            <p:ph type="title"/>
          </p:nvPr>
        </p:nvSpPr>
        <p:spPr/>
        <p:txBody>
          <a:bodyPr/>
          <a:lstStyle/>
          <a:p>
            <a:r>
              <a:rPr lang="en-US" dirty="0"/>
              <a:t>How Do We Address False Teaching?</a:t>
            </a:r>
          </a:p>
        </p:txBody>
      </p:sp>
    </p:spTree>
    <p:extLst>
      <p:ext uri="{BB962C8B-B14F-4D97-AF65-F5344CB8AC3E}">
        <p14:creationId xmlns:p14="http://schemas.microsoft.com/office/powerpoint/2010/main" val="1190208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11744</TotalTime>
  <Words>719</Words>
  <Application>Microsoft Office PowerPoint</Application>
  <PresentationFormat>On-screen Show (4:3)</PresentationFormat>
  <Paragraphs>45</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Lucida Sans Unicode</vt:lpstr>
      <vt:lpstr>Verdana</vt:lpstr>
      <vt:lpstr>Wingdings</vt:lpstr>
      <vt:lpstr>Wingdings 2</vt:lpstr>
      <vt:lpstr>Concourse</vt:lpstr>
      <vt:lpstr>Revelation 2:18-29</vt:lpstr>
      <vt:lpstr>Sexual Immorality Destroys People</vt:lpstr>
      <vt:lpstr>The Unique Issue With Sexual Sin</vt:lpstr>
      <vt:lpstr>The Correction and Promise</vt:lpstr>
      <vt:lpstr>Pergamum Review</vt:lpstr>
      <vt:lpstr>The “Tolerant” Church of Thyatira</vt:lpstr>
      <vt:lpstr>Jesus’ Address</vt:lpstr>
      <vt:lpstr>How Do We Address False Teaching?</vt:lpstr>
      <vt:lpstr>How Do We Address False Teaching?</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Christy</cp:lastModifiedBy>
  <cp:revision>346</cp:revision>
  <cp:lastPrinted>2014-05-30T15:50:33Z</cp:lastPrinted>
  <dcterms:created xsi:type="dcterms:W3CDTF">2014-02-05T15:11:40Z</dcterms:created>
  <dcterms:modified xsi:type="dcterms:W3CDTF">2014-05-30T15:52:12Z</dcterms:modified>
</cp:coreProperties>
</file>