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82" r:id="rId2"/>
    <p:sldId id="326" r:id="rId3"/>
    <p:sldId id="339" r:id="rId4"/>
    <p:sldId id="340" r:id="rId5"/>
    <p:sldId id="337" r:id="rId6"/>
    <p:sldId id="338" r:id="rId7"/>
    <p:sldId id="341" r:id="rId8"/>
    <p:sldId id="342" r:id="rId9"/>
    <p:sldId id="343"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userDrawn="1">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797E"/>
    <a:srgbClr val="486B7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21" autoAdjust="0"/>
    <p:restoredTop sz="91382" autoAdjust="0"/>
  </p:normalViewPr>
  <p:slideViewPr>
    <p:cSldViewPr>
      <p:cViewPr varScale="1">
        <p:scale>
          <a:sx n="71" d="100"/>
          <a:sy n="71" d="100"/>
        </p:scale>
        <p:origin x="984" y="54"/>
      </p:cViewPr>
      <p:guideLst>
        <p:guide orient="horz" pos="2304"/>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4" d="100"/>
          <a:sy n="54" d="100"/>
        </p:scale>
        <p:origin x="2808" y="6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3722" y="8772140"/>
            <a:ext cx="2639947" cy="698862"/>
          </a:xfrm>
          <a:prstGeom prst="rect">
            <a:avLst/>
          </a:prstGeom>
        </p:spPr>
      </p:pic>
      <p:sp>
        <p:nvSpPr>
          <p:cNvPr id="10" name="Slide Number Placeholder 6"/>
          <p:cNvSpPr>
            <a:spLocks noGrp="1"/>
          </p:cNvSpPr>
          <p:nvPr>
            <p:ph type="sldNum" sz="quarter" idx="3"/>
          </p:nvPr>
        </p:nvSpPr>
        <p:spPr>
          <a:xfrm>
            <a:off x="2852626" y="8692709"/>
            <a:ext cx="3947386" cy="568560"/>
          </a:xfrm>
          <a:prstGeom prst="rect">
            <a:avLst/>
          </a:prstGeom>
        </p:spPr>
        <p:txBody>
          <a:bodyPr vert="horz" lIns="115814" tIns="57906" rIns="115814" bIns="57906" rtlCol="0" anchor="b"/>
          <a:lstStyle>
            <a:lvl1pPr algn="r">
              <a:defRPr sz="1700"/>
            </a:lvl1pPr>
          </a:lstStyle>
          <a:p>
            <a:r>
              <a:rPr lang="en-US" sz="1500" dirty="0"/>
              <a:t>Page </a:t>
            </a:r>
            <a:fld id="{EDB2B2A1-32A7-43D3-85C6-9E5B68A11F74}" type="slidenum">
              <a:rPr lang="en-US" sz="1500"/>
              <a:t>‹#›</a:t>
            </a:fld>
            <a:endParaRPr lang="en-US" sz="1500" dirty="0"/>
          </a:p>
        </p:txBody>
      </p:sp>
      <p:sp>
        <p:nvSpPr>
          <p:cNvPr id="11" name="Header Placeholder 1"/>
          <p:cNvSpPr>
            <a:spLocks noGrp="1"/>
          </p:cNvSpPr>
          <p:nvPr>
            <p:ph type="hdr" sz="quarter"/>
          </p:nvPr>
        </p:nvSpPr>
        <p:spPr>
          <a:xfrm>
            <a:off x="437705" y="187982"/>
            <a:ext cx="6362307" cy="568772"/>
          </a:xfrm>
          <a:prstGeom prst="rect">
            <a:avLst/>
          </a:prstGeom>
        </p:spPr>
        <p:txBody>
          <a:bodyPr vert="horz" lIns="116773" tIns="58385" rIns="116773" bIns="58385" rtlCol="0"/>
          <a:lstStyle>
            <a:lvl1pPr algn="l">
              <a:defRPr sz="1700"/>
            </a:lvl1pPr>
          </a:lstStyle>
          <a:p>
            <a:pPr>
              <a:tabLst>
                <a:tab pos="6053187" algn="r"/>
              </a:tabLst>
            </a:pPr>
            <a:r>
              <a:rPr lang="en-US" sz="1500" b="1" dirty="0"/>
              <a:t>Sanctification: An Examination of How God 	</a:t>
            </a:r>
            <a:r>
              <a:rPr lang="en-US" sz="1500" dirty="0"/>
              <a:t>Jan. 18, 2015</a:t>
            </a:r>
            <a:r>
              <a:rPr lang="en-US" sz="1500" dirty="0"/>
              <a:t/>
            </a:r>
            <a:br>
              <a:rPr lang="en-US" sz="1500" dirty="0"/>
            </a:br>
            <a:r>
              <a:rPr lang="en-US" sz="1500" b="1" dirty="0"/>
              <a:t>Sets His People Apart From the World  PT. </a:t>
            </a:r>
            <a:r>
              <a:rPr lang="en-US" sz="1500" b="1" dirty="0"/>
              <a:t>3</a:t>
            </a:r>
            <a:r>
              <a:rPr lang="en-US" sz="1500" dirty="0"/>
              <a:t>	by Eric Douma</a:t>
            </a:r>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33CF0762-2550-4DDF-AD3A-0610BA36CAF8}" type="datetimeFigureOut">
              <a:rPr lang="en-US" smtClean="0"/>
              <a:pPr/>
              <a:t>1/20/2015</a:t>
            </a:fld>
            <a:endParaRPr lang="en-US"/>
          </a:p>
        </p:txBody>
      </p:sp>
      <p:sp>
        <p:nvSpPr>
          <p:cNvPr id="4" name="Slide Image Placeholder 3"/>
          <p:cNvSpPr>
            <a:spLocks noGrp="1" noRot="1" noChangeAspect="1"/>
          </p:cNvSpPr>
          <p:nvPr>
            <p:ph type="sldImg" idx="2"/>
          </p:nvPr>
        </p:nvSpPr>
        <p:spPr>
          <a:xfrm>
            <a:off x="1255713" y="719138"/>
            <a:ext cx="4803775" cy="3602037"/>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34F010B0-0E12-42F5-B6F7-9ABF38D2BB27}" type="slidenum">
              <a:rPr lang="en-US" smtClean="0"/>
              <a:pPr/>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a:t>
            </a:fld>
            <a:endParaRPr lang="en-US"/>
          </a:p>
        </p:txBody>
      </p:sp>
    </p:spTree>
    <p:extLst>
      <p:ext uri="{BB962C8B-B14F-4D97-AF65-F5344CB8AC3E}">
        <p14:creationId xmlns:p14="http://schemas.microsoft.com/office/powerpoint/2010/main" val="1947880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Tree>
    <p:extLst>
      <p:ext uri="{BB962C8B-B14F-4D97-AF65-F5344CB8AC3E}">
        <p14:creationId xmlns:p14="http://schemas.microsoft.com/office/powerpoint/2010/main" val="1420267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Tree>
    <p:extLst>
      <p:ext uri="{BB962C8B-B14F-4D97-AF65-F5344CB8AC3E}">
        <p14:creationId xmlns:p14="http://schemas.microsoft.com/office/powerpoint/2010/main" val="2047157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4</a:t>
            </a:fld>
            <a:endParaRPr lang="en-US"/>
          </a:p>
        </p:txBody>
      </p:sp>
    </p:spTree>
    <p:extLst>
      <p:ext uri="{BB962C8B-B14F-4D97-AF65-F5344CB8AC3E}">
        <p14:creationId xmlns:p14="http://schemas.microsoft.com/office/powerpoint/2010/main" val="3200631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5</a:t>
            </a:fld>
            <a:endParaRPr lang="en-US"/>
          </a:p>
        </p:txBody>
      </p:sp>
    </p:spTree>
    <p:extLst>
      <p:ext uri="{BB962C8B-B14F-4D97-AF65-F5344CB8AC3E}">
        <p14:creationId xmlns:p14="http://schemas.microsoft.com/office/powerpoint/2010/main" val="3263075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Tree>
    <p:extLst>
      <p:ext uri="{BB962C8B-B14F-4D97-AF65-F5344CB8AC3E}">
        <p14:creationId xmlns:p14="http://schemas.microsoft.com/office/powerpoint/2010/main" val="1882906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300"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8</a:t>
            </a:fld>
            <a:endParaRPr lang="en-US"/>
          </a:p>
        </p:txBody>
      </p:sp>
    </p:spTree>
    <p:extLst>
      <p:ext uri="{BB962C8B-B14F-4D97-AF65-F5344CB8AC3E}">
        <p14:creationId xmlns:p14="http://schemas.microsoft.com/office/powerpoint/2010/main" val="3217019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2362200"/>
            <a:ext cx="9144000" cy="44958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2285999"/>
          </a:xfrm>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27432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153400" y="6324600"/>
            <a:ext cx="546100" cy="365125"/>
          </a:xfrm>
          <a:prstGeom prst="rect">
            <a:avLst/>
          </a:prstGeom>
        </p:spPr>
        <p:txBody>
          <a:bodyPr/>
          <a:lstStyle/>
          <a:p>
            <a:fld id="{36045AC9-458A-403D-AAF8-88625E0C35B2}" type="slidenum">
              <a:rPr lang="en-US" smtClean="0"/>
              <a:pPr/>
              <a:t>‹#›</a:t>
            </a:fld>
            <a:endParaRPr lang="en-US" dirty="0"/>
          </a:p>
        </p:txBody>
      </p:sp>
    </p:spTree>
    <p:extLst>
      <p:ext uri="{BB962C8B-B14F-4D97-AF65-F5344CB8AC3E}">
        <p14:creationId xmlns:p14="http://schemas.microsoft.com/office/powerpoint/2010/main" val="1438028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486B7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523038"/>
            <a:ext cx="8229600" cy="334961"/>
          </a:xfrm>
          <a:prstGeom prst="rect">
            <a:avLst/>
          </a:prstGeom>
          <a:solidFill>
            <a:srgbClr val="486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l" defTabSz="914400" rtl="0" eaLnBrk="1" fontAlgn="auto" latinLnBrk="0" hangingPunct="1">
              <a:lnSpc>
                <a:spcPct val="100000"/>
              </a:lnSpc>
              <a:spcBef>
                <a:spcPts val="0"/>
              </a:spcBef>
              <a:spcAft>
                <a:spcPts val="0"/>
              </a:spcAft>
              <a:buClrTx/>
              <a:buSzTx/>
              <a:buFontTx/>
              <a:buNone/>
              <a:tabLst>
                <a:tab pos="8004175" algn="r"/>
              </a:tabLst>
              <a:defRPr/>
            </a:pPr>
            <a:r>
              <a:rPr lang="en-US" sz="1800" dirty="0" smtClean="0">
                <a:latin typeface="Calibri" panose="020F0502020204030204" pitchFamily="34" charset="0"/>
              </a:rPr>
              <a:t>Set</a:t>
            </a:r>
            <a:r>
              <a:rPr lang="en-US" sz="1800" baseline="0" dirty="0" smtClean="0">
                <a:latin typeface="Calibri" panose="020F0502020204030204" pitchFamily="34" charset="0"/>
              </a:rPr>
              <a:t> Apart By God	</a:t>
            </a:r>
            <a:fld id="{BD1F9B7E-C1DA-4C6D-BF38-EF7832845805}" type="slidenum">
              <a:rPr lang="en-US" sz="1800" kern="1200" smtClean="0">
                <a:solidFill>
                  <a:schemeClr val="lt1"/>
                </a:solidFill>
                <a:latin typeface="Calibri" panose="020F0502020204030204" pitchFamily="34" charset="0"/>
                <a:ea typeface="+mn-ea"/>
                <a:cs typeface="+mn-cs"/>
              </a:rPr>
              <a:pPr marL="0" marR="0" indent="0" algn="l" defTabSz="914400" rtl="0" eaLnBrk="1" fontAlgn="auto" latinLnBrk="0" hangingPunct="1">
                <a:lnSpc>
                  <a:spcPct val="100000"/>
                </a:lnSpc>
                <a:spcBef>
                  <a:spcPts val="0"/>
                </a:spcBef>
                <a:spcAft>
                  <a:spcPts val="0"/>
                </a:spcAft>
                <a:buClrTx/>
                <a:buSzTx/>
                <a:buFontTx/>
                <a:buNone/>
                <a:tabLst>
                  <a:tab pos="8004175" algn="r"/>
                </a:tabLst>
                <a:defRPr/>
              </a:pPr>
              <a:t>‹#›</a:t>
            </a:fld>
            <a:r>
              <a:rPr lang="en-US" sz="1800" kern="1200" dirty="0" smtClean="0">
                <a:solidFill>
                  <a:schemeClr val="lt1"/>
                </a:solidFill>
                <a:latin typeface="Calibri" panose="020F0502020204030204" pitchFamily="34" charset="0"/>
                <a:ea typeface="+mn-ea"/>
                <a:cs typeface="+mn-cs"/>
              </a:rPr>
              <a:t> </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Sanctification</a:t>
            </a:r>
            <a:endParaRPr lang="en-US" dirty="0"/>
          </a:p>
        </p:txBody>
      </p:sp>
      <p:sp>
        <p:nvSpPr>
          <p:cNvPr id="3" name="Subtitle 2"/>
          <p:cNvSpPr>
            <a:spLocks noGrp="1"/>
          </p:cNvSpPr>
          <p:nvPr>
            <p:ph type="subTitle" idx="1"/>
          </p:nvPr>
        </p:nvSpPr>
        <p:spPr/>
        <p:txBody>
          <a:bodyPr>
            <a:noAutofit/>
          </a:bodyPr>
          <a:lstStyle/>
          <a:p>
            <a:r>
              <a:rPr lang="en-US" sz="3600" dirty="0" smtClean="0"/>
              <a:t>An Examination of How God Sets His People Apart From the </a:t>
            </a:r>
            <a:r>
              <a:rPr lang="en-US" sz="3600" dirty="0" smtClean="0"/>
              <a:t>World (Pt. 3)</a:t>
            </a:r>
            <a:endParaRPr lang="en-US" sz="3600" dirty="0" smtClean="0"/>
          </a:p>
          <a:p>
            <a:endParaRPr lang="en-US" sz="3600" dirty="0" smtClean="0"/>
          </a:p>
          <a:p>
            <a:r>
              <a:rPr lang="en-US" i="1" dirty="0" smtClean="0"/>
              <a:t>By Eric Douma</a:t>
            </a:r>
          </a:p>
          <a:p>
            <a:r>
              <a:rPr lang="en-US" dirty="0"/>
              <a:t>Gospel of Grace Fellowship</a:t>
            </a:r>
            <a:br>
              <a:rPr lang="en-US" dirty="0"/>
            </a:br>
            <a:endParaRPr lang="en-US" dirty="0"/>
          </a:p>
          <a:p>
            <a:r>
              <a:rPr lang="en-US" dirty="0" smtClean="0"/>
              <a:t>January 18, 2015</a:t>
            </a:r>
            <a:endParaRPr lang="en-US" dirty="0"/>
          </a:p>
        </p:txBody>
      </p:sp>
    </p:spTree>
    <p:extLst>
      <p:ext uri="{BB962C8B-B14F-4D97-AF65-F5344CB8AC3E}">
        <p14:creationId xmlns:p14="http://schemas.microsoft.com/office/powerpoint/2010/main" val="4222716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5016" y="1219200"/>
            <a:ext cx="8666584" cy="5105400"/>
          </a:xfrm>
        </p:spPr>
        <p:txBody>
          <a:bodyPr>
            <a:noAutofit/>
          </a:bodyPr>
          <a:lstStyle/>
          <a:p>
            <a:pPr marL="0" indent="0">
              <a:lnSpc>
                <a:spcPts val="3200"/>
              </a:lnSpc>
              <a:spcBef>
                <a:spcPts val="0"/>
              </a:spcBef>
              <a:spcAft>
                <a:spcPts val="1800"/>
              </a:spcAft>
              <a:buNone/>
            </a:pPr>
            <a:r>
              <a:rPr lang="en-US" sz="3000" u="sng" dirty="0" smtClean="0"/>
              <a:t>Romans 12:1-2</a:t>
            </a:r>
            <a:r>
              <a:rPr lang="en-US" sz="3000" dirty="0" smtClean="0"/>
              <a:t> Therefore </a:t>
            </a:r>
            <a:r>
              <a:rPr lang="en-US" sz="3000" dirty="0"/>
              <a:t>I urge you, brethren, by the mercies of God, to present your bodies a living and holy sacrifice, acceptable to God, which is your spiritual service of worship.  </a:t>
            </a:r>
            <a:r>
              <a:rPr lang="en-US" sz="3000" u="sng" dirty="0"/>
              <a:t>2</a:t>
            </a:r>
            <a:r>
              <a:rPr lang="en-US" sz="3000" dirty="0"/>
              <a:t> And do not be conformed to this world, but be transformed by the renewing of </a:t>
            </a:r>
            <a:r>
              <a:rPr lang="en-US" sz="3000" dirty="0">
                <a:solidFill>
                  <a:srgbClr val="FF0000"/>
                </a:solidFill>
              </a:rPr>
              <a:t>your mind</a:t>
            </a:r>
            <a:r>
              <a:rPr lang="en-US" sz="3000" dirty="0"/>
              <a:t>, so that you may </a:t>
            </a:r>
            <a:r>
              <a:rPr lang="en-US" sz="3000" dirty="0">
                <a:solidFill>
                  <a:srgbClr val="FF0000"/>
                </a:solidFill>
              </a:rPr>
              <a:t>prove</a:t>
            </a:r>
            <a:r>
              <a:rPr lang="en-US" sz="3000" dirty="0"/>
              <a:t> what the will of God is, that which is good and acceptable and perfect. </a:t>
            </a:r>
            <a:endParaRPr lang="en-US" sz="1400" dirty="0"/>
          </a:p>
          <a:p>
            <a:pPr marL="0" indent="0">
              <a:lnSpc>
                <a:spcPts val="3200"/>
              </a:lnSpc>
              <a:spcBef>
                <a:spcPts val="0"/>
              </a:spcBef>
              <a:spcAft>
                <a:spcPts val="600"/>
              </a:spcAft>
              <a:buNone/>
            </a:pPr>
            <a:r>
              <a:rPr lang="en-US" sz="3000" dirty="0" smtClean="0"/>
              <a:t>Homework:</a:t>
            </a:r>
          </a:p>
          <a:p>
            <a:pPr marL="0" indent="0">
              <a:lnSpc>
                <a:spcPts val="3200"/>
              </a:lnSpc>
              <a:spcBef>
                <a:spcPts val="0"/>
              </a:spcBef>
              <a:spcAft>
                <a:spcPts val="600"/>
              </a:spcAft>
              <a:buNone/>
            </a:pPr>
            <a:r>
              <a:rPr lang="en-US" sz="3000" dirty="0" smtClean="0"/>
              <a:t>1. (Rom. 12:2) – Look up: “mind” and “prove”</a:t>
            </a:r>
          </a:p>
          <a:p>
            <a:pPr marL="0" indent="0">
              <a:lnSpc>
                <a:spcPts val="3200"/>
              </a:lnSpc>
              <a:spcBef>
                <a:spcPts val="0"/>
              </a:spcBef>
              <a:spcAft>
                <a:spcPts val="600"/>
              </a:spcAft>
              <a:buNone/>
            </a:pPr>
            <a:r>
              <a:rPr lang="en-US" sz="3000" dirty="0" smtClean="0"/>
              <a:t>2. Look up: sanctified, sanctify, sanctifies  (emphasis?)</a:t>
            </a:r>
            <a:endParaRPr lang="en-US" sz="3000" dirty="0"/>
          </a:p>
        </p:txBody>
      </p:sp>
      <p:sp>
        <p:nvSpPr>
          <p:cNvPr id="3" name="Title 2"/>
          <p:cNvSpPr>
            <a:spLocks noGrp="1"/>
          </p:cNvSpPr>
          <p:nvPr>
            <p:ph type="title"/>
          </p:nvPr>
        </p:nvSpPr>
        <p:spPr/>
        <p:txBody>
          <a:bodyPr/>
          <a:lstStyle/>
          <a:p>
            <a:r>
              <a:rPr lang="en-US" dirty="0" smtClean="0"/>
              <a:t>The Process of Becoming “Set Apart”</a:t>
            </a:r>
            <a:endParaRPr lang="en-US" dirty="0"/>
          </a:p>
        </p:txBody>
      </p:sp>
    </p:spTree>
    <p:extLst>
      <p:ext uri="{BB962C8B-B14F-4D97-AF65-F5344CB8AC3E}">
        <p14:creationId xmlns:p14="http://schemas.microsoft.com/office/powerpoint/2010/main" val="294657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686800" cy="5181600"/>
          </a:xfrm>
        </p:spPr>
        <p:txBody>
          <a:bodyPr>
            <a:normAutofit/>
          </a:bodyPr>
          <a:lstStyle/>
          <a:p>
            <a:pPr marL="0" indent="0">
              <a:lnSpc>
                <a:spcPts val="3200"/>
              </a:lnSpc>
              <a:spcBef>
                <a:spcPts val="0"/>
              </a:spcBef>
              <a:spcAft>
                <a:spcPts val="600"/>
              </a:spcAft>
              <a:buNone/>
            </a:pPr>
            <a:r>
              <a:rPr lang="en-US" sz="3000" b="1" dirty="0" smtClean="0"/>
              <a:t>Justification</a:t>
            </a:r>
            <a:r>
              <a:rPr lang="en-US" sz="3000" dirty="0" smtClean="0"/>
              <a:t>: </a:t>
            </a:r>
            <a:r>
              <a:rPr lang="en-US" sz="3000" dirty="0" smtClean="0">
                <a:solidFill>
                  <a:srgbClr val="FF0000"/>
                </a:solidFill>
              </a:rPr>
              <a:t>God only</a:t>
            </a:r>
          </a:p>
          <a:p>
            <a:pPr marL="0" indent="0">
              <a:lnSpc>
                <a:spcPts val="3200"/>
              </a:lnSpc>
              <a:spcBef>
                <a:spcPts val="0"/>
              </a:spcBef>
              <a:spcAft>
                <a:spcPts val="2400"/>
              </a:spcAft>
              <a:buNone/>
            </a:pPr>
            <a:r>
              <a:rPr lang="en-US" sz="3000" b="1" dirty="0" smtClean="0"/>
              <a:t>Sanctification (process)</a:t>
            </a:r>
            <a:r>
              <a:rPr lang="en-US" sz="3000" dirty="0" smtClean="0"/>
              <a:t>: </a:t>
            </a:r>
            <a:r>
              <a:rPr lang="en-US" sz="3000" dirty="0" smtClean="0">
                <a:solidFill>
                  <a:srgbClr val="FF0000"/>
                </a:solidFill>
              </a:rPr>
              <a:t>God is essential and primary</a:t>
            </a:r>
          </a:p>
          <a:p>
            <a:pPr marL="0" indent="0">
              <a:lnSpc>
                <a:spcPts val="3200"/>
              </a:lnSpc>
              <a:spcBef>
                <a:spcPts val="0"/>
              </a:spcBef>
              <a:spcAft>
                <a:spcPts val="600"/>
              </a:spcAft>
              <a:buNone/>
            </a:pPr>
            <a:r>
              <a:rPr lang="en-US" sz="3000" b="1" dirty="0" smtClean="0"/>
              <a:t>Unregenerate</a:t>
            </a:r>
            <a:r>
              <a:rPr lang="en-US" sz="3000" dirty="0" smtClean="0"/>
              <a:t>: Slaves to sin, unable to please God</a:t>
            </a:r>
          </a:p>
          <a:p>
            <a:pPr marL="0" indent="0">
              <a:lnSpc>
                <a:spcPts val="3200"/>
              </a:lnSpc>
              <a:spcBef>
                <a:spcPts val="0"/>
              </a:spcBef>
              <a:spcAft>
                <a:spcPts val="2400"/>
              </a:spcAft>
              <a:buNone/>
            </a:pPr>
            <a:r>
              <a:rPr lang="en-US" sz="3000" b="1" dirty="0" smtClean="0"/>
              <a:t>Regenerate</a:t>
            </a:r>
            <a:r>
              <a:rPr lang="en-US" sz="3000" dirty="0" smtClean="0"/>
              <a:t>: No longer slaves to sin, able to please God</a:t>
            </a:r>
          </a:p>
          <a:p>
            <a:pPr marL="0" indent="0">
              <a:lnSpc>
                <a:spcPts val="3200"/>
              </a:lnSpc>
              <a:spcBef>
                <a:spcPts val="0"/>
              </a:spcBef>
              <a:spcAft>
                <a:spcPts val="600"/>
              </a:spcAft>
              <a:buNone/>
            </a:pPr>
            <a:r>
              <a:rPr lang="en-US" sz="3200" u="sng" dirty="0" smtClean="0"/>
              <a:t>John 8:34-36</a:t>
            </a:r>
            <a:r>
              <a:rPr lang="en-US" sz="3200" dirty="0" smtClean="0"/>
              <a:t> </a:t>
            </a:r>
            <a:r>
              <a:rPr lang="en-US" sz="3200" dirty="0"/>
              <a:t>Jesus answered them, “Truly, truly, I say to you, </a:t>
            </a:r>
            <a:r>
              <a:rPr lang="en-US" sz="3200" dirty="0">
                <a:solidFill>
                  <a:srgbClr val="FF0000"/>
                </a:solidFill>
              </a:rPr>
              <a:t>everyone who commits sin </a:t>
            </a:r>
            <a:r>
              <a:rPr lang="en-US" sz="3200" dirty="0"/>
              <a:t>is the slave of sin.  </a:t>
            </a:r>
            <a:r>
              <a:rPr lang="en-US" sz="3200" u="sng" dirty="0"/>
              <a:t>35</a:t>
            </a:r>
            <a:r>
              <a:rPr lang="en-US" sz="3200" dirty="0"/>
              <a:t> </a:t>
            </a:r>
            <a:r>
              <a:rPr lang="en-US" sz="3200" dirty="0" smtClean="0"/>
              <a:t>The </a:t>
            </a:r>
            <a:r>
              <a:rPr lang="en-US" sz="3200" dirty="0"/>
              <a:t>slave does not remain in the house forever; the son does remain forever.  </a:t>
            </a:r>
            <a:r>
              <a:rPr lang="en-US" sz="3200" u="sng" dirty="0"/>
              <a:t>36</a:t>
            </a:r>
            <a:r>
              <a:rPr lang="en-US" sz="3200" dirty="0"/>
              <a:t> </a:t>
            </a:r>
            <a:r>
              <a:rPr lang="en-US" sz="3200" dirty="0" smtClean="0"/>
              <a:t>So </a:t>
            </a:r>
            <a:r>
              <a:rPr lang="en-US" sz="3200" dirty="0"/>
              <a:t>if the Son makes you free, you will be free indeed</a:t>
            </a:r>
            <a:r>
              <a:rPr lang="en-US" sz="3200" dirty="0" smtClean="0"/>
              <a:t>.”</a:t>
            </a:r>
            <a:endParaRPr lang="en-US" dirty="0"/>
          </a:p>
        </p:txBody>
      </p:sp>
      <p:sp>
        <p:nvSpPr>
          <p:cNvPr id="3" name="Title 2"/>
          <p:cNvSpPr>
            <a:spLocks noGrp="1"/>
          </p:cNvSpPr>
          <p:nvPr>
            <p:ph type="title"/>
          </p:nvPr>
        </p:nvSpPr>
        <p:spPr/>
        <p:txBody>
          <a:bodyPr/>
          <a:lstStyle/>
          <a:p>
            <a:r>
              <a:rPr lang="en-US" dirty="0" smtClean="0"/>
              <a:t>Sanctification: Us or God?</a:t>
            </a:r>
            <a:endParaRPr lang="en-US" dirty="0"/>
          </a:p>
        </p:txBody>
      </p:sp>
      <p:grpSp>
        <p:nvGrpSpPr>
          <p:cNvPr id="9" name="Group 8"/>
          <p:cNvGrpSpPr/>
          <p:nvPr/>
        </p:nvGrpSpPr>
        <p:grpSpPr>
          <a:xfrm>
            <a:off x="304800" y="5315339"/>
            <a:ext cx="8229600" cy="457200"/>
            <a:chOff x="304800" y="5144278"/>
            <a:chExt cx="8229600" cy="457200"/>
          </a:xfrm>
        </p:grpSpPr>
        <p:cxnSp>
          <p:nvCxnSpPr>
            <p:cNvPr id="6" name="Straight Connector 5"/>
            <p:cNvCxnSpPr/>
            <p:nvPr/>
          </p:nvCxnSpPr>
          <p:spPr>
            <a:xfrm>
              <a:off x="7239000" y="5144278"/>
              <a:ext cx="1295400" cy="0"/>
            </a:xfrm>
            <a:prstGeom prst="line">
              <a:avLst/>
            </a:prstGeom>
            <a:ln w="444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5601478"/>
              <a:ext cx="7315200" cy="0"/>
            </a:xfrm>
            <a:prstGeom prst="line">
              <a:avLst/>
            </a:prstGeom>
            <a:ln w="44450">
              <a:solidFill>
                <a:srgbClr val="0070C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6200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599"/>
            <a:ext cx="8382000" cy="4724401"/>
          </a:xfrm>
        </p:spPr>
        <p:txBody>
          <a:bodyPr>
            <a:noAutofit/>
          </a:bodyPr>
          <a:lstStyle/>
          <a:p>
            <a:pPr marL="0" indent="0">
              <a:lnSpc>
                <a:spcPts val="3400"/>
              </a:lnSpc>
              <a:spcBef>
                <a:spcPts val="0"/>
              </a:spcBef>
              <a:spcAft>
                <a:spcPts val="600"/>
              </a:spcAft>
              <a:buNone/>
            </a:pPr>
            <a:r>
              <a:rPr lang="en-US" sz="3200" dirty="0" smtClean="0"/>
              <a:t>1. Before the fall: Able to sin, able not to sin</a:t>
            </a:r>
          </a:p>
          <a:p>
            <a:pPr marL="0" indent="0">
              <a:lnSpc>
                <a:spcPts val="3400"/>
              </a:lnSpc>
              <a:spcBef>
                <a:spcPts val="0"/>
              </a:spcBef>
              <a:spcAft>
                <a:spcPts val="600"/>
              </a:spcAft>
              <a:buNone/>
            </a:pPr>
            <a:r>
              <a:rPr lang="en-US" sz="3200" dirty="0" smtClean="0"/>
              <a:t>2. After the fall: Unable not to sin</a:t>
            </a:r>
          </a:p>
          <a:p>
            <a:pPr marL="0" indent="0">
              <a:lnSpc>
                <a:spcPts val="3400"/>
              </a:lnSpc>
              <a:spcBef>
                <a:spcPts val="0"/>
              </a:spcBef>
              <a:spcAft>
                <a:spcPts val="600"/>
              </a:spcAft>
              <a:buNone/>
            </a:pPr>
            <a:r>
              <a:rPr lang="en-US" sz="3200" dirty="0" smtClean="0"/>
              <a:t>3. After regeneration: Able to sin, able not to sin</a:t>
            </a:r>
          </a:p>
          <a:p>
            <a:pPr marL="0" indent="0">
              <a:lnSpc>
                <a:spcPts val="3400"/>
              </a:lnSpc>
              <a:spcBef>
                <a:spcPts val="0"/>
              </a:spcBef>
              <a:spcAft>
                <a:spcPts val="600"/>
              </a:spcAft>
              <a:buNone/>
            </a:pPr>
            <a:r>
              <a:rPr lang="en-US" sz="3200" dirty="0" smtClean="0"/>
              <a:t>4. After glorification: Unable to sin</a:t>
            </a:r>
          </a:p>
          <a:p>
            <a:pPr marL="0" indent="0">
              <a:lnSpc>
                <a:spcPts val="3400"/>
              </a:lnSpc>
              <a:spcBef>
                <a:spcPts val="0"/>
              </a:spcBef>
              <a:spcAft>
                <a:spcPts val="600"/>
              </a:spcAft>
              <a:buNone/>
            </a:pPr>
            <a:endParaRPr lang="en-US" sz="3200" dirty="0"/>
          </a:p>
          <a:p>
            <a:pPr marL="0" indent="0">
              <a:lnSpc>
                <a:spcPts val="3400"/>
              </a:lnSpc>
              <a:spcBef>
                <a:spcPts val="0"/>
              </a:spcBef>
              <a:spcAft>
                <a:spcPts val="600"/>
              </a:spcAft>
              <a:buNone/>
            </a:pPr>
            <a:r>
              <a:rPr lang="en-US" sz="3200" dirty="0" smtClean="0">
                <a:solidFill>
                  <a:srgbClr val="FF0000"/>
                </a:solidFill>
              </a:rPr>
              <a:t>Glorified state</a:t>
            </a:r>
            <a:r>
              <a:rPr lang="en-US" sz="3200" dirty="0" smtClean="0"/>
              <a:t>:  </a:t>
            </a:r>
            <a:r>
              <a:rPr lang="en-US" sz="3200" u="sng" dirty="0" smtClean="0"/>
              <a:t>1 John 3:2</a:t>
            </a:r>
            <a:r>
              <a:rPr lang="en-US" sz="3200" dirty="0" smtClean="0"/>
              <a:t> </a:t>
            </a:r>
            <a:r>
              <a:rPr lang="en-US" sz="3200" dirty="0"/>
              <a:t> Beloved, now we are children of God, and it has not appeared as yet what we will be. We know that when He appears, </a:t>
            </a:r>
            <a:r>
              <a:rPr lang="en-US" sz="3200" dirty="0">
                <a:solidFill>
                  <a:srgbClr val="FF0000"/>
                </a:solidFill>
              </a:rPr>
              <a:t>we will be like Him</a:t>
            </a:r>
            <a:r>
              <a:rPr lang="en-US" sz="3200" dirty="0"/>
              <a:t>, because we will see Him just as He is. </a:t>
            </a:r>
          </a:p>
        </p:txBody>
      </p:sp>
      <p:sp>
        <p:nvSpPr>
          <p:cNvPr id="3" name="Title 2"/>
          <p:cNvSpPr>
            <a:spLocks noGrp="1"/>
          </p:cNvSpPr>
          <p:nvPr>
            <p:ph type="title"/>
          </p:nvPr>
        </p:nvSpPr>
        <p:spPr/>
        <p:txBody>
          <a:bodyPr/>
          <a:lstStyle/>
          <a:p>
            <a:r>
              <a:rPr lang="en-US" dirty="0" smtClean="0"/>
              <a:t>Stages in </a:t>
            </a:r>
            <a:r>
              <a:rPr lang="en-US" dirty="0"/>
              <a:t>t</a:t>
            </a:r>
            <a:r>
              <a:rPr lang="en-US" dirty="0" smtClean="0"/>
              <a:t>he Ability of Man</a:t>
            </a:r>
            <a:endParaRPr lang="en-US" dirty="0"/>
          </a:p>
        </p:txBody>
      </p:sp>
      <p:sp>
        <p:nvSpPr>
          <p:cNvPr id="4" name="Rounded Rectangle 3"/>
          <p:cNvSpPr/>
          <p:nvPr/>
        </p:nvSpPr>
        <p:spPr>
          <a:xfrm>
            <a:off x="449424" y="2362200"/>
            <a:ext cx="8008776" cy="533400"/>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166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610600" cy="4648201"/>
          </a:xfrm>
        </p:spPr>
        <p:txBody>
          <a:bodyPr>
            <a:noAutofit/>
          </a:bodyPr>
          <a:lstStyle/>
          <a:p>
            <a:pPr marL="0" indent="0">
              <a:buNone/>
            </a:pPr>
            <a:r>
              <a:rPr lang="en-US" sz="3200" b="1" dirty="0" smtClean="0"/>
              <a:t>1. We must “think” differently – Rom. 12:2</a:t>
            </a:r>
          </a:p>
          <a:p>
            <a:pPr marL="0" indent="0">
              <a:spcAft>
                <a:spcPts val="1200"/>
              </a:spcAft>
              <a:buNone/>
            </a:pPr>
            <a:r>
              <a:rPr lang="en-US" sz="3200" b="1" dirty="0" smtClean="0"/>
              <a:t>2. We know God’s work is “primary”</a:t>
            </a:r>
          </a:p>
          <a:p>
            <a:pPr marL="0" indent="0">
              <a:lnSpc>
                <a:spcPts val="3400"/>
              </a:lnSpc>
              <a:spcBef>
                <a:spcPts val="0"/>
              </a:spcBef>
              <a:buNone/>
            </a:pPr>
            <a:r>
              <a:rPr lang="en-US" sz="3200" u="sng" dirty="0" smtClean="0"/>
              <a:t>John 15:1-4</a:t>
            </a:r>
            <a:r>
              <a:rPr lang="en-US" sz="3200" dirty="0" smtClean="0"/>
              <a:t> I </a:t>
            </a:r>
            <a:r>
              <a:rPr lang="en-US" sz="3200" dirty="0"/>
              <a:t>am the true vine, and My Father is the vinedresser.  </a:t>
            </a:r>
            <a:r>
              <a:rPr lang="en-US" sz="3200" u="sng" dirty="0"/>
              <a:t>2</a:t>
            </a:r>
            <a:r>
              <a:rPr lang="en-US" sz="3200" dirty="0"/>
              <a:t> “Every branch in Me that does not bear fruit, He takes away; and every branch that bears fruit, He prunes it so that it may bear more fruit.  </a:t>
            </a:r>
            <a:r>
              <a:rPr lang="en-US" sz="3200" u="sng" dirty="0"/>
              <a:t>3</a:t>
            </a:r>
            <a:r>
              <a:rPr lang="en-US" sz="3200" dirty="0"/>
              <a:t> </a:t>
            </a:r>
            <a:r>
              <a:rPr lang="en-US" sz="3200" dirty="0" smtClean="0"/>
              <a:t>You </a:t>
            </a:r>
            <a:r>
              <a:rPr lang="en-US" sz="3200" dirty="0"/>
              <a:t>are already clean because of the word which I have spoken to you.  </a:t>
            </a:r>
            <a:r>
              <a:rPr lang="en-US" sz="3200" u="sng" dirty="0"/>
              <a:t>4</a:t>
            </a:r>
            <a:r>
              <a:rPr lang="en-US" sz="3200" dirty="0"/>
              <a:t> </a:t>
            </a:r>
            <a:r>
              <a:rPr lang="en-US" sz="3200" dirty="0" smtClean="0"/>
              <a:t>Abide </a:t>
            </a:r>
            <a:r>
              <a:rPr lang="en-US" sz="3200" dirty="0"/>
              <a:t>in Me, and I in you. </a:t>
            </a:r>
            <a:r>
              <a:rPr lang="en-US" sz="3200" dirty="0">
                <a:solidFill>
                  <a:srgbClr val="FF0000"/>
                </a:solidFill>
              </a:rPr>
              <a:t>As the branch cannot bear fruit of itself unless it abides in the vine, so neither can you unless you abide in Me.</a:t>
            </a:r>
            <a:r>
              <a:rPr lang="en-US" sz="3200" dirty="0"/>
              <a:t> </a:t>
            </a:r>
          </a:p>
        </p:txBody>
      </p:sp>
      <p:sp>
        <p:nvSpPr>
          <p:cNvPr id="3" name="Title 2"/>
          <p:cNvSpPr>
            <a:spLocks noGrp="1"/>
          </p:cNvSpPr>
          <p:nvPr>
            <p:ph type="title"/>
          </p:nvPr>
        </p:nvSpPr>
        <p:spPr/>
        <p:txBody>
          <a:bodyPr/>
          <a:lstStyle/>
          <a:p>
            <a:r>
              <a:rPr lang="en-US" dirty="0"/>
              <a:t>The Process </a:t>
            </a:r>
            <a:r>
              <a:rPr lang="en-US" dirty="0" smtClean="0"/>
              <a:t>of </a:t>
            </a:r>
            <a:r>
              <a:rPr lang="en-US" dirty="0"/>
              <a:t>Becoming “Set Apart”</a:t>
            </a:r>
          </a:p>
        </p:txBody>
      </p:sp>
      <p:sp>
        <p:nvSpPr>
          <p:cNvPr id="4" name="Rounded Rectangle 3"/>
          <p:cNvSpPr/>
          <p:nvPr/>
        </p:nvSpPr>
        <p:spPr>
          <a:xfrm>
            <a:off x="6324600" y="4572000"/>
            <a:ext cx="1066800" cy="45720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230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686800" cy="4876801"/>
          </a:xfrm>
        </p:spPr>
        <p:txBody>
          <a:bodyPr>
            <a:noAutofit/>
          </a:bodyPr>
          <a:lstStyle/>
          <a:p>
            <a:pPr marL="0" indent="0">
              <a:lnSpc>
                <a:spcPts val="3400"/>
              </a:lnSpc>
              <a:spcBef>
                <a:spcPts val="0"/>
              </a:spcBef>
              <a:buNone/>
            </a:pPr>
            <a:r>
              <a:rPr lang="en-US" sz="3100" u="sng" dirty="0" smtClean="0"/>
              <a:t>Ephesians 4:8-12</a:t>
            </a:r>
            <a:r>
              <a:rPr lang="en-US" sz="3100" dirty="0" smtClean="0"/>
              <a:t> Therefore </a:t>
            </a:r>
            <a:r>
              <a:rPr lang="en-US" sz="3100" dirty="0"/>
              <a:t>it says, “WHEN HE ASCENDED ON HIGH, HE LED CAPTIVE A HOST OF CAPTIVES, </a:t>
            </a:r>
            <a:r>
              <a:rPr lang="en-US" sz="3100" dirty="0">
                <a:solidFill>
                  <a:srgbClr val="FF0000"/>
                </a:solidFill>
              </a:rPr>
              <a:t>AND HE GAVE GIFTS TO MEN</a:t>
            </a:r>
            <a:r>
              <a:rPr lang="en-US" sz="3100" dirty="0"/>
              <a:t>.”  </a:t>
            </a:r>
            <a:r>
              <a:rPr lang="en-US" sz="3100" u="sng" dirty="0"/>
              <a:t>9</a:t>
            </a:r>
            <a:r>
              <a:rPr lang="en-US" sz="3100" dirty="0"/>
              <a:t> (Now this expression, “He ascended,” what does it mean except that He also had descended into the lower parts of the earth?  </a:t>
            </a:r>
            <a:r>
              <a:rPr lang="en-US" sz="3100" u="sng" dirty="0"/>
              <a:t>10</a:t>
            </a:r>
            <a:r>
              <a:rPr lang="en-US" sz="3100" dirty="0"/>
              <a:t> He who descended is Himself also He who ascended far above all the heavens, so that He might fill all things.)  </a:t>
            </a:r>
            <a:r>
              <a:rPr lang="en-US" sz="3100" u="sng" dirty="0"/>
              <a:t>11</a:t>
            </a:r>
            <a:r>
              <a:rPr lang="en-US" sz="3100" dirty="0"/>
              <a:t> And He gave some as </a:t>
            </a:r>
            <a:r>
              <a:rPr lang="en-US" sz="3100" b="1" dirty="0"/>
              <a:t>apostles</a:t>
            </a:r>
            <a:r>
              <a:rPr lang="en-US" sz="3100" dirty="0"/>
              <a:t>, and some as </a:t>
            </a:r>
            <a:r>
              <a:rPr lang="en-US" sz="3100" b="1" dirty="0"/>
              <a:t>prophets,</a:t>
            </a:r>
            <a:r>
              <a:rPr lang="en-US" sz="3100" dirty="0"/>
              <a:t> and some as evangelists, and some as pastors and teachers,  </a:t>
            </a:r>
            <a:r>
              <a:rPr lang="en-US" sz="3100" u="sng" dirty="0"/>
              <a:t>12</a:t>
            </a:r>
            <a:r>
              <a:rPr lang="en-US" sz="3100" dirty="0"/>
              <a:t> for the equipping of the saints for the work of service, to the building up of the body of </a:t>
            </a:r>
            <a:r>
              <a:rPr lang="en-US" sz="3100" dirty="0" smtClean="0"/>
              <a:t>Christ… </a:t>
            </a:r>
            <a:endParaRPr lang="en-US" sz="3100" dirty="0"/>
          </a:p>
        </p:txBody>
      </p:sp>
      <p:sp>
        <p:nvSpPr>
          <p:cNvPr id="3" name="Title 2"/>
          <p:cNvSpPr>
            <a:spLocks noGrp="1"/>
          </p:cNvSpPr>
          <p:nvPr>
            <p:ph type="title"/>
          </p:nvPr>
        </p:nvSpPr>
        <p:spPr/>
        <p:txBody>
          <a:bodyPr/>
          <a:lstStyle/>
          <a:p>
            <a:r>
              <a:rPr lang="en-US" dirty="0" smtClean="0"/>
              <a:t>What Christ Did for Our Sanctification</a:t>
            </a:r>
            <a:endParaRPr lang="en-US" dirty="0"/>
          </a:p>
        </p:txBody>
      </p:sp>
    </p:spTree>
    <p:extLst>
      <p:ext uri="{BB962C8B-B14F-4D97-AF65-F5344CB8AC3E}">
        <p14:creationId xmlns:p14="http://schemas.microsoft.com/office/powerpoint/2010/main" val="1737874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534400" cy="4953001"/>
          </a:xfrm>
        </p:spPr>
        <p:txBody>
          <a:bodyPr>
            <a:noAutofit/>
          </a:bodyPr>
          <a:lstStyle/>
          <a:p>
            <a:pPr marL="0" indent="0">
              <a:lnSpc>
                <a:spcPts val="3200"/>
              </a:lnSpc>
              <a:spcBef>
                <a:spcPts val="0"/>
              </a:spcBef>
              <a:spcAft>
                <a:spcPts val="1800"/>
              </a:spcAft>
              <a:buNone/>
            </a:pPr>
            <a:r>
              <a:rPr lang="en-US" sz="3000" u="sng" dirty="0" smtClean="0"/>
              <a:t>Numbers 8:18-19</a:t>
            </a:r>
            <a:r>
              <a:rPr lang="en-US" sz="3000" dirty="0" smtClean="0"/>
              <a:t> </a:t>
            </a:r>
            <a:r>
              <a:rPr lang="en-US" sz="3000" dirty="0"/>
              <a:t>“But </a:t>
            </a:r>
            <a:r>
              <a:rPr lang="en-US" sz="3000" dirty="0">
                <a:solidFill>
                  <a:srgbClr val="FF0000"/>
                </a:solidFill>
              </a:rPr>
              <a:t>I have taken the Levites </a:t>
            </a:r>
            <a:r>
              <a:rPr lang="en-US" sz="3000" dirty="0"/>
              <a:t>instead of every firstborn among the sons of Israel.  </a:t>
            </a:r>
            <a:r>
              <a:rPr lang="en-US" sz="3000" u="sng" dirty="0"/>
              <a:t>19</a:t>
            </a:r>
            <a:r>
              <a:rPr lang="en-US" sz="3000" dirty="0"/>
              <a:t> </a:t>
            </a:r>
            <a:r>
              <a:rPr lang="en-US" sz="3000" dirty="0" smtClean="0">
                <a:solidFill>
                  <a:srgbClr val="FF0000"/>
                </a:solidFill>
              </a:rPr>
              <a:t>I </a:t>
            </a:r>
            <a:r>
              <a:rPr lang="en-US" sz="3000" dirty="0">
                <a:solidFill>
                  <a:srgbClr val="FF0000"/>
                </a:solidFill>
              </a:rPr>
              <a:t>have given the Levites as a gift </a:t>
            </a:r>
            <a:r>
              <a:rPr lang="en-US" sz="3000" dirty="0"/>
              <a:t>to Aaron and to his sons from among the sons of Israel, to perform the service of the sons of Israel at the tent of meeting and to make atonement on behalf of the sons of Israel, so that there will be no plague among the sons of Israel by their coming near to the sanctuary.” </a:t>
            </a:r>
            <a:r>
              <a:rPr lang="en-US" sz="3000" dirty="0" smtClean="0"/>
              <a:t> </a:t>
            </a:r>
          </a:p>
          <a:p>
            <a:pPr marL="0" indent="0">
              <a:lnSpc>
                <a:spcPts val="3200"/>
              </a:lnSpc>
              <a:spcBef>
                <a:spcPts val="0"/>
              </a:spcBef>
              <a:spcAft>
                <a:spcPts val="600"/>
              </a:spcAft>
              <a:buNone/>
            </a:pPr>
            <a:r>
              <a:rPr lang="en-US" sz="3000" u="sng" dirty="0" smtClean="0"/>
              <a:t>Numbers 18:6</a:t>
            </a:r>
            <a:r>
              <a:rPr lang="en-US" sz="3000" dirty="0" smtClean="0"/>
              <a:t> </a:t>
            </a:r>
            <a:r>
              <a:rPr lang="en-US" sz="3000" dirty="0"/>
              <a:t>Behold, </a:t>
            </a:r>
            <a:r>
              <a:rPr lang="en-US" sz="3000" dirty="0">
                <a:solidFill>
                  <a:srgbClr val="FF0000"/>
                </a:solidFill>
              </a:rPr>
              <a:t>I Myself have taken your fellow Levites</a:t>
            </a:r>
            <a:r>
              <a:rPr lang="en-US" sz="3000" dirty="0"/>
              <a:t> from among the sons of Israel; </a:t>
            </a:r>
            <a:r>
              <a:rPr lang="en-US" sz="3000" dirty="0">
                <a:solidFill>
                  <a:srgbClr val="FF0000"/>
                </a:solidFill>
              </a:rPr>
              <a:t>they are a gift to you</a:t>
            </a:r>
            <a:r>
              <a:rPr lang="en-US" sz="3000" dirty="0"/>
              <a:t>, dedicated to the LORD, to perform the service for the tent of meeting. </a:t>
            </a:r>
          </a:p>
        </p:txBody>
      </p:sp>
      <p:sp>
        <p:nvSpPr>
          <p:cNvPr id="3" name="Title 2"/>
          <p:cNvSpPr>
            <a:spLocks noGrp="1"/>
          </p:cNvSpPr>
          <p:nvPr>
            <p:ph type="title"/>
          </p:nvPr>
        </p:nvSpPr>
        <p:spPr/>
        <p:txBody>
          <a:bodyPr/>
          <a:lstStyle/>
          <a:p>
            <a:r>
              <a:rPr lang="en-US" dirty="0" smtClean="0"/>
              <a:t>God Received in Order to Give</a:t>
            </a:r>
            <a:endParaRPr lang="en-US" dirty="0"/>
          </a:p>
        </p:txBody>
      </p:sp>
    </p:spTree>
    <p:extLst>
      <p:ext uri="{BB962C8B-B14F-4D97-AF65-F5344CB8AC3E}">
        <p14:creationId xmlns:p14="http://schemas.microsoft.com/office/powerpoint/2010/main" val="167653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610600" cy="4830763"/>
          </a:xfrm>
        </p:spPr>
        <p:txBody>
          <a:bodyPr>
            <a:noAutofit/>
          </a:bodyPr>
          <a:lstStyle/>
          <a:p>
            <a:pPr marL="0" indent="0">
              <a:lnSpc>
                <a:spcPts val="3400"/>
              </a:lnSpc>
              <a:spcBef>
                <a:spcPts val="0"/>
              </a:spcBef>
              <a:spcAft>
                <a:spcPts val="1200"/>
              </a:spcAft>
              <a:buNone/>
            </a:pPr>
            <a:r>
              <a:rPr lang="en-US" sz="3200" u="sng" dirty="0" smtClean="0"/>
              <a:t>Ephesians 4:11-14</a:t>
            </a:r>
            <a:r>
              <a:rPr lang="en-US" sz="3200" dirty="0" smtClean="0"/>
              <a:t> And </a:t>
            </a:r>
            <a:r>
              <a:rPr lang="en-US" sz="3200" dirty="0"/>
              <a:t>He gave some as </a:t>
            </a:r>
            <a:r>
              <a:rPr lang="en-US" sz="3200" b="1" dirty="0"/>
              <a:t>apostles</a:t>
            </a:r>
            <a:r>
              <a:rPr lang="en-US" sz="3200" dirty="0"/>
              <a:t>, and some as </a:t>
            </a:r>
            <a:r>
              <a:rPr lang="en-US" sz="3200" b="1" dirty="0"/>
              <a:t>prophets</a:t>
            </a:r>
            <a:r>
              <a:rPr lang="en-US" sz="3200" dirty="0"/>
              <a:t>, and some as evangelists, and some as pastors and teachers,  </a:t>
            </a:r>
            <a:r>
              <a:rPr lang="en-US" sz="3200" u="sng" dirty="0"/>
              <a:t>12</a:t>
            </a:r>
            <a:r>
              <a:rPr lang="en-US" sz="3200" dirty="0"/>
              <a:t> for the equipping of the saints for the work of service, to the building up of the body of Christ;  </a:t>
            </a:r>
            <a:r>
              <a:rPr lang="en-US" sz="3200" u="sng" dirty="0"/>
              <a:t>13</a:t>
            </a:r>
            <a:r>
              <a:rPr lang="en-US" sz="3200" dirty="0"/>
              <a:t> until we all attain to the unity of the faith, and of the knowledge of the Son of God</a:t>
            </a:r>
            <a:r>
              <a:rPr lang="en-US" sz="3200" dirty="0">
                <a:solidFill>
                  <a:srgbClr val="FF0000"/>
                </a:solidFill>
              </a:rPr>
              <a:t>, to a mature man</a:t>
            </a:r>
            <a:r>
              <a:rPr lang="en-US" sz="3200" dirty="0"/>
              <a:t>, to the measure of the stature which belongs to the fullness of Christ.  </a:t>
            </a:r>
            <a:r>
              <a:rPr lang="en-US" sz="3200" u="sng" dirty="0"/>
              <a:t>14</a:t>
            </a:r>
            <a:r>
              <a:rPr lang="en-US" sz="3200" dirty="0"/>
              <a:t> As a result, we are </a:t>
            </a:r>
            <a:r>
              <a:rPr lang="en-US" sz="3200" dirty="0">
                <a:solidFill>
                  <a:srgbClr val="FF0000"/>
                </a:solidFill>
              </a:rPr>
              <a:t>no longer to be children</a:t>
            </a:r>
            <a:r>
              <a:rPr lang="en-US" sz="3200" dirty="0"/>
              <a:t>, tossed here and there by waves and carried about by every wind of doctrine, </a:t>
            </a:r>
          </a:p>
        </p:txBody>
      </p:sp>
      <p:sp>
        <p:nvSpPr>
          <p:cNvPr id="3" name="Title 2"/>
          <p:cNvSpPr>
            <a:spLocks noGrp="1"/>
          </p:cNvSpPr>
          <p:nvPr>
            <p:ph type="title"/>
          </p:nvPr>
        </p:nvSpPr>
        <p:spPr/>
        <p:txBody>
          <a:bodyPr/>
          <a:lstStyle/>
          <a:p>
            <a:r>
              <a:rPr lang="en-US" smtClean="0"/>
              <a:t>Christ Gives </a:t>
            </a:r>
            <a:r>
              <a:rPr lang="en-US" dirty="0" smtClean="0"/>
              <a:t>Men Who Give Us Scripture</a:t>
            </a:r>
            <a:endParaRPr lang="en-US" dirty="0"/>
          </a:p>
        </p:txBody>
      </p:sp>
      <p:cxnSp>
        <p:nvCxnSpPr>
          <p:cNvPr id="6" name="Straight Connector 5"/>
          <p:cNvCxnSpPr/>
          <p:nvPr/>
        </p:nvCxnSpPr>
        <p:spPr>
          <a:xfrm>
            <a:off x="304800" y="5257800"/>
            <a:ext cx="2819400" cy="0"/>
          </a:xfrm>
          <a:prstGeom prst="line">
            <a:avLst/>
          </a:prstGeom>
          <a:ln w="44450">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6677928" y="2246391"/>
            <a:ext cx="636494" cy="46186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flipH="1" flipV="1">
            <a:off x="7105261" y="3089251"/>
            <a:ext cx="859194" cy="512453"/>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3710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93838"/>
            <a:ext cx="8610600" cy="4525963"/>
          </a:xfrm>
        </p:spPr>
        <p:txBody>
          <a:bodyPr>
            <a:normAutofit/>
          </a:bodyPr>
          <a:lstStyle/>
          <a:p>
            <a:pPr marL="0" indent="0">
              <a:buNone/>
            </a:pPr>
            <a:r>
              <a:rPr lang="en-US" sz="3200" u="sng" dirty="0" smtClean="0"/>
              <a:t>Colossians 1:28</a:t>
            </a:r>
            <a:r>
              <a:rPr lang="en-US" sz="3200" dirty="0" smtClean="0"/>
              <a:t> </a:t>
            </a:r>
            <a:r>
              <a:rPr lang="en-US" sz="3200" dirty="0" smtClean="0">
                <a:solidFill>
                  <a:srgbClr val="FF0000"/>
                </a:solidFill>
              </a:rPr>
              <a:t>We </a:t>
            </a:r>
            <a:r>
              <a:rPr lang="en-US" sz="3200" dirty="0">
                <a:solidFill>
                  <a:srgbClr val="FF0000"/>
                </a:solidFill>
              </a:rPr>
              <a:t>proclaim Him</a:t>
            </a:r>
            <a:r>
              <a:rPr lang="en-US" sz="3200" dirty="0"/>
              <a:t>, admonishing every man and teaching every man with all wisdom, so that we may present every man </a:t>
            </a:r>
            <a:r>
              <a:rPr lang="en-US" sz="3200" dirty="0">
                <a:solidFill>
                  <a:srgbClr val="FF0000"/>
                </a:solidFill>
              </a:rPr>
              <a:t>complete</a:t>
            </a:r>
            <a:r>
              <a:rPr lang="en-US" sz="3200" dirty="0"/>
              <a:t> in Christ. </a:t>
            </a:r>
            <a:endParaRPr lang="en-US" sz="3200" dirty="0" smtClean="0"/>
          </a:p>
          <a:p>
            <a:pPr marL="0" indent="0">
              <a:buNone/>
            </a:pPr>
            <a:endParaRPr lang="en-US" sz="3200" dirty="0"/>
          </a:p>
          <a:p>
            <a:pPr marL="0" indent="0">
              <a:buNone/>
            </a:pPr>
            <a:r>
              <a:rPr lang="en-US" sz="3200" dirty="0" err="1" smtClean="0"/>
              <a:t>Katangello</a:t>
            </a:r>
            <a:r>
              <a:rPr lang="en-US" sz="3200" dirty="0" smtClean="0"/>
              <a:t> = proclaim (the gospel)</a:t>
            </a:r>
          </a:p>
          <a:p>
            <a:pPr marL="0" indent="0">
              <a:buNone/>
            </a:pPr>
            <a:r>
              <a:rPr lang="en-US" sz="3200" dirty="0" err="1" smtClean="0"/>
              <a:t>Teleios</a:t>
            </a:r>
            <a:r>
              <a:rPr lang="en-US" sz="3200" dirty="0" smtClean="0"/>
              <a:t> = complete (mature in Eph. 4:13)</a:t>
            </a:r>
            <a:endParaRPr lang="en-US" sz="3200" dirty="0"/>
          </a:p>
        </p:txBody>
      </p:sp>
      <p:sp>
        <p:nvSpPr>
          <p:cNvPr id="3" name="Title 2"/>
          <p:cNvSpPr>
            <a:spLocks noGrp="1"/>
          </p:cNvSpPr>
          <p:nvPr>
            <p:ph type="title"/>
          </p:nvPr>
        </p:nvSpPr>
        <p:spPr/>
        <p:txBody>
          <a:bodyPr/>
          <a:lstStyle/>
          <a:p>
            <a:r>
              <a:rPr lang="en-US" dirty="0" smtClean="0"/>
              <a:t>Gospel Centered Sanctification</a:t>
            </a:r>
            <a:endParaRPr lang="en-US" dirty="0"/>
          </a:p>
        </p:txBody>
      </p:sp>
      <p:grpSp>
        <p:nvGrpSpPr>
          <p:cNvPr id="8" name="Group 7"/>
          <p:cNvGrpSpPr/>
          <p:nvPr/>
        </p:nvGrpSpPr>
        <p:grpSpPr>
          <a:xfrm>
            <a:off x="475861" y="2971800"/>
            <a:ext cx="7296539" cy="514739"/>
            <a:chOff x="475861" y="2971800"/>
            <a:chExt cx="7296539" cy="514739"/>
          </a:xfrm>
        </p:grpSpPr>
        <p:cxnSp>
          <p:nvCxnSpPr>
            <p:cNvPr id="5" name="Straight Connector 4"/>
            <p:cNvCxnSpPr/>
            <p:nvPr/>
          </p:nvCxnSpPr>
          <p:spPr>
            <a:xfrm>
              <a:off x="2057400" y="2971800"/>
              <a:ext cx="5715000" cy="0"/>
            </a:xfrm>
            <a:prstGeom prst="line">
              <a:avLst/>
            </a:prstGeom>
            <a:ln w="444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75861" y="3486539"/>
              <a:ext cx="3124200" cy="0"/>
            </a:xfrm>
            <a:prstGeom prst="line">
              <a:avLst/>
            </a:prstGeom>
            <a:ln w="44450">
              <a:solidFill>
                <a:srgbClr val="0070C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26000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16549</TotalTime>
  <Words>921</Words>
  <Application>Microsoft Office PowerPoint</Application>
  <PresentationFormat>On-screen Show (4:3)</PresentationFormat>
  <Paragraphs>47</Paragraphs>
  <Slides>9</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Lucida Sans Unicode</vt:lpstr>
      <vt:lpstr>Verdana</vt:lpstr>
      <vt:lpstr>Wingdings</vt:lpstr>
      <vt:lpstr>Wingdings 2</vt:lpstr>
      <vt:lpstr>Concourse</vt:lpstr>
      <vt:lpstr>Sanctification</vt:lpstr>
      <vt:lpstr>The Process of Becoming “Set Apart”</vt:lpstr>
      <vt:lpstr>Sanctification: Us or God?</vt:lpstr>
      <vt:lpstr>Stages in the Ability of Man</vt:lpstr>
      <vt:lpstr>The Process of Becoming “Set Apart”</vt:lpstr>
      <vt:lpstr>What Christ Did for Our Sanctification</vt:lpstr>
      <vt:lpstr>God Received in Order to Give</vt:lpstr>
      <vt:lpstr>Christ Gives Men Who Give Us Scripture</vt:lpstr>
      <vt:lpstr>Gospel Centered Sanctification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548</cp:revision>
  <cp:lastPrinted>2015-01-20T18:35:45Z</cp:lastPrinted>
  <dcterms:created xsi:type="dcterms:W3CDTF">2014-02-05T15:11:40Z</dcterms:created>
  <dcterms:modified xsi:type="dcterms:W3CDTF">2015-01-20T18:36:18Z</dcterms:modified>
</cp:coreProperties>
</file>