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20"/>
  </p:notesMasterIdLst>
  <p:handoutMasterIdLst>
    <p:handoutMasterId r:id="rId21"/>
  </p:handoutMasterIdLst>
  <p:sldIdLst>
    <p:sldId id="339" r:id="rId3"/>
    <p:sldId id="318" r:id="rId4"/>
    <p:sldId id="324"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2797E"/>
    <a:srgbClr val="486B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84560" autoAdjust="0"/>
  </p:normalViewPr>
  <p:slideViewPr>
    <p:cSldViewPr>
      <p:cViewPr varScale="1">
        <p:scale>
          <a:sx n="71" d="100"/>
          <a:sy n="71" d="100"/>
        </p:scale>
        <p:origin x="984" y="54"/>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6831" y="8848517"/>
            <a:ext cx="2499012" cy="670436"/>
          </a:xfrm>
          <a:prstGeom prst="rect">
            <a:avLst/>
          </a:prstGeom>
        </p:spPr>
      </p:pic>
      <p:sp>
        <p:nvSpPr>
          <p:cNvPr id="10" name="Slide Number Placeholder 6"/>
          <p:cNvSpPr>
            <a:spLocks noGrp="1"/>
          </p:cNvSpPr>
          <p:nvPr>
            <p:ph type="sldNum" sz="quarter" idx="3"/>
          </p:nvPr>
        </p:nvSpPr>
        <p:spPr>
          <a:xfrm>
            <a:off x="3094118" y="8772141"/>
            <a:ext cx="3736653" cy="545434"/>
          </a:xfrm>
          <a:prstGeom prst="rect">
            <a:avLst/>
          </a:prstGeom>
        </p:spPr>
        <p:txBody>
          <a:bodyPr vert="horz" lIns="110467" tIns="55233" rIns="110467" bIns="55233" rtlCol="0" anchor="b"/>
          <a:lstStyle>
            <a:lvl1pPr algn="r">
              <a:defRPr sz="1600"/>
            </a:lvl1pPr>
          </a:lstStyle>
          <a:p>
            <a:r>
              <a:rPr lang="en-US" sz="1400" dirty="0"/>
              <a:t>Page </a:t>
            </a:r>
            <a:fld id="{EDB2B2A1-32A7-43D3-85C6-9E5B68A11F74}" type="slidenum">
              <a:rPr lang="en-US" sz="1400"/>
              <a:t>‹#›</a:t>
            </a:fld>
            <a:endParaRPr lang="en-US" sz="1400" dirty="0"/>
          </a:p>
        </p:txBody>
      </p:sp>
      <p:sp>
        <p:nvSpPr>
          <p:cNvPr id="11" name="TextBox 10"/>
          <p:cNvSpPr txBox="1"/>
          <p:nvPr/>
        </p:nvSpPr>
        <p:spPr>
          <a:xfrm>
            <a:off x="3093518" y="9015613"/>
            <a:ext cx="3321470" cy="326988"/>
          </a:xfrm>
          <a:prstGeom prst="rect">
            <a:avLst/>
          </a:prstGeom>
          <a:noFill/>
        </p:spPr>
        <p:txBody>
          <a:bodyPr wrap="square" lIns="110467" tIns="55233" rIns="110467" bIns="55233" rtlCol="0">
            <a:spAutoFit/>
          </a:bodyPr>
          <a:lstStyle/>
          <a:p>
            <a:r>
              <a:rPr lang="en-US" sz="1400" dirty="0"/>
              <a:t>www.gospelofgracefellowship.org</a:t>
            </a:r>
            <a:endParaRPr lang="en-US" sz="1600" dirty="0"/>
          </a:p>
        </p:txBody>
      </p:sp>
      <p:sp>
        <p:nvSpPr>
          <p:cNvPr id="12" name="Header Placeholder 1"/>
          <p:cNvSpPr>
            <a:spLocks noGrp="1"/>
          </p:cNvSpPr>
          <p:nvPr>
            <p:ph type="hdr" sz="quarter"/>
          </p:nvPr>
        </p:nvSpPr>
        <p:spPr>
          <a:xfrm>
            <a:off x="547427" y="180336"/>
            <a:ext cx="6410566" cy="545637"/>
          </a:xfrm>
          <a:prstGeom prst="rect">
            <a:avLst/>
          </a:prstGeom>
        </p:spPr>
        <p:txBody>
          <a:bodyPr vert="horz" lIns="111382" tIns="55690" rIns="111382" bIns="55690" rtlCol="0"/>
          <a:lstStyle>
            <a:lvl1pPr algn="l">
              <a:defRPr sz="1600"/>
            </a:lvl1pPr>
          </a:lstStyle>
          <a:p>
            <a:pPr>
              <a:tabLst>
                <a:tab pos="6053187" algn="r"/>
              </a:tabLst>
            </a:pPr>
            <a:r>
              <a:rPr lang="en-US" sz="1400" b="1" dirty="0"/>
              <a:t>Sanctification: An Examination of How God 	</a:t>
            </a:r>
            <a:r>
              <a:rPr lang="en-US" sz="1400" dirty="0"/>
              <a:t>Dec. </a:t>
            </a:r>
            <a:r>
              <a:rPr lang="en-US" sz="1400" dirty="0"/>
              <a:t>21, </a:t>
            </a:r>
            <a:r>
              <a:rPr lang="en-US" sz="1400" dirty="0"/>
              <a:t>2014 </a:t>
            </a:r>
            <a:br>
              <a:rPr lang="en-US" sz="1400" dirty="0"/>
            </a:br>
            <a:r>
              <a:rPr lang="en-US" sz="1400" b="1" dirty="0"/>
              <a:t>Sets His People Apart From the World </a:t>
            </a:r>
            <a:r>
              <a:rPr lang="en-US" sz="1400" b="1" dirty="0"/>
              <a:t> PT. 2</a:t>
            </a:r>
            <a:r>
              <a:rPr lang="en-US" sz="1400" dirty="0"/>
              <a:t>	by Eric Douma</a:t>
            </a: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12/19/2014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31649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16</a:t>
            </a:fld>
            <a:endParaRPr lang="en-US"/>
          </a:p>
        </p:txBody>
      </p:sp>
    </p:spTree>
    <p:extLst>
      <p:ext uri="{BB962C8B-B14F-4D97-AF65-F5344CB8AC3E}">
        <p14:creationId xmlns:p14="http://schemas.microsoft.com/office/powerpoint/2010/main" val="3263075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17</a:t>
            </a:fld>
            <a:endParaRPr lang="en-US"/>
          </a:p>
        </p:txBody>
      </p:sp>
    </p:spTree>
    <p:extLst>
      <p:ext uri="{BB962C8B-B14F-4D97-AF65-F5344CB8AC3E}">
        <p14:creationId xmlns:p14="http://schemas.microsoft.com/office/powerpoint/2010/main" val="1882906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2448317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2689287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4068381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Tree>
    <p:extLst>
      <p:ext uri="{BB962C8B-B14F-4D97-AF65-F5344CB8AC3E}">
        <p14:creationId xmlns:p14="http://schemas.microsoft.com/office/powerpoint/2010/main" val="1420267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92303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Tree>
    <p:extLst>
      <p:ext uri="{BB962C8B-B14F-4D97-AF65-F5344CB8AC3E}">
        <p14:creationId xmlns:p14="http://schemas.microsoft.com/office/powerpoint/2010/main" val="2711195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11</a:t>
            </a:fld>
            <a:endParaRPr lang="en-US"/>
          </a:p>
        </p:txBody>
      </p:sp>
    </p:spTree>
    <p:extLst>
      <p:ext uri="{BB962C8B-B14F-4D97-AF65-F5344CB8AC3E}">
        <p14:creationId xmlns:p14="http://schemas.microsoft.com/office/powerpoint/2010/main" val="313742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15</a:t>
            </a:fld>
            <a:endParaRPr lang="en-US"/>
          </a:p>
        </p:txBody>
      </p:sp>
    </p:spTree>
    <p:extLst>
      <p:ext uri="{BB962C8B-B14F-4D97-AF65-F5344CB8AC3E}">
        <p14:creationId xmlns:p14="http://schemas.microsoft.com/office/powerpoint/2010/main" val="320031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2362200"/>
            <a:ext cx="9144000" cy="44958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latin typeface="Calibri" panose="020F0502020204030204" pitchFamily="34" charset="0"/>
            </a:endParaRPr>
          </a:p>
        </p:txBody>
      </p:sp>
      <p:sp>
        <p:nvSpPr>
          <p:cNvPr id="9" name="Title 8"/>
          <p:cNvSpPr>
            <a:spLocks noGrp="1"/>
          </p:cNvSpPr>
          <p:nvPr>
            <p:ph type="ctrTitle"/>
          </p:nvPr>
        </p:nvSpPr>
        <p:spPr>
          <a:xfrm>
            <a:off x="0" y="1"/>
            <a:ext cx="9144000" cy="2285999"/>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2590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extLst>
      <p:ext uri="{BB962C8B-B14F-4D97-AF65-F5344CB8AC3E}">
        <p14:creationId xmlns:p14="http://schemas.microsoft.com/office/powerpoint/2010/main" val="7059914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extLst>
      <p:ext uri="{BB962C8B-B14F-4D97-AF65-F5344CB8AC3E}">
        <p14:creationId xmlns:p14="http://schemas.microsoft.com/office/powerpoint/2010/main" val="33154165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818679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44500" y="6477000"/>
            <a:ext cx="83185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04175" algn="r"/>
              </a:tabLst>
            </a:pPr>
            <a:r>
              <a:rPr lang="en-US" sz="2000" dirty="0" smtClean="0">
                <a:solidFill>
                  <a:srgbClr val="333333"/>
                </a:solidFill>
                <a:latin typeface="Calibri" panose="020F0502020204030204" pitchFamily="34" charset="0"/>
              </a:rPr>
              <a:t>Set</a:t>
            </a:r>
            <a:r>
              <a:rPr lang="en-US" sz="2000" baseline="0" dirty="0" smtClean="0">
                <a:solidFill>
                  <a:srgbClr val="333333"/>
                </a:solidFill>
                <a:latin typeface="Calibri" panose="020F0502020204030204" pitchFamily="34" charset="0"/>
              </a:rPr>
              <a:t> Apart By God	</a:t>
            </a:r>
            <a:r>
              <a:rPr lang="en-US" sz="2000" kern="1200" dirty="0" smtClean="0">
                <a:solidFill>
                  <a:srgbClr val="333333"/>
                </a:solidFill>
                <a:latin typeface="Calibri" panose="020F0502020204030204" pitchFamily="34" charset="0"/>
                <a:ea typeface="+mn-ea"/>
                <a:cs typeface="+mn-cs"/>
              </a:rPr>
              <a:t> </a:t>
            </a:r>
            <a:fld id="{BD1F9B7E-C1DA-4C6D-BF38-EF7832845805}" type="slidenum">
              <a:rPr lang="en-US" sz="2000" kern="1200" smtClean="0">
                <a:solidFill>
                  <a:srgbClr val="333333"/>
                </a:solidFill>
                <a:latin typeface="Calibri" panose="020F0502020204030204" pitchFamily="34" charset="0"/>
                <a:ea typeface="+mn-ea"/>
                <a:cs typeface="+mn-cs"/>
              </a:rPr>
              <a:pPr>
                <a:tabLst>
                  <a:tab pos="8004175" algn="r"/>
                </a:tabLst>
              </a:pPr>
              <a:t>‹#›</a:t>
            </a:fld>
            <a:endParaRPr lang="en-US" sz="2000" dirty="0" smtClean="0">
              <a:solidFill>
                <a:srgbClr val="333333"/>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23038"/>
            <a:ext cx="82296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04175" algn="r"/>
              </a:tabLst>
            </a:pPr>
            <a:r>
              <a:rPr lang="en-US" sz="2000" dirty="0" smtClean="0">
                <a:solidFill>
                  <a:prstClr val="black"/>
                </a:solidFill>
                <a:latin typeface="Calibri" panose="020F0502020204030204" pitchFamily="34" charset="0"/>
              </a:rPr>
              <a:t>Set Apart By God	 </a:t>
            </a:r>
            <a:fld id="{BD1F9B7E-C1DA-4C6D-BF38-EF7832845805}" type="slidenum">
              <a:rPr lang="en-US" sz="2000" smtClean="0">
                <a:solidFill>
                  <a:prstClr val="black"/>
                </a:solidFill>
                <a:latin typeface="Calibri" panose="020F0502020204030204" pitchFamily="34" charset="0"/>
              </a:rPr>
              <a:pPr>
                <a:tabLst>
                  <a:tab pos="8004175" algn="r"/>
                </a:tabLst>
              </a:pPr>
              <a:t>‹#›</a:t>
            </a:fld>
            <a:endParaRPr lang="en-US" sz="2000" dirty="0" smtClean="0">
              <a:solidFill>
                <a:prstClr val="black"/>
              </a:solidFill>
              <a:latin typeface="Calibri" panose="020F0502020204030204" pitchFamily="34" charset="0"/>
            </a:endParaRPr>
          </a:p>
        </p:txBody>
      </p:sp>
    </p:spTree>
    <p:extLst>
      <p:ext uri="{BB962C8B-B14F-4D97-AF65-F5344CB8AC3E}">
        <p14:creationId xmlns:p14="http://schemas.microsoft.com/office/powerpoint/2010/main" val="32224133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Sanctification</a:t>
            </a:r>
            <a:endParaRPr lang="en-US" dirty="0"/>
          </a:p>
        </p:txBody>
      </p:sp>
      <p:sp>
        <p:nvSpPr>
          <p:cNvPr id="3" name="Subtitle 2"/>
          <p:cNvSpPr>
            <a:spLocks noGrp="1"/>
          </p:cNvSpPr>
          <p:nvPr>
            <p:ph type="subTitle" idx="1"/>
          </p:nvPr>
        </p:nvSpPr>
        <p:spPr/>
        <p:txBody>
          <a:bodyPr>
            <a:noAutofit/>
          </a:bodyPr>
          <a:lstStyle/>
          <a:p>
            <a:r>
              <a:rPr lang="en-US" sz="3600" b="1" dirty="0" smtClean="0"/>
              <a:t>An Examination of How God Sets His People Apart From the World</a:t>
            </a:r>
          </a:p>
          <a:p>
            <a:endParaRPr lang="en-US" dirty="0"/>
          </a:p>
          <a:p>
            <a:r>
              <a:rPr lang="en-US" dirty="0"/>
              <a:t>By Eric Douma</a:t>
            </a:r>
          </a:p>
          <a:p>
            <a:r>
              <a:rPr lang="en-US" dirty="0"/>
              <a:t>Gospel of Grace Fellowship</a:t>
            </a:r>
            <a:br>
              <a:rPr lang="en-US" dirty="0"/>
            </a:br>
            <a:endParaRPr lang="en-US" dirty="0"/>
          </a:p>
          <a:p>
            <a:r>
              <a:rPr lang="en-US" dirty="0" smtClean="0"/>
              <a:t>December 21, </a:t>
            </a:r>
            <a:r>
              <a:rPr lang="en-US" dirty="0"/>
              <a:t>2014</a:t>
            </a:r>
          </a:p>
        </p:txBody>
      </p:sp>
    </p:spTree>
    <p:extLst>
      <p:ext uri="{BB962C8B-B14F-4D97-AF65-F5344CB8AC3E}">
        <p14:creationId xmlns:p14="http://schemas.microsoft.com/office/powerpoint/2010/main" val="2136248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181600"/>
          </a:xfrm>
        </p:spPr>
        <p:txBody>
          <a:bodyPr>
            <a:noAutofit/>
          </a:bodyPr>
          <a:lstStyle/>
          <a:p>
            <a:pPr marL="0" indent="0">
              <a:lnSpc>
                <a:spcPts val="3100"/>
              </a:lnSpc>
              <a:spcBef>
                <a:spcPts val="0"/>
              </a:spcBef>
              <a:spcAft>
                <a:spcPts val="1200"/>
              </a:spcAft>
              <a:buNone/>
            </a:pPr>
            <a:r>
              <a:rPr lang="en-US" b="1" dirty="0"/>
              <a:t>Sanctified (continued):</a:t>
            </a:r>
            <a:endParaRPr lang="en-US" dirty="0"/>
          </a:p>
          <a:p>
            <a:pPr marL="0" indent="0">
              <a:lnSpc>
                <a:spcPts val="3100"/>
              </a:lnSpc>
              <a:spcBef>
                <a:spcPts val="0"/>
              </a:spcBef>
              <a:spcAft>
                <a:spcPts val="1200"/>
              </a:spcAft>
              <a:buNone/>
            </a:pPr>
            <a:r>
              <a:rPr lang="en-US" u="sng" dirty="0" smtClean="0"/>
              <a:t>1 Cor. 1:2</a:t>
            </a:r>
            <a:r>
              <a:rPr lang="en-US" dirty="0" smtClean="0"/>
              <a:t> </a:t>
            </a:r>
            <a:r>
              <a:rPr lang="en-US" dirty="0"/>
              <a:t>To the church of God which is at Corinth, to those who have been </a:t>
            </a:r>
            <a:r>
              <a:rPr lang="en-US" dirty="0">
                <a:solidFill>
                  <a:srgbClr val="FF0000"/>
                </a:solidFill>
              </a:rPr>
              <a:t>sanctified</a:t>
            </a:r>
            <a:r>
              <a:rPr lang="en-US" dirty="0"/>
              <a:t> in Christ Jesus, saints by calling, with all who in every place call on the name of our Lord Jesus Christ, their Lord and ours: </a:t>
            </a:r>
            <a:endParaRPr lang="en-US" dirty="0" smtClean="0"/>
          </a:p>
          <a:p>
            <a:pPr marL="0" indent="0">
              <a:lnSpc>
                <a:spcPts val="3100"/>
              </a:lnSpc>
              <a:spcBef>
                <a:spcPts val="0"/>
              </a:spcBef>
              <a:spcAft>
                <a:spcPts val="1200"/>
              </a:spcAft>
              <a:buNone/>
            </a:pPr>
            <a:r>
              <a:rPr lang="en-US" u="sng" dirty="0" smtClean="0"/>
              <a:t>1 Cor. 6:11</a:t>
            </a:r>
            <a:r>
              <a:rPr lang="en-US" dirty="0" smtClean="0"/>
              <a:t> </a:t>
            </a:r>
            <a:r>
              <a:rPr lang="en-US" dirty="0"/>
              <a:t>Such were some of you; but you were washed, but you were </a:t>
            </a:r>
            <a:r>
              <a:rPr lang="en-US" dirty="0">
                <a:solidFill>
                  <a:srgbClr val="FF0000"/>
                </a:solidFill>
              </a:rPr>
              <a:t>sanctified,</a:t>
            </a:r>
            <a:r>
              <a:rPr lang="en-US" dirty="0"/>
              <a:t> but you were justified in the name of the Lord Jesus Christ and in the Spirit of our God. </a:t>
            </a:r>
            <a:endParaRPr lang="en-US" dirty="0" smtClean="0"/>
          </a:p>
          <a:p>
            <a:pPr marL="0" indent="0">
              <a:lnSpc>
                <a:spcPts val="3100"/>
              </a:lnSpc>
              <a:spcBef>
                <a:spcPts val="0"/>
              </a:spcBef>
              <a:spcAft>
                <a:spcPts val="1200"/>
              </a:spcAft>
              <a:buNone/>
            </a:pPr>
            <a:r>
              <a:rPr lang="en-US" dirty="0"/>
              <a:t> </a:t>
            </a:r>
            <a:r>
              <a:rPr lang="en-US" u="sng" dirty="0" smtClean="0"/>
              <a:t>1 </a:t>
            </a:r>
            <a:r>
              <a:rPr lang="en-US" u="sng" dirty="0"/>
              <a:t>C</a:t>
            </a:r>
            <a:r>
              <a:rPr lang="en-US" u="sng" dirty="0" smtClean="0"/>
              <a:t>or. 7:14</a:t>
            </a:r>
            <a:r>
              <a:rPr lang="en-US" dirty="0" smtClean="0"/>
              <a:t>  For </a:t>
            </a:r>
            <a:r>
              <a:rPr lang="en-US" dirty="0"/>
              <a:t>the unbelieving husband is </a:t>
            </a:r>
            <a:r>
              <a:rPr lang="en-US" dirty="0">
                <a:solidFill>
                  <a:srgbClr val="FF0000"/>
                </a:solidFill>
              </a:rPr>
              <a:t>sanctified</a:t>
            </a:r>
            <a:r>
              <a:rPr lang="en-US" dirty="0"/>
              <a:t> through his wife, and the unbelieving wife is </a:t>
            </a:r>
            <a:r>
              <a:rPr lang="en-US" dirty="0">
                <a:solidFill>
                  <a:srgbClr val="FF0000"/>
                </a:solidFill>
              </a:rPr>
              <a:t>sanctified </a:t>
            </a:r>
            <a:r>
              <a:rPr lang="en-US" dirty="0"/>
              <a:t>through her believing husband; for otherwise your children are unclean, but now they are holy. </a:t>
            </a:r>
            <a:endParaRPr lang="en-US" dirty="0" smtClean="0"/>
          </a:p>
          <a:p>
            <a:pPr marL="0" indent="0">
              <a:lnSpc>
                <a:spcPts val="3100"/>
              </a:lnSpc>
              <a:spcBef>
                <a:spcPts val="0"/>
              </a:spcBef>
              <a:spcAft>
                <a:spcPts val="1200"/>
              </a:spcAft>
              <a:buNone/>
            </a:pPr>
            <a:endParaRPr lang="en-US" dirty="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391716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458200" cy="5334000"/>
          </a:xfrm>
        </p:spPr>
        <p:txBody>
          <a:bodyPr>
            <a:noAutofit/>
          </a:bodyPr>
          <a:lstStyle/>
          <a:p>
            <a:pPr marL="0" indent="0">
              <a:lnSpc>
                <a:spcPts val="3200"/>
              </a:lnSpc>
              <a:spcBef>
                <a:spcPts val="0"/>
              </a:spcBef>
              <a:spcAft>
                <a:spcPts val="1200"/>
              </a:spcAft>
              <a:buNone/>
            </a:pPr>
            <a:r>
              <a:rPr lang="en-US" b="1" dirty="0"/>
              <a:t>Sanctified (continued):</a:t>
            </a:r>
            <a:endParaRPr lang="en-US" dirty="0"/>
          </a:p>
          <a:p>
            <a:pPr marL="0" indent="0">
              <a:lnSpc>
                <a:spcPts val="3200"/>
              </a:lnSpc>
              <a:spcBef>
                <a:spcPts val="0"/>
              </a:spcBef>
              <a:spcAft>
                <a:spcPts val="1200"/>
              </a:spcAft>
              <a:buNone/>
            </a:pPr>
            <a:r>
              <a:rPr lang="en-US" u="sng" dirty="0" smtClean="0"/>
              <a:t>1 Tim. 4:5</a:t>
            </a:r>
            <a:r>
              <a:rPr lang="en-US" dirty="0" smtClean="0"/>
              <a:t>  </a:t>
            </a:r>
            <a:r>
              <a:rPr lang="en-US" dirty="0"/>
              <a:t>for it is </a:t>
            </a:r>
            <a:r>
              <a:rPr lang="en-US" dirty="0">
                <a:solidFill>
                  <a:srgbClr val="FF0000"/>
                </a:solidFill>
              </a:rPr>
              <a:t>sanctified</a:t>
            </a:r>
            <a:r>
              <a:rPr lang="en-US" dirty="0"/>
              <a:t> by means of the word of God and prayer. </a:t>
            </a:r>
            <a:endParaRPr lang="en-US" dirty="0" smtClean="0"/>
          </a:p>
          <a:p>
            <a:pPr marL="0" indent="0">
              <a:lnSpc>
                <a:spcPts val="3200"/>
              </a:lnSpc>
              <a:spcBef>
                <a:spcPts val="0"/>
              </a:spcBef>
              <a:spcAft>
                <a:spcPts val="1200"/>
              </a:spcAft>
              <a:buNone/>
            </a:pPr>
            <a:r>
              <a:rPr lang="en-US" u="sng" dirty="0"/>
              <a:t>2</a:t>
            </a:r>
            <a:r>
              <a:rPr lang="en-US" u="sng" dirty="0" smtClean="0"/>
              <a:t> Tim. 2:21</a:t>
            </a:r>
            <a:r>
              <a:rPr lang="en-US" dirty="0" smtClean="0"/>
              <a:t> </a:t>
            </a:r>
            <a:r>
              <a:rPr lang="en-US" dirty="0"/>
              <a:t>Therefore, if anyone cleanses himself from these things, he will be a vessel for honor, </a:t>
            </a:r>
            <a:r>
              <a:rPr lang="en-US" dirty="0">
                <a:solidFill>
                  <a:srgbClr val="FF0000"/>
                </a:solidFill>
              </a:rPr>
              <a:t>sanctified</a:t>
            </a:r>
            <a:r>
              <a:rPr lang="en-US" dirty="0"/>
              <a:t>, useful to the Master, prepared for every good work. </a:t>
            </a:r>
            <a:endParaRPr lang="en-US" dirty="0" smtClean="0"/>
          </a:p>
          <a:p>
            <a:pPr marL="0" indent="0">
              <a:lnSpc>
                <a:spcPts val="3200"/>
              </a:lnSpc>
              <a:spcBef>
                <a:spcPts val="0"/>
              </a:spcBef>
              <a:spcAft>
                <a:spcPts val="1200"/>
              </a:spcAft>
              <a:buNone/>
            </a:pPr>
            <a:r>
              <a:rPr lang="en-US" u="sng" dirty="0" smtClean="0"/>
              <a:t>Heb. 2:11</a:t>
            </a:r>
            <a:r>
              <a:rPr lang="en-US" dirty="0" smtClean="0"/>
              <a:t> For </a:t>
            </a:r>
            <a:r>
              <a:rPr lang="en-US" dirty="0"/>
              <a:t>both He who sanctifies and those who are </a:t>
            </a:r>
            <a:r>
              <a:rPr lang="en-US" dirty="0">
                <a:solidFill>
                  <a:srgbClr val="FF0000"/>
                </a:solidFill>
              </a:rPr>
              <a:t>sanctified</a:t>
            </a:r>
            <a:r>
              <a:rPr lang="en-US" dirty="0"/>
              <a:t> are all from one Father; for which reason He is not ashamed </a:t>
            </a:r>
            <a:r>
              <a:rPr lang="en-US" dirty="0" smtClean="0"/>
              <a:t>to </a:t>
            </a:r>
            <a:r>
              <a:rPr lang="en-US" dirty="0"/>
              <a:t>call them </a:t>
            </a:r>
            <a:r>
              <a:rPr lang="en-US" dirty="0" smtClean="0"/>
              <a:t>brethren…</a:t>
            </a:r>
          </a:p>
          <a:p>
            <a:pPr marL="0" indent="0">
              <a:lnSpc>
                <a:spcPts val="3200"/>
              </a:lnSpc>
              <a:spcBef>
                <a:spcPts val="0"/>
              </a:spcBef>
              <a:spcAft>
                <a:spcPts val="1200"/>
              </a:spcAft>
              <a:buNone/>
            </a:pPr>
            <a:r>
              <a:rPr lang="en-US" u="sng" dirty="0" smtClean="0"/>
              <a:t>Heb. 10:10</a:t>
            </a:r>
            <a:r>
              <a:rPr lang="en-US" dirty="0" smtClean="0"/>
              <a:t> By </a:t>
            </a:r>
            <a:r>
              <a:rPr lang="en-US" dirty="0"/>
              <a:t>this will we have been </a:t>
            </a:r>
            <a:r>
              <a:rPr lang="en-US" dirty="0">
                <a:solidFill>
                  <a:srgbClr val="FF0000"/>
                </a:solidFill>
              </a:rPr>
              <a:t>sanctified</a:t>
            </a:r>
            <a:r>
              <a:rPr lang="en-US" dirty="0"/>
              <a:t> through the offering of the body of Jesus Christ once for all. </a:t>
            </a:r>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27674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99"/>
            <a:ext cx="8534400" cy="4953001"/>
          </a:xfrm>
        </p:spPr>
        <p:txBody>
          <a:bodyPr>
            <a:noAutofit/>
          </a:bodyPr>
          <a:lstStyle/>
          <a:p>
            <a:pPr marL="0" indent="0">
              <a:lnSpc>
                <a:spcPts val="3200"/>
              </a:lnSpc>
              <a:spcBef>
                <a:spcPts val="0"/>
              </a:spcBef>
              <a:spcAft>
                <a:spcPts val="600"/>
              </a:spcAft>
              <a:buNone/>
            </a:pPr>
            <a:r>
              <a:rPr lang="en-US" sz="3000" b="1" dirty="0"/>
              <a:t>Sanctified (continued):</a:t>
            </a:r>
            <a:endParaRPr lang="en-US" sz="3000" dirty="0"/>
          </a:p>
          <a:p>
            <a:pPr marL="0" indent="0">
              <a:lnSpc>
                <a:spcPts val="3200"/>
              </a:lnSpc>
              <a:spcBef>
                <a:spcPts val="0"/>
              </a:spcBef>
              <a:spcAft>
                <a:spcPts val="1200"/>
              </a:spcAft>
              <a:buNone/>
            </a:pPr>
            <a:r>
              <a:rPr lang="en-US" sz="3000" u="sng" dirty="0" smtClean="0"/>
              <a:t>Heb. 10:14</a:t>
            </a:r>
            <a:r>
              <a:rPr lang="en-US" sz="3000" dirty="0" smtClean="0"/>
              <a:t> For </a:t>
            </a:r>
            <a:r>
              <a:rPr lang="en-US" sz="3000" dirty="0"/>
              <a:t>by one offering He has perfected for all time those who are </a:t>
            </a:r>
            <a:r>
              <a:rPr lang="en-US" sz="3000" dirty="0">
                <a:solidFill>
                  <a:srgbClr val="FF0000"/>
                </a:solidFill>
              </a:rPr>
              <a:t>sanctified</a:t>
            </a:r>
            <a:r>
              <a:rPr lang="en-US" sz="3000" dirty="0"/>
              <a:t>. </a:t>
            </a:r>
            <a:endParaRPr lang="en-US" sz="3000" dirty="0" smtClean="0"/>
          </a:p>
          <a:p>
            <a:pPr marL="0" indent="0">
              <a:lnSpc>
                <a:spcPts val="3200"/>
              </a:lnSpc>
              <a:spcBef>
                <a:spcPts val="0"/>
              </a:spcBef>
              <a:spcAft>
                <a:spcPts val="1200"/>
              </a:spcAft>
              <a:buNone/>
            </a:pPr>
            <a:r>
              <a:rPr lang="en-US" sz="3000" u="sng" dirty="0" smtClean="0"/>
              <a:t>Heb. 10:29</a:t>
            </a:r>
            <a:r>
              <a:rPr lang="en-US" sz="3000" dirty="0" smtClean="0"/>
              <a:t> </a:t>
            </a:r>
            <a:r>
              <a:rPr lang="en-US" sz="3000" dirty="0"/>
              <a:t>How much severer punishment do you think he will deserve who has trampled under foot the Son of God, and has regarded as unclean the blood of the covenant by which he was </a:t>
            </a:r>
            <a:r>
              <a:rPr lang="en-US" sz="3000" dirty="0">
                <a:solidFill>
                  <a:srgbClr val="FF0000"/>
                </a:solidFill>
              </a:rPr>
              <a:t>sanctified</a:t>
            </a:r>
            <a:r>
              <a:rPr lang="en-US" sz="3000" dirty="0"/>
              <a:t>, and has insulted the Spirit of grace? </a:t>
            </a:r>
            <a:endParaRPr lang="en-US" sz="3000" dirty="0" smtClean="0"/>
          </a:p>
          <a:p>
            <a:pPr marL="0" indent="0">
              <a:lnSpc>
                <a:spcPts val="3200"/>
              </a:lnSpc>
              <a:spcBef>
                <a:spcPts val="0"/>
              </a:spcBef>
              <a:spcAft>
                <a:spcPts val="600"/>
              </a:spcAft>
              <a:buNone/>
            </a:pPr>
            <a:r>
              <a:rPr lang="en-US" sz="3000" b="1" dirty="0" smtClean="0"/>
              <a:t>Sanctifies:</a:t>
            </a:r>
            <a:endParaRPr lang="en-US" sz="3000" dirty="0" smtClean="0"/>
          </a:p>
          <a:p>
            <a:pPr marL="0" indent="0">
              <a:lnSpc>
                <a:spcPts val="3200"/>
              </a:lnSpc>
              <a:spcBef>
                <a:spcPts val="0"/>
              </a:spcBef>
              <a:spcAft>
                <a:spcPts val="1200"/>
              </a:spcAft>
              <a:buNone/>
            </a:pPr>
            <a:r>
              <a:rPr lang="en-US" sz="3000" u="sng" dirty="0" smtClean="0"/>
              <a:t>Matt. 23:19</a:t>
            </a:r>
            <a:r>
              <a:rPr lang="en-US" sz="3000" dirty="0" smtClean="0"/>
              <a:t> You </a:t>
            </a:r>
            <a:r>
              <a:rPr lang="en-US" sz="3000" dirty="0"/>
              <a:t>blind men, which is more important, the offering, or the altar that </a:t>
            </a:r>
            <a:r>
              <a:rPr lang="en-US" sz="3000" dirty="0">
                <a:solidFill>
                  <a:srgbClr val="FF0000"/>
                </a:solidFill>
              </a:rPr>
              <a:t>sanctifies </a:t>
            </a:r>
            <a:r>
              <a:rPr lang="en-US" sz="3000" dirty="0"/>
              <a:t>the offering? </a:t>
            </a:r>
            <a:endParaRPr lang="en-US" sz="3000" dirty="0" smtClean="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351561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199"/>
            <a:ext cx="8458200" cy="4953001"/>
          </a:xfrm>
        </p:spPr>
        <p:txBody>
          <a:bodyPr>
            <a:noAutofit/>
          </a:bodyPr>
          <a:lstStyle/>
          <a:p>
            <a:pPr marL="0" indent="0">
              <a:lnSpc>
                <a:spcPts val="3200"/>
              </a:lnSpc>
              <a:spcBef>
                <a:spcPts val="0"/>
              </a:spcBef>
              <a:spcAft>
                <a:spcPts val="600"/>
              </a:spcAft>
              <a:buNone/>
            </a:pPr>
            <a:r>
              <a:rPr lang="en-US" sz="3000" b="1" dirty="0" smtClean="0"/>
              <a:t>Sanctifies (continued):</a:t>
            </a:r>
            <a:endParaRPr lang="en-US" sz="3000" dirty="0" smtClean="0"/>
          </a:p>
          <a:p>
            <a:pPr marL="0" indent="0">
              <a:lnSpc>
                <a:spcPts val="3200"/>
              </a:lnSpc>
              <a:spcBef>
                <a:spcPts val="0"/>
              </a:spcBef>
              <a:spcAft>
                <a:spcPts val="1200"/>
              </a:spcAft>
              <a:buNone/>
            </a:pPr>
            <a:r>
              <a:rPr lang="en-US" sz="3000" u="sng" dirty="0" smtClean="0"/>
              <a:t>Heb. 2:11</a:t>
            </a:r>
            <a:r>
              <a:rPr lang="en-US" sz="3000" dirty="0" smtClean="0"/>
              <a:t> For </a:t>
            </a:r>
            <a:r>
              <a:rPr lang="en-US" sz="3000" dirty="0"/>
              <a:t>both He who </a:t>
            </a:r>
            <a:r>
              <a:rPr lang="en-US" sz="3000" dirty="0">
                <a:solidFill>
                  <a:srgbClr val="FF0000"/>
                </a:solidFill>
              </a:rPr>
              <a:t>sanctifies</a:t>
            </a:r>
            <a:r>
              <a:rPr lang="en-US" sz="3000" dirty="0"/>
              <a:t> and those who are sanctified are all from one Father; for which reason He is not ashamed to call them </a:t>
            </a:r>
            <a:r>
              <a:rPr lang="en-US" sz="3000" dirty="0" smtClean="0"/>
              <a:t>brethren…</a:t>
            </a:r>
          </a:p>
          <a:p>
            <a:pPr marL="0" indent="0">
              <a:lnSpc>
                <a:spcPts val="3200"/>
              </a:lnSpc>
              <a:spcBef>
                <a:spcPts val="0"/>
              </a:spcBef>
              <a:spcAft>
                <a:spcPts val="600"/>
              </a:spcAft>
              <a:buNone/>
            </a:pPr>
            <a:r>
              <a:rPr lang="en-US" sz="3000" b="1" dirty="0" smtClean="0"/>
              <a:t>Sanctification:</a:t>
            </a:r>
            <a:endParaRPr lang="en-US" sz="3000" dirty="0" smtClean="0"/>
          </a:p>
          <a:p>
            <a:pPr marL="0" indent="0">
              <a:lnSpc>
                <a:spcPts val="3200"/>
              </a:lnSpc>
              <a:spcBef>
                <a:spcPts val="0"/>
              </a:spcBef>
              <a:spcAft>
                <a:spcPts val="1200"/>
              </a:spcAft>
              <a:buNone/>
            </a:pPr>
            <a:r>
              <a:rPr lang="en-US" sz="3000" dirty="0"/>
              <a:t> </a:t>
            </a:r>
            <a:r>
              <a:rPr lang="en-US" sz="3000" u="sng" dirty="0" smtClean="0"/>
              <a:t>Rom. 6:19</a:t>
            </a:r>
            <a:r>
              <a:rPr lang="en-US" sz="3000" dirty="0" smtClean="0"/>
              <a:t> I </a:t>
            </a:r>
            <a:r>
              <a:rPr lang="en-US" sz="3000" dirty="0"/>
              <a:t>am speaking in human terms because of the weakness of your flesh. For just as you presented your members as slaves to impurity and to lawlessness, resulting in further lawlessness, so now present your members as slaves to righteousness, resulting in </a:t>
            </a:r>
            <a:r>
              <a:rPr lang="en-US" sz="3000" dirty="0">
                <a:solidFill>
                  <a:srgbClr val="FF0000"/>
                </a:solidFill>
              </a:rPr>
              <a:t>sanctification</a:t>
            </a:r>
            <a:r>
              <a:rPr lang="en-US" sz="3000" dirty="0"/>
              <a:t>. </a:t>
            </a:r>
            <a:endParaRPr lang="en-US" sz="3000" b="1" dirty="0"/>
          </a:p>
          <a:p>
            <a:pPr marL="0" indent="0">
              <a:lnSpc>
                <a:spcPts val="3200"/>
              </a:lnSpc>
              <a:spcBef>
                <a:spcPts val="0"/>
              </a:spcBef>
              <a:spcAft>
                <a:spcPts val="1200"/>
              </a:spcAft>
              <a:buNone/>
            </a:pPr>
            <a:endParaRPr lang="en-US" sz="3000" dirty="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247111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199"/>
            <a:ext cx="8229600" cy="4953001"/>
          </a:xfrm>
        </p:spPr>
        <p:txBody>
          <a:bodyPr>
            <a:noAutofit/>
          </a:bodyPr>
          <a:lstStyle/>
          <a:p>
            <a:pPr marL="0" indent="0">
              <a:lnSpc>
                <a:spcPts val="3200"/>
              </a:lnSpc>
              <a:spcBef>
                <a:spcPts val="0"/>
              </a:spcBef>
              <a:spcAft>
                <a:spcPts val="1200"/>
              </a:spcAft>
              <a:buNone/>
            </a:pPr>
            <a:r>
              <a:rPr lang="en-US" sz="3000" b="1" dirty="0" smtClean="0"/>
              <a:t>Sanctification (continued):</a:t>
            </a:r>
            <a:endParaRPr lang="en-US" sz="3000" dirty="0"/>
          </a:p>
          <a:p>
            <a:pPr marL="0" indent="0">
              <a:lnSpc>
                <a:spcPts val="3200"/>
              </a:lnSpc>
              <a:spcBef>
                <a:spcPts val="0"/>
              </a:spcBef>
              <a:spcAft>
                <a:spcPts val="1200"/>
              </a:spcAft>
              <a:buNone/>
            </a:pPr>
            <a:r>
              <a:rPr lang="en-US" sz="3000" u="sng" dirty="0" smtClean="0"/>
              <a:t>Rom 6:22</a:t>
            </a:r>
            <a:r>
              <a:rPr lang="en-US" sz="3000" dirty="0" smtClean="0"/>
              <a:t> But </a:t>
            </a:r>
            <a:r>
              <a:rPr lang="en-US" sz="3000" dirty="0"/>
              <a:t>now having been freed from sin and enslaved to God, you derive your benefit, resulting in </a:t>
            </a:r>
            <a:r>
              <a:rPr lang="en-US" sz="3000" dirty="0">
                <a:solidFill>
                  <a:srgbClr val="FF0000"/>
                </a:solidFill>
              </a:rPr>
              <a:t>sanctification</a:t>
            </a:r>
            <a:r>
              <a:rPr lang="en-US" sz="3000" dirty="0"/>
              <a:t>, and the outcome, eternal life. </a:t>
            </a:r>
            <a:endParaRPr lang="en-US" sz="3000" dirty="0" smtClean="0"/>
          </a:p>
          <a:p>
            <a:pPr marL="0" indent="0">
              <a:lnSpc>
                <a:spcPts val="3200"/>
              </a:lnSpc>
              <a:spcBef>
                <a:spcPts val="0"/>
              </a:spcBef>
              <a:spcAft>
                <a:spcPts val="1200"/>
              </a:spcAft>
              <a:buNone/>
            </a:pPr>
            <a:r>
              <a:rPr lang="en-US" sz="3000" u="sng" dirty="0" smtClean="0"/>
              <a:t>1 Cor. 1:30</a:t>
            </a:r>
            <a:r>
              <a:rPr lang="en-US" sz="3000" dirty="0" smtClean="0"/>
              <a:t> </a:t>
            </a:r>
            <a:r>
              <a:rPr lang="en-US" sz="3000" dirty="0"/>
              <a:t>But by His doing you are in Christ Jesus, who became to us wisdom from God, and righteousness and </a:t>
            </a:r>
            <a:r>
              <a:rPr lang="en-US" sz="3000" dirty="0" smtClean="0">
                <a:solidFill>
                  <a:srgbClr val="FF0000"/>
                </a:solidFill>
              </a:rPr>
              <a:t>sanctification</a:t>
            </a:r>
            <a:r>
              <a:rPr lang="en-US" sz="3000" dirty="0" smtClean="0"/>
              <a:t>, </a:t>
            </a:r>
            <a:r>
              <a:rPr lang="en-US" sz="3000" dirty="0"/>
              <a:t>and </a:t>
            </a:r>
            <a:r>
              <a:rPr lang="en-US" sz="3000" dirty="0" smtClean="0"/>
              <a:t>redemption…</a:t>
            </a:r>
          </a:p>
          <a:p>
            <a:pPr marL="0" indent="0">
              <a:lnSpc>
                <a:spcPts val="3200"/>
              </a:lnSpc>
              <a:spcBef>
                <a:spcPts val="0"/>
              </a:spcBef>
              <a:spcAft>
                <a:spcPts val="1200"/>
              </a:spcAft>
              <a:buNone/>
            </a:pPr>
            <a:r>
              <a:rPr lang="en-US" sz="3000" u="sng" dirty="0" smtClean="0"/>
              <a:t>1 Thess. 4:3-4</a:t>
            </a:r>
            <a:r>
              <a:rPr lang="en-US" sz="3000" dirty="0" smtClean="0"/>
              <a:t> </a:t>
            </a:r>
            <a:r>
              <a:rPr lang="en-US" sz="3000" dirty="0"/>
              <a:t>For this is the will of God, your </a:t>
            </a:r>
            <a:r>
              <a:rPr lang="en-US" sz="3000" dirty="0">
                <a:solidFill>
                  <a:srgbClr val="FF0000"/>
                </a:solidFill>
              </a:rPr>
              <a:t>sanctification</a:t>
            </a:r>
            <a:r>
              <a:rPr lang="en-US" sz="3000" dirty="0"/>
              <a:t>; that is, that you abstain from sexual immorality; that each of you know how to possess his own vessel in </a:t>
            </a:r>
            <a:r>
              <a:rPr lang="en-US" sz="3000" dirty="0">
                <a:solidFill>
                  <a:srgbClr val="FF0000"/>
                </a:solidFill>
              </a:rPr>
              <a:t>sanctification</a:t>
            </a:r>
            <a:r>
              <a:rPr lang="en-US" sz="3000" dirty="0"/>
              <a:t> and </a:t>
            </a:r>
            <a:r>
              <a:rPr lang="en-US" sz="3000" dirty="0" smtClean="0"/>
              <a:t>honor…</a:t>
            </a:r>
            <a:endParaRPr lang="en-US" sz="3000" dirty="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38877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199"/>
            <a:ext cx="8305800" cy="4953001"/>
          </a:xfrm>
        </p:spPr>
        <p:txBody>
          <a:bodyPr>
            <a:noAutofit/>
          </a:bodyPr>
          <a:lstStyle/>
          <a:p>
            <a:pPr marL="0" indent="0">
              <a:lnSpc>
                <a:spcPts val="3200"/>
              </a:lnSpc>
              <a:spcBef>
                <a:spcPts val="0"/>
              </a:spcBef>
              <a:spcAft>
                <a:spcPts val="1200"/>
              </a:spcAft>
              <a:buNone/>
            </a:pPr>
            <a:r>
              <a:rPr lang="en-US" sz="3200" b="1" dirty="0"/>
              <a:t>Sanctification (continued):</a:t>
            </a:r>
            <a:endParaRPr lang="en-US" sz="3200" dirty="0"/>
          </a:p>
          <a:p>
            <a:pPr marL="0" indent="0">
              <a:lnSpc>
                <a:spcPts val="3200"/>
              </a:lnSpc>
              <a:spcBef>
                <a:spcPts val="0"/>
              </a:spcBef>
              <a:spcAft>
                <a:spcPts val="1200"/>
              </a:spcAft>
              <a:buNone/>
            </a:pPr>
            <a:r>
              <a:rPr lang="en-US" sz="3200" u="sng" dirty="0" smtClean="0"/>
              <a:t>1 Thess. 4:7</a:t>
            </a:r>
            <a:r>
              <a:rPr lang="en-US" sz="3200" dirty="0" smtClean="0"/>
              <a:t> For </a:t>
            </a:r>
            <a:r>
              <a:rPr lang="en-US" sz="3200" dirty="0"/>
              <a:t>God has not called us for the purpose of impurity, but in </a:t>
            </a:r>
            <a:r>
              <a:rPr lang="en-US" sz="3200" dirty="0">
                <a:solidFill>
                  <a:srgbClr val="FF0000"/>
                </a:solidFill>
              </a:rPr>
              <a:t>sanctification</a:t>
            </a:r>
            <a:r>
              <a:rPr lang="en-US" sz="3200" dirty="0"/>
              <a:t>. </a:t>
            </a:r>
            <a:endParaRPr lang="en-US" sz="3200" dirty="0" smtClean="0"/>
          </a:p>
          <a:p>
            <a:pPr marL="0" indent="0">
              <a:lnSpc>
                <a:spcPts val="3200"/>
              </a:lnSpc>
              <a:spcBef>
                <a:spcPts val="0"/>
              </a:spcBef>
              <a:spcAft>
                <a:spcPts val="1200"/>
              </a:spcAft>
              <a:buNone/>
            </a:pPr>
            <a:r>
              <a:rPr lang="en-US" sz="3200" u="sng" dirty="0" smtClean="0"/>
              <a:t>2 Thess. 2:13</a:t>
            </a:r>
            <a:r>
              <a:rPr lang="en-US" sz="3200" dirty="0" smtClean="0"/>
              <a:t> But </a:t>
            </a:r>
            <a:r>
              <a:rPr lang="en-US" sz="3200" dirty="0"/>
              <a:t>we should always give thanks to God for you, brethren beloved by the Lord, because God has chosen you from the beginning for salvation through </a:t>
            </a:r>
            <a:r>
              <a:rPr lang="en-US" sz="3200" dirty="0">
                <a:solidFill>
                  <a:srgbClr val="FF0000"/>
                </a:solidFill>
              </a:rPr>
              <a:t>sanctification</a:t>
            </a:r>
            <a:r>
              <a:rPr lang="en-US" sz="3200" dirty="0"/>
              <a:t> by the Spirit and faith in the truth. </a:t>
            </a:r>
            <a:endParaRPr lang="en-US" sz="3200" dirty="0" smtClean="0"/>
          </a:p>
          <a:p>
            <a:pPr marL="0" indent="0">
              <a:lnSpc>
                <a:spcPts val="3200"/>
              </a:lnSpc>
              <a:spcBef>
                <a:spcPts val="0"/>
              </a:spcBef>
              <a:spcAft>
                <a:spcPts val="1200"/>
              </a:spcAft>
              <a:buNone/>
            </a:pPr>
            <a:r>
              <a:rPr lang="en-US" sz="3200" u="sng" dirty="0" smtClean="0"/>
              <a:t>Hebrews 12:14</a:t>
            </a:r>
            <a:r>
              <a:rPr lang="en-US" sz="3200" dirty="0" smtClean="0"/>
              <a:t> Pursue </a:t>
            </a:r>
            <a:r>
              <a:rPr lang="en-US" sz="3200" dirty="0"/>
              <a:t>peace with all men, and the </a:t>
            </a:r>
            <a:r>
              <a:rPr lang="en-US" sz="3200" dirty="0">
                <a:solidFill>
                  <a:srgbClr val="FF0000"/>
                </a:solidFill>
              </a:rPr>
              <a:t>sanctification</a:t>
            </a:r>
            <a:r>
              <a:rPr lang="en-US" sz="3200" dirty="0"/>
              <a:t> without which no one will see the Lord. </a:t>
            </a:r>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325134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534400" cy="4724401"/>
          </a:xfrm>
        </p:spPr>
        <p:txBody>
          <a:bodyPr>
            <a:noAutofit/>
          </a:bodyPr>
          <a:lstStyle/>
          <a:p>
            <a:pPr marL="0" indent="0">
              <a:lnSpc>
                <a:spcPts val="3200"/>
              </a:lnSpc>
              <a:spcBef>
                <a:spcPts val="0"/>
              </a:spcBef>
              <a:spcAft>
                <a:spcPts val="1200"/>
              </a:spcAft>
              <a:buNone/>
            </a:pPr>
            <a:r>
              <a:rPr lang="en-US" sz="3200" b="1" dirty="0" smtClean="0"/>
              <a:t>1.We must “think” differently – Rom. 12:2</a:t>
            </a:r>
          </a:p>
          <a:p>
            <a:pPr marL="0" indent="0">
              <a:lnSpc>
                <a:spcPts val="3200"/>
              </a:lnSpc>
              <a:spcBef>
                <a:spcPts val="0"/>
              </a:spcBef>
              <a:spcAft>
                <a:spcPts val="1200"/>
              </a:spcAft>
              <a:buNone/>
            </a:pPr>
            <a:r>
              <a:rPr lang="en-US" sz="3200" b="1" dirty="0" smtClean="0"/>
              <a:t>2.We know God’s work is “primary”</a:t>
            </a:r>
          </a:p>
          <a:p>
            <a:pPr marL="0" indent="0">
              <a:lnSpc>
                <a:spcPts val="3400"/>
              </a:lnSpc>
              <a:spcBef>
                <a:spcPts val="0"/>
              </a:spcBef>
              <a:spcAft>
                <a:spcPts val="1200"/>
              </a:spcAft>
              <a:buNone/>
            </a:pPr>
            <a:r>
              <a:rPr lang="en-US" sz="3200" u="sng" dirty="0" smtClean="0"/>
              <a:t>John 15:1-4</a:t>
            </a:r>
            <a:r>
              <a:rPr lang="en-US" sz="3200" dirty="0" smtClean="0"/>
              <a:t> I </a:t>
            </a:r>
            <a:r>
              <a:rPr lang="en-US" sz="3200" dirty="0"/>
              <a:t>am the true vine, and My Father is the vinedresser.  </a:t>
            </a:r>
            <a:r>
              <a:rPr lang="en-US" sz="3200" u="sng" dirty="0"/>
              <a:t>2</a:t>
            </a:r>
            <a:r>
              <a:rPr lang="en-US" sz="3200" dirty="0"/>
              <a:t> “Every branch in Me that does not bear fruit, He takes away; and every branch that bears fruit, He prunes it so that it may bear more fruit.  </a:t>
            </a:r>
            <a:r>
              <a:rPr lang="en-US" sz="3200" u="sng" dirty="0"/>
              <a:t>3</a:t>
            </a:r>
            <a:r>
              <a:rPr lang="en-US" sz="3200" dirty="0"/>
              <a:t> </a:t>
            </a:r>
            <a:r>
              <a:rPr lang="en-US" sz="3200" dirty="0" smtClean="0"/>
              <a:t>You </a:t>
            </a:r>
            <a:r>
              <a:rPr lang="en-US" sz="3200" dirty="0"/>
              <a:t>are already clean because of the word which I have spoken to you.  </a:t>
            </a:r>
            <a:r>
              <a:rPr lang="en-US" sz="3200" u="sng" dirty="0"/>
              <a:t>4</a:t>
            </a:r>
            <a:r>
              <a:rPr lang="en-US" sz="3200" dirty="0"/>
              <a:t> </a:t>
            </a:r>
            <a:r>
              <a:rPr lang="en-US" sz="3200" dirty="0" smtClean="0"/>
              <a:t>Abide </a:t>
            </a:r>
            <a:r>
              <a:rPr lang="en-US" sz="3200" dirty="0"/>
              <a:t>in Me, and I in you. </a:t>
            </a:r>
            <a:r>
              <a:rPr lang="en-US" sz="3200" dirty="0">
                <a:solidFill>
                  <a:srgbClr val="FF0000"/>
                </a:solidFill>
              </a:rPr>
              <a:t>As the branch cannot bear fruit of itself unless it abides in the vine, so neither can you unless you abide in Me.</a:t>
            </a:r>
            <a:r>
              <a:rPr lang="en-US" sz="3200" dirty="0"/>
              <a:t> </a:t>
            </a:r>
          </a:p>
        </p:txBody>
      </p:sp>
      <p:sp>
        <p:nvSpPr>
          <p:cNvPr id="3" name="Title 2"/>
          <p:cNvSpPr>
            <a:spLocks noGrp="1"/>
          </p:cNvSpPr>
          <p:nvPr>
            <p:ph type="title"/>
          </p:nvPr>
        </p:nvSpPr>
        <p:spPr/>
        <p:txBody>
          <a:bodyPr/>
          <a:lstStyle/>
          <a:p>
            <a:r>
              <a:rPr lang="en-US" dirty="0"/>
              <a:t>The Process </a:t>
            </a:r>
            <a:r>
              <a:rPr lang="en-US" dirty="0" smtClean="0"/>
              <a:t>of </a:t>
            </a:r>
            <a:r>
              <a:rPr lang="en-US" dirty="0"/>
              <a:t>Becoming “Set Apart”</a:t>
            </a:r>
          </a:p>
        </p:txBody>
      </p:sp>
      <p:sp>
        <p:nvSpPr>
          <p:cNvPr id="4" name="Rectangle 3"/>
          <p:cNvSpPr/>
          <p:nvPr/>
        </p:nvSpPr>
        <p:spPr>
          <a:xfrm>
            <a:off x="6477000" y="4572000"/>
            <a:ext cx="1066800" cy="4572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230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382000" cy="4876801"/>
          </a:xfrm>
        </p:spPr>
        <p:txBody>
          <a:bodyPr>
            <a:noAutofit/>
          </a:bodyPr>
          <a:lstStyle/>
          <a:p>
            <a:pPr marL="0" indent="0">
              <a:lnSpc>
                <a:spcPts val="3200"/>
              </a:lnSpc>
              <a:spcBef>
                <a:spcPts val="0"/>
              </a:spcBef>
              <a:buNone/>
            </a:pPr>
            <a:r>
              <a:rPr lang="en-US" sz="3000" u="sng" dirty="0" smtClean="0"/>
              <a:t>Ephesians 4:8-12</a:t>
            </a:r>
            <a:r>
              <a:rPr lang="en-US" sz="3000" dirty="0" smtClean="0"/>
              <a:t> Therefore </a:t>
            </a:r>
            <a:r>
              <a:rPr lang="en-US" sz="3000" dirty="0"/>
              <a:t>it says, “WHEN HE ASCENDED ON HIGH, HE LED CAPTIVE A HOST OF CAPTIVES, </a:t>
            </a:r>
            <a:r>
              <a:rPr lang="en-US" sz="3000" dirty="0">
                <a:solidFill>
                  <a:srgbClr val="FF0000"/>
                </a:solidFill>
              </a:rPr>
              <a:t>AND HE GAVE GIFTS TO MEN</a:t>
            </a:r>
            <a:r>
              <a:rPr lang="en-US" sz="3000" dirty="0"/>
              <a:t>.”  </a:t>
            </a:r>
            <a:r>
              <a:rPr lang="en-US" sz="3000" u="sng" dirty="0"/>
              <a:t>9</a:t>
            </a:r>
            <a:r>
              <a:rPr lang="en-US" sz="3000" dirty="0"/>
              <a:t> (Now this expression, “He ascended,” what does it mean except that He also had descended into the lower parts of the earth?  </a:t>
            </a:r>
            <a:r>
              <a:rPr lang="en-US" sz="3000" u="sng" dirty="0"/>
              <a:t>10</a:t>
            </a:r>
            <a:r>
              <a:rPr lang="en-US" sz="3000" dirty="0"/>
              <a:t> He who descended is Himself also He who ascended far above all the heavens, so that He might fill all things.)  </a:t>
            </a:r>
            <a:r>
              <a:rPr lang="en-US" sz="3000" u="sng" dirty="0"/>
              <a:t>11</a:t>
            </a:r>
            <a:r>
              <a:rPr lang="en-US" sz="3000" dirty="0"/>
              <a:t> And He gave some as </a:t>
            </a:r>
            <a:r>
              <a:rPr lang="en-US" sz="3000" b="1" dirty="0"/>
              <a:t>apostles</a:t>
            </a:r>
            <a:r>
              <a:rPr lang="en-US" sz="3000" dirty="0"/>
              <a:t>, and some as </a:t>
            </a:r>
            <a:r>
              <a:rPr lang="en-US" sz="3000" b="1" dirty="0"/>
              <a:t>prophets,</a:t>
            </a:r>
            <a:r>
              <a:rPr lang="en-US" sz="3000" dirty="0"/>
              <a:t> and some as evangelists, and some as pastors and teachers,  </a:t>
            </a:r>
            <a:r>
              <a:rPr lang="en-US" sz="3000" u="sng" dirty="0"/>
              <a:t>12</a:t>
            </a:r>
            <a:r>
              <a:rPr lang="en-US" sz="3000" dirty="0"/>
              <a:t> for the equipping of the saints for the work of service, to the building up of the body of </a:t>
            </a:r>
            <a:r>
              <a:rPr lang="en-US" sz="3000" dirty="0" smtClean="0"/>
              <a:t>Christ… </a:t>
            </a:r>
            <a:endParaRPr lang="en-US" sz="3000" dirty="0"/>
          </a:p>
        </p:txBody>
      </p:sp>
      <p:sp>
        <p:nvSpPr>
          <p:cNvPr id="3" name="Title 2"/>
          <p:cNvSpPr>
            <a:spLocks noGrp="1"/>
          </p:cNvSpPr>
          <p:nvPr>
            <p:ph type="title"/>
          </p:nvPr>
        </p:nvSpPr>
        <p:spPr/>
        <p:txBody>
          <a:bodyPr/>
          <a:lstStyle/>
          <a:p>
            <a:r>
              <a:rPr lang="en-US" dirty="0" smtClean="0"/>
              <a:t>What Christ Did for Our Sanctification</a:t>
            </a:r>
            <a:endParaRPr lang="en-US" dirty="0"/>
          </a:p>
        </p:txBody>
      </p:sp>
      <p:sp>
        <p:nvSpPr>
          <p:cNvPr id="4" name="Rectangle 3"/>
          <p:cNvSpPr/>
          <p:nvPr/>
        </p:nvSpPr>
        <p:spPr>
          <a:xfrm>
            <a:off x="434788" y="5293659"/>
            <a:ext cx="636494" cy="4572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787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86800" cy="5486400"/>
          </a:xfrm>
        </p:spPr>
        <p:txBody>
          <a:bodyPr>
            <a:normAutofit/>
          </a:bodyPr>
          <a:lstStyle/>
          <a:p>
            <a:pPr marL="0" indent="0">
              <a:buNone/>
            </a:pPr>
            <a:endParaRPr lang="en-US" b="1" dirty="0"/>
          </a:p>
          <a:p>
            <a:pPr marL="0" indent="0">
              <a:buNone/>
            </a:pPr>
            <a:r>
              <a:rPr lang="en-US" b="1" dirty="0" smtClean="0"/>
              <a:t>Set apart</a:t>
            </a:r>
            <a:r>
              <a:rPr lang="en-US" dirty="0" smtClean="0"/>
              <a:t>: God is both ontologically and morally “different” than His creation.</a:t>
            </a:r>
          </a:p>
          <a:p>
            <a:pPr marL="0" indent="0">
              <a:buNone/>
            </a:pPr>
            <a:endParaRPr lang="en-US" dirty="0"/>
          </a:p>
        </p:txBody>
      </p:sp>
      <p:sp>
        <p:nvSpPr>
          <p:cNvPr id="3" name="Title 2"/>
          <p:cNvSpPr>
            <a:spLocks noGrp="1"/>
          </p:cNvSpPr>
          <p:nvPr>
            <p:ph type="title"/>
          </p:nvPr>
        </p:nvSpPr>
        <p:spPr/>
        <p:txBody>
          <a:bodyPr/>
          <a:lstStyle/>
          <a:p>
            <a:r>
              <a:rPr lang="en-US" dirty="0" smtClean="0"/>
              <a:t>What Is Sanctification?</a:t>
            </a:r>
            <a:endParaRPr lang="en-US" dirty="0"/>
          </a:p>
        </p:txBody>
      </p:sp>
      <p:sp>
        <p:nvSpPr>
          <p:cNvPr id="4" name="Oval 3"/>
          <p:cNvSpPr/>
          <p:nvPr/>
        </p:nvSpPr>
        <p:spPr>
          <a:xfrm>
            <a:off x="609600" y="3124200"/>
            <a:ext cx="3505200" cy="29718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Calibri" panose="020F0502020204030204" pitchFamily="34" charset="0"/>
            </a:endParaRPr>
          </a:p>
        </p:txBody>
      </p:sp>
      <p:sp>
        <p:nvSpPr>
          <p:cNvPr id="5" name="Oval 4"/>
          <p:cNvSpPr/>
          <p:nvPr/>
        </p:nvSpPr>
        <p:spPr>
          <a:xfrm>
            <a:off x="4572000" y="3124200"/>
            <a:ext cx="3505200" cy="29718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latin typeface="Calibri" panose="020F0502020204030204" pitchFamily="34" charset="0"/>
            </a:endParaRPr>
          </a:p>
        </p:txBody>
      </p:sp>
      <p:sp>
        <p:nvSpPr>
          <p:cNvPr id="6" name="TextBox 5"/>
          <p:cNvSpPr txBox="1"/>
          <p:nvPr/>
        </p:nvSpPr>
        <p:spPr>
          <a:xfrm>
            <a:off x="1409700" y="4034136"/>
            <a:ext cx="1905000" cy="1077218"/>
          </a:xfrm>
          <a:prstGeom prst="rect">
            <a:avLst/>
          </a:prstGeom>
          <a:noFill/>
        </p:spPr>
        <p:txBody>
          <a:bodyPr wrap="square" rtlCol="0">
            <a:spAutoFit/>
          </a:bodyPr>
          <a:lstStyle/>
          <a:p>
            <a:pPr algn="ctr"/>
            <a:r>
              <a:rPr lang="en-US" sz="3200" dirty="0" smtClean="0">
                <a:solidFill>
                  <a:srgbClr val="FF0000"/>
                </a:solidFill>
                <a:latin typeface="Calibri" panose="020F0502020204030204" pitchFamily="34" charset="0"/>
                <a:cs typeface="Arial" panose="020B0604020202020204" pitchFamily="34" charset="0"/>
              </a:rPr>
              <a:t>Belonging To God</a:t>
            </a:r>
            <a:endParaRPr lang="en-US" sz="3200" dirty="0">
              <a:solidFill>
                <a:srgbClr val="FF0000"/>
              </a:solidFill>
              <a:latin typeface="Calibri" panose="020F0502020204030204" pitchFamily="34" charset="0"/>
              <a:cs typeface="Arial" panose="020B0604020202020204" pitchFamily="34" charset="0"/>
            </a:endParaRPr>
          </a:p>
        </p:txBody>
      </p:sp>
      <p:sp>
        <p:nvSpPr>
          <p:cNvPr id="7" name="TextBox 6"/>
          <p:cNvSpPr txBox="1"/>
          <p:nvPr/>
        </p:nvSpPr>
        <p:spPr>
          <a:xfrm>
            <a:off x="5410200" y="3957918"/>
            <a:ext cx="1828800" cy="1569660"/>
          </a:xfrm>
          <a:prstGeom prst="rect">
            <a:avLst/>
          </a:prstGeom>
          <a:noFill/>
        </p:spPr>
        <p:txBody>
          <a:bodyPr wrap="square" rtlCol="0">
            <a:spAutoFit/>
          </a:bodyPr>
          <a:lstStyle/>
          <a:p>
            <a:pPr algn="ctr"/>
            <a:r>
              <a:rPr lang="en-US" sz="3200" dirty="0" smtClean="0">
                <a:solidFill>
                  <a:srgbClr val="FF0000"/>
                </a:solidFill>
                <a:latin typeface="Calibri" panose="020F0502020204030204" pitchFamily="34" charset="0"/>
                <a:cs typeface="Arial" panose="020B0604020202020204" pitchFamily="34" charset="0"/>
              </a:rPr>
              <a:t>Belonging To Fallen Creation</a:t>
            </a:r>
            <a:endParaRPr lang="en-US" sz="3200" dirty="0">
              <a:solidFill>
                <a:srgbClr val="FF0000"/>
              </a:solidFill>
              <a:latin typeface="Calibri" panose="020F0502020204030204" pitchFamily="34" charset="0"/>
              <a:cs typeface="Arial" panose="020B0604020202020204" pitchFamily="34" charset="0"/>
            </a:endParaRPr>
          </a:p>
        </p:txBody>
      </p:sp>
      <p:sp>
        <p:nvSpPr>
          <p:cNvPr id="8" name="TextBox 7"/>
          <p:cNvSpPr txBox="1"/>
          <p:nvPr/>
        </p:nvSpPr>
        <p:spPr>
          <a:xfrm>
            <a:off x="1619250" y="3417984"/>
            <a:ext cx="1485900" cy="584775"/>
          </a:xfrm>
          <a:prstGeom prst="rect">
            <a:avLst/>
          </a:prstGeom>
          <a:noFill/>
        </p:spPr>
        <p:txBody>
          <a:bodyPr wrap="square" rtlCol="0">
            <a:spAutoFit/>
          </a:bodyPr>
          <a:lstStyle/>
          <a:p>
            <a:pPr algn="ctr"/>
            <a:r>
              <a:rPr lang="en-US" sz="3200" b="1" dirty="0" smtClean="0">
                <a:latin typeface="Calibri" panose="020F0502020204030204" pitchFamily="34" charset="0"/>
              </a:rPr>
              <a:t>HOLY</a:t>
            </a:r>
            <a:endParaRPr lang="en-US" sz="3200" b="1" dirty="0">
              <a:latin typeface="Calibri" panose="020F0502020204030204" pitchFamily="34" charset="0"/>
            </a:endParaRPr>
          </a:p>
        </p:txBody>
      </p:sp>
      <p:sp>
        <p:nvSpPr>
          <p:cNvPr id="9" name="TextBox 8"/>
          <p:cNvSpPr txBox="1"/>
          <p:nvPr/>
        </p:nvSpPr>
        <p:spPr>
          <a:xfrm>
            <a:off x="5493684" y="3417984"/>
            <a:ext cx="1661832" cy="584775"/>
          </a:xfrm>
          <a:prstGeom prst="rect">
            <a:avLst/>
          </a:prstGeom>
          <a:noFill/>
        </p:spPr>
        <p:txBody>
          <a:bodyPr wrap="square" rtlCol="0">
            <a:spAutoFit/>
          </a:bodyPr>
          <a:lstStyle/>
          <a:p>
            <a:pPr algn="ctr"/>
            <a:r>
              <a:rPr lang="en-US" sz="3200" b="1" dirty="0" smtClean="0">
                <a:latin typeface="Calibri" panose="020F0502020204030204" pitchFamily="34" charset="0"/>
              </a:rPr>
              <a:t>Profane</a:t>
            </a:r>
            <a:endParaRPr lang="en-US" sz="3200" b="1" dirty="0">
              <a:latin typeface="Calibri" panose="020F0502020204030204" pitchFamily="34" charset="0"/>
            </a:endParaRPr>
          </a:p>
        </p:txBody>
      </p:sp>
    </p:spTree>
    <p:extLst>
      <p:ext uri="{BB962C8B-B14F-4D97-AF65-F5344CB8AC3E}">
        <p14:creationId xmlns:p14="http://schemas.microsoft.com/office/powerpoint/2010/main" val="221946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35140"/>
            <a:ext cx="8534400" cy="4953001"/>
          </a:xfrm>
        </p:spPr>
        <p:txBody>
          <a:bodyPr>
            <a:noAutofit/>
          </a:bodyPr>
          <a:lstStyle/>
          <a:p>
            <a:pPr marL="0" indent="0">
              <a:buNone/>
            </a:pPr>
            <a:r>
              <a:rPr lang="en-US" sz="3200" dirty="0" smtClean="0"/>
              <a:t>1.Sanctified (once for all)</a:t>
            </a:r>
          </a:p>
          <a:p>
            <a:pPr marL="0" indent="0">
              <a:buNone/>
            </a:pPr>
            <a:r>
              <a:rPr lang="en-US" sz="3200" dirty="0" smtClean="0"/>
              <a:t>2.Currently being sanctified   </a:t>
            </a:r>
          </a:p>
          <a:p>
            <a:pPr marL="0" indent="0">
              <a:buNone/>
            </a:pPr>
            <a:r>
              <a:rPr lang="en-US" sz="3200" dirty="0" smtClean="0"/>
              <a:t>3. Will be sanctified</a:t>
            </a:r>
          </a:p>
          <a:p>
            <a:pPr marL="0" indent="0">
              <a:buNone/>
            </a:pPr>
            <a:endParaRPr lang="en-US" sz="3200" dirty="0"/>
          </a:p>
          <a:p>
            <a:pPr marL="0" indent="0">
              <a:buNone/>
            </a:pPr>
            <a:r>
              <a:rPr lang="en-US" sz="3200" u="sng" dirty="0" smtClean="0"/>
              <a:t>1 </a:t>
            </a:r>
            <a:r>
              <a:rPr lang="en-US" sz="3200" u="sng" dirty="0"/>
              <a:t>Thessalonians 5:23 NASB</a:t>
            </a:r>
            <a:r>
              <a:rPr lang="en-US" sz="3200" dirty="0"/>
              <a:t> Now </a:t>
            </a:r>
            <a:r>
              <a:rPr lang="en-US" sz="3200" b="1" dirty="0"/>
              <a:t>may the God of peace Himself</a:t>
            </a:r>
            <a:r>
              <a:rPr lang="en-US" sz="3200" dirty="0">
                <a:solidFill>
                  <a:srgbClr val="FF0000"/>
                </a:solidFill>
              </a:rPr>
              <a:t> </a:t>
            </a:r>
            <a:r>
              <a:rPr lang="en-US" sz="3200" dirty="0">
                <a:solidFill>
                  <a:srgbClr val="7030A0"/>
                </a:solidFill>
              </a:rPr>
              <a:t>sanctify you entirely</a:t>
            </a:r>
            <a:r>
              <a:rPr lang="en-US" sz="3200" dirty="0"/>
              <a:t>; and may your </a:t>
            </a:r>
            <a:r>
              <a:rPr lang="en-US" sz="3200" dirty="0">
                <a:solidFill>
                  <a:srgbClr val="00B050"/>
                </a:solidFill>
              </a:rPr>
              <a:t>spirit </a:t>
            </a:r>
            <a:r>
              <a:rPr lang="en-US" sz="3200" dirty="0"/>
              <a:t>and </a:t>
            </a:r>
            <a:r>
              <a:rPr lang="en-US" sz="3200" dirty="0">
                <a:solidFill>
                  <a:srgbClr val="FF0000"/>
                </a:solidFill>
              </a:rPr>
              <a:t>soul </a:t>
            </a:r>
            <a:r>
              <a:rPr lang="en-US" sz="3200" dirty="0"/>
              <a:t>and </a:t>
            </a:r>
            <a:r>
              <a:rPr lang="en-US" sz="3200" dirty="0">
                <a:solidFill>
                  <a:srgbClr val="00B050"/>
                </a:solidFill>
              </a:rPr>
              <a:t>body</a:t>
            </a:r>
            <a:r>
              <a:rPr lang="en-US" sz="3200" dirty="0"/>
              <a:t> be </a:t>
            </a:r>
            <a:r>
              <a:rPr lang="en-US" sz="3200" dirty="0">
                <a:solidFill>
                  <a:srgbClr val="7030A0"/>
                </a:solidFill>
              </a:rPr>
              <a:t>preserved complete</a:t>
            </a:r>
            <a:r>
              <a:rPr lang="en-US" sz="3200" dirty="0"/>
              <a:t>, without blame </a:t>
            </a:r>
            <a:r>
              <a:rPr lang="en-US" sz="3200" b="1" dirty="0"/>
              <a:t>at the coming of our Lord Jesus Christ</a:t>
            </a:r>
            <a:r>
              <a:rPr lang="en-US" sz="3200" dirty="0"/>
              <a:t>.</a:t>
            </a:r>
          </a:p>
          <a:p>
            <a:pPr marL="0" indent="0">
              <a:buNone/>
            </a:pPr>
            <a:endParaRPr lang="en-US" dirty="0"/>
          </a:p>
        </p:txBody>
      </p:sp>
      <p:sp>
        <p:nvSpPr>
          <p:cNvPr id="3" name="Title 2"/>
          <p:cNvSpPr>
            <a:spLocks noGrp="1"/>
          </p:cNvSpPr>
          <p:nvPr>
            <p:ph type="title"/>
          </p:nvPr>
        </p:nvSpPr>
        <p:spPr/>
        <p:txBody>
          <a:bodyPr/>
          <a:lstStyle/>
          <a:p>
            <a:r>
              <a:rPr lang="en-US" dirty="0" smtClean="0"/>
              <a:t>Complete Sanctification</a:t>
            </a:r>
            <a:endParaRPr lang="en-US" dirty="0"/>
          </a:p>
        </p:txBody>
      </p:sp>
      <p:sp>
        <p:nvSpPr>
          <p:cNvPr id="4" name="TextBox 3"/>
          <p:cNvSpPr txBox="1"/>
          <p:nvPr/>
        </p:nvSpPr>
        <p:spPr>
          <a:xfrm rot="21144734">
            <a:off x="5181600" y="1676400"/>
            <a:ext cx="3733800" cy="1200329"/>
          </a:xfrm>
          <a:prstGeom prst="rect">
            <a:avLst/>
          </a:prstGeom>
          <a:noFill/>
          <a:ln>
            <a:solidFill>
              <a:schemeClr val="tx1"/>
            </a:solidFill>
          </a:ln>
          <a:effectLst>
            <a:outerShdw blurRad="50800" dist="38100" dir="5400000" algn="t" rotWithShape="0">
              <a:prstClr val="black">
                <a:alpha val="40000"/>
              </a:prstClr>
            </a:outerShdw>
            <a:softEdge rad="31750"/>
          </a:effectLst>
        </p:spPr>
        <p:txBody>
          <a:bodyPr wrap="square" rtlCol="0">
            <a:spAutoFit/>
          </a:bodyPr>
          <a:lstStyle>
            <a:defPPr>
              <a:defRPr lang="en-US"/>
            </a:defPPr>
            <a:lvl1pPr algn="ctr">
              <a:defRPr sz="2400">
                <a:solidFill>
                  <a:srgbClr val="0070C0"/>
                </a:solidFill>
                <a:latin typeface="Segoe Print" panose="02000600000000000000" pitchFamily="2" charset="0"/>
              </a:defRPr>
            </a:lvl1pPr>
          </a:lstStyle>
          <a:p>
            <a:r>
              <a:rPr lang="en-US" dirty="0"/>
              <a:t>*We cannot leave out any of the steps or we become unbiblical.</a:t>
            </a:r>
          </a:p>
        </p:txBody>
      </p:sp>
    </p:spTree>
    <p:extLst>
      <p:ext uri="{BB962C8B-B14F-4D97-AF65-F5344CB8AC3E}">
        <p14:creationId xmlns:p14="http://schemas.microsoft.com/office/powerpoint/2010/main" val="183960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295399"/>
            <a:ext cx="8229600" cy="4800601"/>
          </a:xfrm>
        </p:spPr>
        <p:txBody>
          <a:bodyPr>
            <a:noAutofit/>
          </a:bodyPr>
          <a:lstStyle/>
          <a:p>
            <a:pPr marL="0" lvl="0" indent="0">
              <a:lnSpc>
                <a:spcPts val="4800"/>
              </a:lnSpc>
              <a:spcBef>
                <a:spcPts val="0"/>
              </a:spcBef>
              <a:buNone/>
            </a:pPr>
            <a:r>
              <a:rPr lang="en-US" sz="3200" b="1" dirty="0" smtClean="0"/>
              <a:t>A.  </a:t>
            </a:r>
            <a:r>
              <a:rPr lang="en-US" sz="3200" b="1" dirty="0"/>
              <a:t>God of peace Himself</a:t>
            </a:r>
            <a:endParaRPr lang="en-US" sz="3200" dirty="0"/>
          </a:p>
          <a:p>
            <a:pPr marL="0" indent="0">
              <a:lnSpc>
                <a:spcPts val="4800"/>
              </a:lnSpc>
              <a:spcBef>
                <a:spcPts val="0"/>
              </a:spcBef>
              <a:buNone/>
            </a:pPr>
            <a:r>
              <a:rPr lang="en-US" sz="3200" dirty="0" smtClean="0"/>
              <a:t>      B</a:t>
            </a:r>
            <a:r>
              <a:rPr lang="en-US" sz="3200" dirty="0">
                <a:solidFill>
                  <a:srgbClr val="7030A0"/>
                </a:solidFill>
              </a:rPr>
              <a:t>. Sanctify you entirely</a:t>
            </a:r>
          </a:p>
          <a:p>
            <a:pPr marL="0" indent="0">
              <a:lnSpc>
                <a:spcPts val="4800"/>
              </a:lnSpc>
              <a:spcBef>
                <a:spcPts val="0"/>
              </a:spcBef>
              <a:buNone/>
            </a:pPr>
            <a:r>
              <a:rPr lang="en-US" sz="3200" dirty="0" smtClean="0"/>
              <a:t>          C</a:t>
            </a:r>
            <a:r>
              <a:rPr lang="en-US" sz="3200" dirty="0">
                <a:solidFill>
                  <a:srgbClr val="00B050"/>
                </a:solidFill>
              </a:rPr>
              <a:t>. your spirit </a:t>
            </a:r>
            <a:r>
              <a:rPr lang="en-US" sz="3200" dirty="0"/>
              <a:t>(immaterial portion</a:t>
            </a:r>
            <a:r>
              <a:rPr lang="en-US" sz="3200" dirty="0" smtClean="0"/>
              <a:t>)                                                               	     D</a:t>
            </a:r>
            <a:r>
              <a:rPr lang="en-US" sz="3200" dirty="0">
                <a:solidFill>
                  <a:srgbClr val="FF0000"/>
                </a:solidFill>
              </a:rPr>
              <a:t>. your soul </a:t>
            </a:r>
            <a:r>
              <a:rPr lang="en-US" sz="3200" dirty="0"/>
              <a:t>(entire person)</a:t>
            </a:r>
          </a:p>
          <a:p>
            <a:pPr marL="0" indent="0">
              <a:lnSpc>
                <a:spcPts val="4800"/>
              </a:lnSpc>
              <a:spcBef>
                <a:spcPts val="0"/>
              </a:spcBef>
              <a:buNone/>
            </a:pPr>
            <a:r>
              <a:rPr lang="en-US" sz="3200" dirty="0"/>
              <a:t>   </a:t>
            </a:r>
            <a:r>
              <a:rPr lang="en-US" sz="3200" dirty="0" smtClean="0"/>
              <a:t>       </a:t>
            </a:r>
            <a:r>
              <a:rPr lang="en-US" sz="3200" dirty="0"/>
              <a:t>C</a:t>
            </a:r>
            <a:r>
              <a:rPr lang="en-US" sz="3200" dirty="0">
                <a:solidFill>
                  <a:srgbClr val="00B050"/>
                </a:solidFill>
              </a:rPr>
              <a:t>. your body </a:t>
            </a:r>
            <a:r>
              <a:rPr lang="en-US" sz="3200" dirty="0"/>
              <a:t>(material portion)</a:t>
            </a:r>
          </a:p>
          <a:p>
            <a:pPr marL="0" indent="0">
              <a:lnSpc>
                <a:spcPts val="4800"/>
              </a:lnSpc>
              <a:spcBef>
                <a:spcPts val="0"/>
              </a:spcBef>
              <a:buNone/>
            </a:pPr>
            <a:r>
              <a:rPr lang="en-US" sz="3200" dirty="0"/>
              <a:t> </a:t>
            </a:r>
            <a:r>
              <a:rPr lang="en-US" sz="3200" dirty="0" smtClean="0"/>
              <a:t>    B</a:t>
            </a:r>
            <a:r>
              <a:rPr lang="en-US" sz="3200" dirty="0"/>
              <a:t>. </a:t>
            </a:r>
            <a:r>
              <a:rPr lang="en-US" sz="3200" dirty="0">
                <a:solidFill>
                  <a:srgbClr val="7030A0"/>
                </a:solidFill>
              </a:rPr>
              <a:t>Preserved </a:t>
            </a:r>
            <a:r>
              <a:rPr lang="en-US" sz="3200" dirty="0" smtClean="0">
                <a:solidFill>
                  <a:srgbClr val="7030A0"/>
                </a:solidFill>
              </a:rPr>
              <a:t>completely                                               </a:t>
            </a:r>
            <a:r>
              <a:rPr lang="en-US" sz="3200" b="1" dirty="0" smtClean="0">
                <a:solidFill>
                  <a:srgbClr val="7030A0"/>
                </a:solidFill>
              </a:rPr>
              <a:t> </a:t>
            </a:r>
            <a:r>
              <a:rPr lang="en-US" sz="3200" b="1" dirty="0"/>
              <a:t>A. Without blame at parousia of Jesus</a:t>
            </a:r>
            <a:endParaRPr lang="en-US" sz="3200" dirty="0"/>
          </a:p>
          <a:p>
            <a:pPr>
              <a:lnSpc>
                <a:spcPts val="4800"/>
              </a:lnSpc>
              <a:spcBef>
                <a:spcPts val="0"/>
              </a:spcBef>
            </a:pPr>
            <a:endParaRPr lang="en-US" sz="3200" dirty="0"/>
          </a:p>
        </p:txBody>
      </p:sp>
      <p:sp>
        <p:nvSpPr>
          <p:cNvPr id="3" name="Title 2"/>
          <p:cNvSpPr>
            <a:spLocks noGrp="1"/>
          </p:cNvSpPr>
          <p:nvPr>
            <p:ph type="title"/>
          </p:nvPr>
        </p:nvSpPr>
        <p:spPr/>
        <p:txBody>
          <a:bodyPr/>
          <a:lstStyle/>
          <a:p>
            <a:r>
              <a:rPr lang="en-US" dirty="0" smtClean="0"/>
              <a:t>Chiasm of 1 Thess. 5:23</a:t>
            </a:r>
            <a:endParaRPr lang="en-US" dirty="0"/>
          </a:p>
        </p:txBody>
      </p:sp>
    </p:spTree>
    <p:extLst>
      <p:ext uri="{BB962C8B-B14F-4D97-AF65-F5344CB8AC3E}">
        <p14:creationId xmlns:p14="http://schemas.microsoft.com/office/powerpoint/2010/main" val="1389748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Autofit/>
          </a:bodyPr>
          <a:lstStyle/>
          <a:p>
            <a:pPr marL="0" indent="0">
              <a:buNone/>
            </a:pPr>
            <a:r>
              <a:rPr lang="en-US" sz="3000" u="sng" dirty="0" smtClean="0"/>
              <a:t>Romans 12:1-2</a:t>
            </a:r>
            <a:r>
              <a:rPr lang="en-US" sz="3000" dirty="0" smtClean="0"/>
              <a:t> Therefore </a:t>
            </a:r>
            <a:r>
              <a:rPr lang="en-US" sz="3000" dirty="0"/>
              <a:t>I urge you, brethren, by the mercies of God, to present your bodies a living and holy sacrifice, acceptable to God, which is your spiritual service of worship.  </a:t>
            </a:r>
            <a:r>
              <a:rPr lang="en-US" sz="3000" u="sng" dirty="0"/>
              <a:t>2</a:t>
            </a:r>
            <a:r>
              <a:rPr lang="en-US" sz="3000" dirty="0"/>
              <a:t> And do not be conformed to this world, but be transformed by the renewing of </a:t>
            </a:r>
            <a:r>
              <a:rPr lang="en-US" sz="3000" dirty="0">
                <a:solidFill>
                  <a:srgbClr val="FF0000"/>
                </a:solidFill>
              </a:rPr>
              <a:t>your mind</a:t>
            </a:r>
            <a:r>
              <a:rPr lang="en-US" sz="3000" dirty="0"/>
              <a:t>, so that you may </a:t>
            </a:r>
            <a:r>
              <a:rPr lang="en-US" sz="3000" dirty="0">
                <a:solidFill>
                  <a:srgbClr val="FF0000"/>
                </a:solidFill>
              </a:rPr>
              <a:t>prove</a:t>
            </a:r>
            <a:r>
              <a:rPr lang="en-US" sz="3000" dirty="0"/>
              <a:t> what the will of God is, that which is good and acceptable and perfect. </a:t>
            </a:r>
            <a:endParaRPr lang="en-US" sz="3000" dirty="0" smtClean="0"/>
          </a:p>
          <a:p>
            <a:pPr marL="0" indent="0" algn="ctr">
              <a:buNone/>
            </a:pPr>
            <a:r>
              <a:rPr lang="en-US" b="1" u="sng" dirty="0" smtClean="0"/>
              <a:t>Homework:</a:t>
            </a:r>
          </a:p>
          <a:p>
            <a:pPr marL="0" indent="0">
              <a:buNone/>
            </a:pPr>
            <a:r>
              <a:rPr lang="en-US" dirty="0" smtClean="0"/>
              <a:t>1. (Rom. 12:2) – Look up: “mind” and “prove”</a:t>
            </a:r>
          </a:p>
          <a:p>
            <a:pPr marL="0" indent="0">
              <a:buNone/>
            </a:pPr>
            <a:r>
              <a:rPr lang="en-US" dirty="0" smtClean="0"/>
              <a:t>2. Look up: sanctified, sanctify, sanctifies  (emphasis?)</a:t>
            </a:r>
            <a:endParaRPr lang="en-US" dirty="0"/>
          </a:p>
        </p:txBody>
      </p:sp>
      <p:sp>
        <p:nvSpPr>
          <p:cNvPr id="3" name="Title 2"/>
          <p:cNvSpPr>
            <a:spLocks noGrp="1"/>
          </p:cNvSpPr>
          <p:nvPr>
            <p:ph type="title"/>
          </p:nvPr>
        </p:nvSpPr>
        <p:spPr/>
        <p:txBody>
          <a:bodyPr/>
          <a:lstStyle/>
          <a:p>
            <a:r>
              <a:rPr lang="en-US" dirty="0" smtClean="0"/>
              <a:t>The Process of Becoming “Set Apart”</a:t>
            </a:r>
            <a:endParaRPr lang="en-US" dirty="0"/>
          </a:p>
        </p:txBody>
      </p:sp>
    </p:spTree>
    <p:extLst>
      <p:ext uri="{BB962C8B-B14F-4D97-AF65-F5344CB8AC3E}">
        <p14:creationId xmlns:p14="http://schemas.microsoft.com/office/powerpoint/2010/main" val="29465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Autofit/>
          </a:bodyPr>
          <a:lstStyle/>
          <a:p>
            <a:pPr marL="0" indent="0">
              <a:lnSpc>
                <a:spcPts val="3200"/>
              </a:lnSpc>
              <a:spcBef>
                <a:spcPts val="0"/>
              </a:spcBef>
              <a:spcAft>
                <a:spcPts val="600"/>
              </a:spcAft>
              <a:buNone/>
            </a:pPr>
            <a:r>
              <a:rPr lang="en-US" sz="2900" b="1" dirty="0" smtClean="0"/>
              <a:t>Sanctify: </a:t>
            </a:r>
          </a:p>
          <a:p>
            <a:pPr marL="0" indent="0">
              <a:lnSpc>
                <a:spcPts val="3200"/>
              </a:lnSpc>
              <a:spcBef>
                <a:spcPts val="0"/>
              </a:spcBef>
              <a:spcAft>
                <a:spcPts val="1200"/>
              </a:spcAft>
              <a:buNone/>
            </a:pPr>
            <a:r>
              <a:rPr lang="en-US" sz="2900" u="sng" dirty="0" smtClean="0"/>
              <a:t>John 17:17</a:t>
            </a:r>
            <a:r>
              <a:rPr lang="en-US" sz="2900" dirty="0" smtClean="0"/>
              <a:t> </a:t>
            </a:r>
            <a:r>
              <a:rPr lang="en-US" sz="2900" dirty="0" smtClean="0">
                <a:solidFill>
                  <a:srgbClr val="FF0000"/>
                </a:solidFill>
              </a:rPr>
              <a:t>Sanctify</a:t>
            </a:r>
            <a:r>
              <a:rPr lang="en-US" sz="2900" dirty="0" smtClean="0"/>
              <a:t> them </a:t>
            </a:r>
            <a:r>
              <a:rPr lang="en-US" sz="2900" dirty="0"/>
              <a:t>in the truth; Your word is truth. </a:t>
            </a:r>
            <a:endParaRPr lang="en-US" sz="2900" dirty="0" smtClean="0"/>
          </a:p>
          <a:p>
            <a:pPr marL="0" indent="0">
              <a:lnSpc>
                <a:spcPts val="3200"/>
              </a:lnSpc>
              <a:spcBef>
                <a:spcPts val="0"/>
              </a:spcBef>
              <a:spcAft>
                <a:spcPts val="1200"/>
              </a:spcAft>
              <a:buNone/>
            </a:pPr>
            <a:r>
              <a:rPr lang="en-US" sz="2900" u="sng" dirty="0" smtClean="0"/>
              <a:t>John 17:19</a:t>
            </a:r>
            <a:r>
              <a:rPr lang="en-US" sz="2900" dirty="0"/>
              <a:t> </a:t>
            </a:r>
            <a:r>
              <a:rPr lang="en-US" sz="2900" dirty="0" smtClean="0"/>
              <a:t>For </a:t>
            </a:r>
            <a:r>
              <a:rPr lang="en-US" sz="2900" dirty="0"/>
              <a:t>their sakes I </a:t>
            </a:r>
            <a:r>
              <a:rPr lang="en-US" sz="2900" dirty="0">
                <a:solidFill>
                  <a:srgbClr val="FF0000"/>
                </a:solidFill>
              </a:rPr>
              <a:t>sanctify</a:t>
            </a:r>
            <a:r>
              <a:rPr lang="en-US" sz="2900" dirty="0"/>
              <a:t> Myself, that they themselves </a:t>
            </a:r>
            <a:r>
              <a:rPr lang="en-US" sz="2900" dirty="0" smtClean="0">
                <a:solidFill>
                  <a:srgbClr val="FF0000"/>
                </a:solidFill>
              </a:rPr>
              <a:t>also </a:t>
            </a:r>
            <a:r>
              <a:rPr lang="en-US" sz="2900" dirty="0">
                <a:solidFill>
                  <a:srgbClr val="FF0000"/>
                </a:solidFill>
              </a:rPr>
              <a:t>may be sanctified </a:t>
            </a:r>
            <a:r>
              <a:rPr lang="en-US" sz="2900" dirty="0"/>
              <a:t>in truth. </a:t>
            </a:r>
            <a:endParaRPr lang="en-US" sz="2900" dirty="0" smtClean="0"/>
          </a:p>
          <a:p>
            <a:pPr marL="0" indent="0">
              <a:lnSpc>
                <a:spcPts val="3200"/>
              </a:lnSpc>
              <a:spcBef>
                <a:spcPts val="0"/>
              </a:spcBef>
              <a:spcAft>
                <a:spcPts val="1200"/>
              </a:spcAft>
              <a:buNone/>
            </a:pPr>
            <a:r>
              <a:rPr lang="en-US" sz="2900" u="sng" dirty="0" smtClean="0"/>
              <a:t>Eph. 5:26</a:t>
            </a:r>
            <a:r>
              <a:rPr lang="en-US" sz="2900" dirty="0" smtClean="0"/>
              <a:t> </a:t>
            </a:r>
            <a:r>
              <a:rPr lang="en-US" sz="2900" dirty="0"/>
              <a:t>so that He might </a:t>
            </a:r>
            <a:r>
              <a:rPr lang="en-US" sz="2900" dirty="0">
                <a:solidFill>
                  <a:srgbClr val="FF0000"/>
                </a:solidFill>
              </a:rPr>
              <a:t>sanctify</a:t>
            </a:r>
            <a:r>
              <a:rPr lang="en-US" sz="2900" dirty="0"/>
              <a:t> her, having cleansed her by the washing of water with the </a:t>
            </a:r>
            <a:r>
              <a:rPr lang="en-US" sz="2900" dirty="0" smtClean="0"/>
              <a:t>word…</a:t>
            </a:r>
          </a:p>
          <a:p>
            <a:pPr marL="0" indent="0">
              <a:lnSpc>
                <a:spcPts val="3200"/>
              </a:lnSpc>
              <a:spcBef>
                <a:spcPts val="0"/>
              </a:spcBef>
              <a:spcAft>
                <a:spcPts val="600"/>
              </a:spcAft>
              <a:buNone/>
            </a:pPr>
            <a:r>
              <a:rPr lang="en-US" sz="2900" u="sng" dirty="0" smtClean="0"/>
              <a:t>1 Thess.5:23</a:t>
            </a:r>
            <a:r>
              <a:rPr lang="en-US" sz="2900" dirty="0" smtClean="0"/>
              <a:t> </a:t>
            </a:r>
            <a:r>
              <a:rPr lang="en-US" sz="2900" dirty="0"/>
              <a:t>Now may the God of peace Himself </a:t>
            </a:r>
            <a:r>
              <a:rPr lang="en-US" sz="2900" dirty="0">
                <a:solidFill>
                  <a:srgbClr val="FF0000"/>
                </a:solidFill>
              </a:rPr>
              <a:t>sanctify</a:t>
            </a:r>
            <a:r>
              <a:rPr lang="en-US" sz="2900" dirty="0"/>
              <a:t> you entirely; and may your spirit and soul and body be preserved complete, without blame at the coming of our Lord Jesus Christ. </a:t>
            </a:r>
            <a:endParaRPr lang="en-US" sz="2900" u="sng" dirty="0"/>
          </a:p>
        </p:txBody>
      </p:sp>
      <p:sp>
        <p:nvSpPr>
          <p:cNvPr id="3" name="Title 2"/>
          <p:cNvSpPr>
            <a:spLocks noGrp="1"/>
          </p:cNvSpPr>
          <p:nvPr>
            <p:ph type="title"/>
          </p:nvPr>
        </p:nvSpPr>
        <p:spPr/>
        <p:txBody>
          <a:bodyPr/>
          <a:lstStyle/>
          <a:p>
            <a:r>
              <a:rPr lang="en-US" dirty="0" smtClean="0"/>
              <a:t>Focus in Sanctification: Us or God?</a:t>
            </a:r>
            <a:endParaRPr lang="en-US" dirty="0"/>
          </a:p>
        </p:txBody>
      </p:sp>
    </p:spTree>
    <p:extLst>
      <p:ext uri="{BB962C8B-B14F-4D97-AF65-F5344CB8AC3E}">
        <p14:creationId xmlns:p14="http://schemas.microsoft.com/office/powerpoint/2010/main" val="45394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99"/>
            <a:ext cx="8229600" cy="4953001"/>
          </a:xfrm>
        </p:spPr>
        <p:txBody>
          <a:bodyPr>
            <a:noAutofit/>
          </a:bodyPr>
          <a:lstStyle/>
          <a:p>
            <a:pPr marL="0" indent="0">
              <a:lnSpc>
                <a:spcPts val="3200"/>
              </a:lnSpc>
              <a:spcBef>
                <a:spcPts val="0"/>
              </a:spcBef>
              <a:spcAft>
                <a:spcPts val="600"/>
              </a:spcAft>
              <a:buNone/>
            </a:pPr>
            <a:r>
              <a:rPr lang="en-US" sz="3000" b="1" dirty="0" smtClean="0"/>
              <a:t>Sanctify (continued):</a:t>
            </a:r>
          </a:p>
          <a:p>
            <a:pPr marL="0" indent="0">
              <a:lnSpc>
                <a:spcPts val="3000"/>
              </a:lnSpc>
              <a:spcBef>
                <a:spcPts val="0"/>
              </a:spcBef>
              <a:spcAft>
                <a:spcPts val="1200"/>
              </a:spcAft>
              <a:buNone/>
            </a:pPr>
            <a:r>
              <a:rPr lang="en-US" sz="3000" u="sng" dirty="0" smtClean="0"/>
              <a:t>Hebrews 9:13</a:t>
            </a:r>
            <a:r>
              <a:rPr lang="en-US" sz="3000" dirty="0" smtClean="0"/>
              <a:t> For </a:t>
            </a:r>
            <a:r>
              <a:rPr lang="en-US" sz="3000" dirty="0"/>
              <a:t>if the blood of goats and bulls and the ashes of a heifer sprinkling those who have been defiled </a:t>
            </a:r>
            <a:r>
              <a:rPr lang="en-US" sz="3000" dirty="0">
                <a:solidFill>
                  <a:srgbClr val="FF0000"/>
                </a:solidFill>
              </a:rPr>
              <a:t>sanctify </a:t>
            </a:r>
            <a:r>
              <a:rPr lang="en-US" sz="3000" dirty="0"/>
              <a:t>for the </a:t>
            </a:r>
            <a:r>
              <a:rPr lang="en-US" sz="3000" dirty="0" smtClean="0"/>
              <a:t>cleansing </a:t>
            </a:r>
            <a:r>
              <a:rPr lang="en-US" sz="3000" dirty="0"/>
              <a:t>of the </a:t>
            </a:r>
            <a:r>
              <a:rPr lang="en-US" sz="3000" dirty="0" smtClean="0"/>
              <a:t>flesh… </a:t>
            </a:r>
          </a:p>
          <a:p>
            <a:pPr marL="0" indent="0">
              <a:lnSpc>
                <a:spcPts val="3000"/>
              </a:lnSpc>
              <a:spcBef>
                <a:spcPts val="0"/>
              </a:spcBef>
              <a:spcAft>
                <a:spcPts val="1200"/>
              </a:spcAft>
              <a:buNone/>
            </a:pPr>
            <a:r>
              <a:rPr lang="en-US" sz="3000" u="sng" dirty="0" smtClean="0"/>
              <a:t>Hebrews 13:12</a:t>
            </a:r>
            <a:r>
              <a:rPr lang="en-US" sz="3000" dirty="0" smtClean="0"/>
              <a:t> </a:t>
            </a:r>
            <a:r>
              <a:rPr lang="en-US" sz="3000" dirty="0"/>
              <a:t>Therefore Jesus also, that He might </a:t>
            </a:r>
            <a:r>
              <a:rPr lang="en-US" sz="3000" dirty="0">
                <a:solidFill>
                  <a:srgbClr val="FF0000"/>
                </a:solidFill>
              </a:rPr>
              <a:t>sanctify</a:t>
            </a:r>
            <a:r>
              <a:rPr lang="en-US" sz="3000" dirty="0"/>
              <a:t> the people through His own blood, suffered outside the gate. </a:t>
            </a:r>
            <a:endParaRPr lang="en-US" sz="3000" dirty="0" smtClean="0"/>
          </a:p>
          <a:p>
            <a:pPr marL="0" indent="0">
              <a:lnSpc>
                <a:spcPts val="3000"/>
              </a:lnSpc>
              <a:spcBef>
                <a:spcPts val="0"/>
              </a:spcBef>
              <a:spcAft>
                <a:spcPts val="1200"/>
              </a:spcAft>
              <a:buNone/>
            </a:pPr>
            <a:r>
              <a:rPr lang="en-US" sz="3000" u="sng" dirty="0" smtClean="0"/>
              <a:t>1 Peter 3:15</a:t>
            </a:r>
            <a:r>
              <a:rPr lang="en-US" sz="3000" dirty="0" smtClean="0"/>
              <a:t> </a:t>
            </a:r>
            <a:r>
              <a:rPr lang="en-US" sz="3000" dirty="0"/>
              <a:t> but </a:t>
            </a:r>
            <a:r>
              <a:rPr lang="en-US" sz="3000" dirty="0">
                <a:solidFill>
                  <a:srgbClr val="FF0000"/>
                </a:solidFill>
              </a:rPr>
              <a:t>sanctify</a:t>
            </a:r>
            <a:r>
              <a:rPr lang="en-US" sz="3000" dirty="0"/>
              <a:t> Christ as Lord in your hearts, always being ready to make a defense to everyone who asks you to give an account for the hope that is in you, yet with gentleness and </a:t>
            </a:r>
            <a:r>
              <a:rPr lang="en-US" sz="3000" dirty="0" smtClean="0"/>
              <a:t>reverence…</a:t>
            </a:r>
            <a:endParaRPr lang="en-US" sz="3000" dirty="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16175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9067800" cy="5181600"/>
          </a:xfrm>
        </p:spPr>
        <p:txBody>
          <a:bodyPr>
            <a:noAutofit/>
          </a:bodyPr>
          <a:lstStyle/>
          <a:p>
            <a:pPr marL="0" indent="0">
              <a:lnSpc>
                <a:spcPts val="3200"/>
              </a:lnSpc>
              <a:spcBef>
                <a:spcPts val="0"/>
              </a:spcBef>
              <a:spcAft>
                <a:spcPts val="1200"/>
              </a:spcAft>
              <a:buNone/>
            </a:pPr>
            <a:r>
              <a:rPr lang="en-US" sz="2900" b="1" dirty="0" smtClean="0"/>
              <a:t>Sanctified:</a:t>
            </a:r>
            <a:endParaRPr lang="en-US" sz="2900" dirty="0" smtClean="0"/>
          </a:p>
          <a:p>
            <a:pPr marL="0" indent="0">
              <a:lnSpc>
                <a:spcPts val="3200"/>
              </a:lnSpc>
              <a:spcBef>
                <a:spcPts val="0"/>
              </a:spcBef>
              <a:spcAft>
                <a:spcPts val="1200"/>
              </a:spcAft>
              <a:buNone/>
            </a:pPr>
            <a:r>
              <a:rPr lang="en-US" sz="2900" u="sng" dirty="0" smtClean="0"/>
              <a:t>Matt. 23:17</a:t>
            </a:r>
            <a:r>
              <a:rPr lang="en-US" sz="2900" dirty="0" smtClean="0"/>
              <a:t> You </a:t>
            </a:r>
            <a:r>
              <a:rPr lang="en-US" sz="2900" dirty="0"/>
              <a:t>fools and blind men! Which is more important, the gold or the temple that </a:t>
            </a:r>
            <a:r>
              <a:rPr lang="en-US" sz="2900" dirty="0">
                <a:solidFill>
                  <a:srgbClr val="FF0000"/>
                </a:solidFill>
              </a:rPr>
              <a:t>sanctified</a:t>
            </a:r>
            <a:r>
              <a:rPr lang="en-US" sz="2900" dirty="0"/>
              <a:t> the gold? </a:t>
            </a:r>
            <a:endParaRPr lang="en-US" sz="2900" dirty="0" smtClean="0"/>
          </a:p>
          <a:p>
            <a:pPr marL="0" indent="0">
              <a:lnSpc>
                <a:spcPts val="3200"/>
              </a:lnSpc>
              <a:spcBef>
                <a:spcPts val="0"/>
              </a:spcBef>
              <a:spcAft>
                <a:spcPts val="1200"/>
              </a:spcAft>
              <a:buNone/>
            </a:pPr>
            <a:r>
              <a:rPr lang="en-US" sz="2900" u="sng" dirty="0" smtClean="0"/>
              <a:t>John 10:36</a:t>
            </a:r>
            <a:r>
              <a:rPr lang="en-US" sz="2900" dirty="0" smtClean="0"/>
              <a:t> …do </a:t>
            </a:r>
            <a:r>
              <a:rPr lang="en-US" sz="2900" dirty="0"/>
              <a:t>you say of Him, whom the Father </a:t>
            </a:r>
            <a:r>
              <a:rPr lang="en-US" sz="2900" dirty="0">
                <a:solidFill>
                  <a:srgbClr val="FF0000"/>
                </a:solidFill>
              </a:rPr>
              <a:t>sanctified </a:t>
            </a:r>
            <a:r>
              <a:rPr lang="en-US" sz="2900" dirty="0"/>
              <a:t>and sent into the world, ‘You are blaspheming,’ because I said, ‘I am the </a:t>
            </a:r>
            <a:r>
              <a:rPr lang="en-US" sz="2900" dirty="0" smtClean="0"/>
              <a:t>Son </a:t>
            </a:r>
            <a:r>
              <a:rPr lang="en-US" sz="2900" dirty="0"/>
              <a:t>of God’? </a:t>
            </a:r>
            <a:endParaRPr lang="en-US" sz="2900" dirty="0" smtClean="0"/>
          </a:p>
          <a:p>
            <a:pPr marL="0" indent="0">
              <a:lnSpc>
                <a:spcPts val="3200"/>
              </a:lnSpc>
              <a:spcBef>
                <a:spcPts val="0"/>
              </a:spcBef>
              <a:spcAft>
                <a:spcPts val="1200"/>
              </a:spcAft>
              <a:buNone/>
            </a:pPr>
            <a:r>
              <a:rPr lang="en-US" sz="2900" u="sng" dirty="0" smtClean="0"/>
              <a:t>John 17:19</a:t>
            </a:r>
            <a:r>
              <a:rPr lang="en-US" sz="2900" dirty="0" smtClean="0"/>
              <a:t> </a:t>
            </a:r>
            <a:r>
              <a:rPr lang="en-US" sz="2900" dirty="0"/>
              <a:t>For their sakes I sanctify Myself, that they themselves also may be </a:t>
            </a:r>
            <a:r>
              <a:rPr lang="en-US" sz="2900" dirty="0">
                <a:solidFill>
                  <a:srgbClr val="FF0000"/>
                </a:solidFill>
              </a:rPr>
              <a:t>sanctified</a:t>
            </a:r>
            <a:r>
              <a:rPr lang="en-US" sz="2900" dirty="0"/>
              <a:t> in truth</a:t>
            </a:r>
            <a:r>
              <a:rPr lang="en-US" sz="2900" dirty="0" smtClean="0"/>
              <a:t>.</a:t>
            </a:r>
          </a:p>
          <a:p>
            <a:pPr marL="0" indent="0">
              <a:lnSpc>
                <a:spcPts val="3200"/>
              </a:lnSpc>
              <a:spcBef>
                <a:spcPts val="0"/>
              </a:spcBef>
              <a:spcAft>
                <a:spcPts val="1200"/>
              </a:spcAft>
              <a:buNone/>
            </a:pPr>
            <a:r>
              <a:rPr lang="en-US" sz="2900" u="sng" dirty="0" smtClean="0"/>
              <a:t>Acts 20:32</a:t>
            </a:r>
            <a:r>
              <a:rPr lang="en-US" sz="2900" dirty="0" smtClean="0"/>
              <a:t> </a:t>
            </a:r>
            <a:r>
              <a:rPr lang="en-US" sz="2900" dirty="0"/>
              <a:t>And now I commend you to God and to the word of His grace, which is able to build you up and to give you the inheritance among all those who are </a:t>
            </a:r>
            <a:r>
              <a:rPr lang="en-US" sz="2900" dirty="0">
                <a:solidFill>
                  <a:srgbClr val="FF0000"/>
                </a:solidFill>
              </a:rPr>
              <a:t>sanctified</a:t>
            </a:r>
            <a:r>
              <a:rPr lang="en-US" sz="2900" dirty="0"/>
              <a:t>. </a:t>
            </a:r>
            <a:r>
              <a:rPr lang="en-US" sz="2900" dirty="0" smtClean="0"/>
              <a:t> </a:t>
            </a:r>
            <a:endParaRPr lang="en-US" sz="2900" dirty="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368223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458200" cy="4953001"/>
          </a:xfrm>
        </p:spPr>
        <p:txBody>
          <a:bodyPr>
            <a:noAutofit/>
          </a:bodyPr>
          <a:lstStyle/>
          <a:p>
            <a:pPr marL="0" indent="0">
              <a:lnSpc>
                <a:spcPts val="3200"/>
              </a:lnSpc>
              <a:spcBef>
                <a:spcPts val="0"/>
              </a:spcBef>
              <a:spcAft>
                <a:spcPts val="1200"/>
              </a:spcAft>
              <a:buNone/>
            </a:pPr>
            <a:r>
              <a:rPr lang="en-US" sz="3200" b="1" dirty="0" smtClean="0"/>
              <a:t>Sanctified (continued):</a:t>
            </a:r>
            <a:endParaRPr lang="en-US" sz="3200" dirty="0" smtClean="0"/>
          </a:p>
          <a:p>
            <a:pPr marL="0" indent="0">
              <a:lnSpc>
                <a:spcPts val="3200"/>
              </a:lnSpc>
              <a:spcBef>
                <a:spcPts val="0"/>
              </a:spcBef>
              <a:spcAft>
                <a:spcPts val="1200"/>
              </a:spcAft>
              <a:buNone/>
            </a:pPr>
            <a:r>
              <a:rPr lang="en-US" sz="3200" u="sng" dirty="0" smtClean="0"/>
              <a:t>Acts 26:18</a:t>
            </a:r>
            <a:r>
              <a:rPr lang="en-US" sz="3200" dirty="0" smtClean="0"/>
              <a:t> …to </a:t>
            </a:r>
            <a:r>
              <a:rPr lang="en-US" sz="3200" dirty="0"/>
              <a:t>open their eyes so that they may turn from darkness to light and from the dominion of Satan to God, that they may receive forgiveness of sins and an inheritance among those who have been </a:t>
            </a:r>
            <a:r>
              <a:rPr lang="en-US" sz="3200" dirty="0">
                <a:solidFill>
                  <a:srgbClr val="FF0000"/>
                </a:solidFill>
              </a:rPr>
              <a:t>sanctified</a:t>
            </a:r>
            <a:r>
              <a:rPr lang="en-US" sz="3200" dirty="0"/>
              <a:t> by faith in Me</a:t>
            </a:r>
            <a:r>
              <a:rPr lang="en-US" sz="3200" dirty="0" smtClean="0"/>
              <a:t>.</a:t>
            </a:r>
          </a:p>
          <a:p>
            <a:pPr marL="0" indent="0">
              <a:lnSpc>
                <a:spcPts val="3200"/>
              </a:lnSpc>
              <a:spcBef>
                <a:spcPts val="0"/>
              </a:spcBef>
              <a:spcAft>
                <a:spcPts val="1200"/>
              </a:spcAft>
              <a:buNone/>
            </a:pPr>
            <a:r>
              <a:rPr lang="en-US" sz="3200" u="sng" dirty="0" smtClean="0"/>
              <a:t>Romans 15:16</a:t>
            </a:r>
            <a:r>
              <a:rPr lang="en-US" sz="3200" dirty="0" smtClean="0"/>
              <a:t> …to </a:t>
            </a:r>
            <a:r>
              <a:rPr lang="en-US" sz="3200" dirty="0"/>
              <a:t>be a minister of Christ Jesus to the Gentiles, ministering as a priest the gospel of God, so that my offering of the Gentiles may become acceptable, </a:t>
            </a:r>
            <a:r>
              <a:rPr lang="en-US" sz="3200" dirty="0">
                <a:solidFill>
                  <a:srgbClr val="FF0000"/>
                </a:solidFill>
              </a:rPr>
              <a:t>sanctified</a:t>
            </a:r>
            <a:r>
              <a:rPr lang="en-US" sz="3200" dirty="0"/>
              <a:t> by the Holy Spirit. </a:t>
            </a:r>
          </a:p>
          <a:p>
            <a:pPr marL="0" indent="0">
              <a:buNone/>
            </a:pPr>
            <a:endParaRPr lang="en-US" dirty="0"/>
          </a:p>
        </p:txBody>
      </p:sp>
      <p:sp>
        <p:nvSpPr>
          <p:cNvPr id="3" name="Title 2"/>
          <p:cNvSpPr>
            <a:spLocks noGrp="1"/>
          </p:cNvSpPr>
          <p:nvPr>
            <p:ph type="title"/>
          </p:nvPr>
        </p:nvSpPr>
        <p:spPr/>
        <p:txBody>
          <a:bodyPr/>
          <a:lstStyle/>
          <a:p>
            <a:r>
              <a:rPr lang="en-US" dirty="0"/>
              <a:t>Focus </a:t>
            </a:r>
            <a:r>
              <a:rPr lang="en-US" dirty="0" smtClean="0"/>
              <a:t>in </a:t>
            </a:r>
            <a:r>
              <a:rPr lang="en-US" dirty="0"/>
              <a:t>Sanctification: Us or God?</a:t>
            </a:r>
          </a:p>
        </p:txBody>
      </p:sp>
    </p:spTree>
    <p:extLst>
      <p:ext uri="{BB962C8B-B14F-4D97-AF65-F5344CB8AC3E}">
        <p14:creationId xmlns:p14="http://schemas.microsoft.com/office/powerpoint/2010/main" val="74117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16014</TotalTime>
  <Words>1629</Words>
  <Application>Microsoft Office PowerPoint</Application>
  <PresentationFormat>On-screen Show (4:3)</PresentationFormat>
  <Paragraphs>101</Paragraphs>
  <Slides>17</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Arial</vt:lpstr>
      <vt:lpstr>Calibri</vt:lpstr>
      <vt:lpstr>Lucida Sans Unicode</vt:lpstr>
      <vt:lpstr>Segoe Print</vt:lpstr>
      <vt:lpstr>Verdana</vt:lpstr>
      <vt:lpstr>Wingdings</vt:lpstr>
      <vt:lpstr>Wingdings 2</vt:lpstr>
      <vt:lpstr>Concourse</vt:lpstr>
      <vt:lpstr>1_Concourse</vt:lpstr>
      <vt:lpstr>Sanctification</vt:lpstr>
      <vt:lpstr>What Is Sanctification?</vt:lpstr>
      <vt:lpstr>Complete Sanctification</vt:lpstr>
      <vt:lpstr>Chiasm of 1 Thess. 5:23</vt:lpstr>
      <vt:lpstr>The Process of Becoming “Set Apart”</vt:lpstr>
      <vt:lpstr>Focus in Sanctification: Us or God?</vt:lpstr>
      <vt:lpstr>Focus in Sanctification: Us or God?</vt:lpstr>
      <vt:lpstr>Focus in Sanctification: Us or God?</vt:lpstr>
      <vt:lpstr>Focus in Sanctification: Us or God?</vt:lpstr>
      <vt:lpstr>Focus in Sanctification: Us or God?</vt:lpstr>
      <vt:lpstr>Focus in Sanctification: Us or God?</vt:lpstr>
      <vt:lpstr>Focus in Sanctification: Us or God?</vt:lpstr>
      <vt:lpstr>Focus in Sanctification: Us or God?</vt:lpstr>
      <vt:lpstr>Focus in Sanctification: Us or God?</vt:lpstr>
      <vt:lpstr>Focus in Sanctification: Us or God?</vt:lpstr>
      <vt:lpstr>The Process of Becoming “Set Apart”</vt:lpstr>
      <vt:lpstr>What Christ Did for Our Sanctification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526</cp:revision>
  <cp:lastPrinted>2014-12-20T00:22:16Z</cp:lastPrinted>
  <dcterms:created xsi:type="dcterms:W3CDTF">2014-02-05T15:11:40Z</dcterms:created>
  <dcterms:modified xsi:type="dcterms:W3CDTF">2014-12-20T00:22:42Z</dcterms:modified>
</cp:coreProperties>
</file>