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handoutMasterIdLst>
    <p:handoutMasterId r:id="rId18"/>
  </p:handoutMasterIdLst>
  <p:sldIdLst>
    <p:sldId id="256" r:id="rId2"/>
    <p:sldId id="257" r:id="rId3"/>
    <p:sldId id="259" r:id="rId4"/>
    <p:sldId id="260" r:id="rId5"/>
    <p:sldId id="261" r:id="rId6"/>
    <p:sldId id="262" r:id="rId7"/>
    <p:sldId id="263" r:id="rId8"/>
    <p:sldId id="264" r:id="rId9"/>
    <p:sldId id="265" r:id="rId10"/>
    <p:sldId id="266" r:id="rId11"/>
    <p:sldId id="267" r:id="rId12"/>
    <p:sldId id="269" r:id="rId13"/>
    <p:sldId id="268" r:id="rId14"/>
    <p:sldId id="270" r:id="rId15"/>
    <p:sldId id="271" r:id="rId16"/>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62" autoAdjust="0"/>
    <p:restoredTop sz="84507" autoAdjust="0"/>
  </p:normalViewPr>
  <p:slideViewPr>
    <p:cSldViewPr>
      <p:cViewPr>
        <p:scale>
          <a:sx n="84" d="100"/>
          <a:sy n="84" d="100"/>
        </p:scale>
        <p:origin x="1068" y="450"/>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varScale="1">
        <p:scale>
          <a:sx n="56" d="100"/>
          <a:sy n="56" d="100"/>
        </p:scale>
        <p:origin x="-2826" y="-10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a:p>
        </p:txBody>
      </p:sp>
      <p:sp>
        <p:nvSpPr>
          <p:cNvPr id="3" name="Date Placeholder 2"/>
          <p:cNvSpPr>
            <a:spLocks noGrp="1"/>
          </p:cNvSpPr>
          <p:nvPr>
            <p:ph type="dt" sz="quarter"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D48BEA77-7703-430D-AA1C-80D8309D7ABE}" type="datetime1">
              <a:rPr lang="en-US"/>
              <a:pPr/>
              <a:t>2/8/2013</a:t>
            </a:fld>
            <a:endParaRPr lang="en-US"/>
          </a:p>
        </p:txBody>
      </p:sp>
      <p:sp>
        <p:nvSpPr>
          <p:cNvPr id="4" name="Footer Placeholder 3"/>
          <p:cNvSpPr>
            <a:spLocks noGrp="1"/>
          </p:cNvSpPr>
          <p:nvPr>
            <p:ph type="ftr" sz="quarter" idx="2"/>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a:p>
        </p:txBody>
      </p:sp>
      <p:sp>
        <p:nvSpPr>
          <p:cNvPr id="5" name="Slide Number Placeholder 4"/>
          <p:cNvSpPr>
            <a:spLocks noGrp="1"/>
          </p:cNvSpPr>
          <p:nvPr>
            <p:ph type="sldNum" sz="quarter" idx="3"/>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F1B7DEEB-E498-472A-AF11-7F07ED12B666}"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defTabSz="966788">
              <a:defRPr sz="1300">
                <a:latin typeface="Calibri" pitchFamily="34" charset="0"/>
              </a:defRPr>
            </a:lvl1pPr>
          </a:lstStyle>
          <a:p>
            <a:endParaRPr lang="en-US"/>
          </a:p>
        </p:txBody>
      </p:sp>
      <p:sp>
        <p:nvSpPr>
          <p:cNvPr id="3" name="Date Placeholder 2"/>
          <p:cNvSpPr>
            <a:spLocks noGrp="1"/>
          </p:cNvSpPr>
          <p:nvPr>
            <p:ph type="dt" idx="1"/>
          </p:nvPr>
        </p:nvSpPr>
        <p:spPr bwMode="auto">
          <a:xfrm>
            <a:off x="4143375" y="0"/>
            <a:ext cx="3170238" cy="479425"/>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algn="r" defTabSz="966788">
              <a:defRPr sz="1300">
                <a:latin typeface="Calibri" pitchFamily="34" charset="0"/>
              </a:defRPr>
            </a:lvl1pPr>
          </a:lstStyle>
          <a:p>
            <a:fld id="{DD660EE9-761E-4C07-8238-4D7D8F40ED92}" type="datetime1">
              <a:rPr lang="en-US"/>
              <a:pPr/>
              <a:t>2/8/2013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bwMode="auto">
          <a:xfrm>
            <a:off x="731838" y="4560888"/>
            <a:ext cx="5851525" cy="4319587"/>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0"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defTabSz="966788">
              <a:defRPr sz="1300">
                <a:latin typeface="Calibri" pitchFamily="34" charset="0"/>
              </a:defRPr>
            </a:lvl1pPr>
          </a:lstStyle>
          <a:p>
            <a:endParaRPr lang="en-US"/>
          </a:p>
        </p:txBody>
      </p:sp>
      <p:sp>
        <p:nvSpPr>
          <p:cNvPr id="7" name="Slide Number Placeholder 6"/>
          <p:cNvSpPr>
            <a:spLocks noGrp="1"/>
          </p:cNvSpPr>
          <p:nvPr>
            <p:ph type="sldNum" sz="quarter" idx="5"/>
          </p:nvPr>
        </p:nvSpPr>
        <p:spPr bwMode="auto">
          <a:xfrm>
            <a:off x="4143375" y="9120188"/>
            <a:ext cx="3170238" cy="479425"/>
          </a:xfrm>
          <a:prstGeom prst="rect">
            <a:avLst/>
          </a:prstGeom>
          <a:noFill/>
          <a:ln w="9525">
            <a:noFill/>
            <a:miter lim="800000"/>
            <a:headEnd/>
            <a:tailEnd/>
          </a:ln>
        </p:spPr>
        <p:txBody>
          <a:bodyPr vert="horz" wrap="square" lIns="96661" tIns="48331" rIns="96661" bIns="48331" numCol="1" anchor="b" anchorCtr="0" compatLnSpc="1">
            <a:prstTxWarp prst="textNoShape">
              <a:avLst/>
            </a:prstTxWarp>
          </a:bodyPr>
          <a:lstStyle>
            <a:lvl1pPr algn="r" defTabSz="966788">
              <a:defRPr sz="1300">
                <a:latin typeface="Calibri" pitchFamily="34" charset="0"/>
              </a:defRPr>
            </a:lvl1pPr>
          </a:lstStyle>
          <a:p>
            <a:fld id="{C9680A55-24B7-46F2-862F-2B7EA7E988F7}"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84A55D8A-738C-41DC-B067-F6592544B215}" type="slidenum">
              <a:rPr lang="en-US"/>
              <a:pPr/>
              <a:t>1</a:t>
            </a:fld>
            <a:endParaRPr lang="en-US"/>
          </a:p>
        </p:txBody>
      </p:sp>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dirty="0" smtClean="0"/>
              <a:t>We all have traditions associated with how we live – many of which are harmless – Lutefisk</a:t>
            </a:r>
          </a:p>
          <a:p>
            <a:pPr fontAlgn="auto">
              <a:spcBef>
                <a:spcPts val="0"/>
              </a:spcBef>
              <a:spcAft>
                <a:spcPts val="0"/>
              </a:spcAft>
              <a:defRPr/>
            </a:pPr>
            <a:endParaRPr lang="en-US" dirty="0" smtClean="0"/>
          </a:p>
          <a:p>
            <a:pPr fontAlgn="auto">
              <a:spcBef>
                <a:spcPts val="0"/>
              </a:spcBef>
              <a:spcAft>
                <a:spcPts val="0"/>
              </a:spcAft>
              <a:defRPr/>
            </a:pPr>
            <a:r>
              <a:rPr lang="en-US" dirty="0" smtClean="0"/>
              <a:t>              </a:t>
            </a:r>
            <a:r>
              <a:rPr lang="en-US" dirty="0" smtClean="0">
                <a:solidFill>
                  <a:srgbClr val="FF0000"/>
                </a:solidFill>
              </a:rPr>
              <a:t>*</a:t>
            </a:r>
            <a:r>
              <a:rPr lang="en-US" dirty="0" smtClean="0"/>
              <a:t> The problem arises when tradition steers us away from the truths revealed in the W.O.G.</a:t>
            </a:r>
          </a:p>
          <a:p>
            <a:pPr fontAlgn="auto">
              <a:spcBef>
                <a:spcPts val="0"/>
              </a:spcBef>
              <a:spcAft>
                <a:spcPts val="0"/>
              </a:spcAft>
              <a:defRPr/>
            </a:pPr>
            <a:r>
              <a:rPr lang="en-US" dirty="0" smtClean="0"/>
              <a:t>              * and it does so by binding us to what we are not bound to in the scriptures or by promising us what is not found in the scriptures.</a:t>
            </a:r>
          </a:p>
          <a:p>
            <a:pPr fontAlgn="auto">
              <a:spcBef>
                <a:spcPts val="0"/>
              </a:spcBef>
              <a:spcAft>
                <a:spcPts val="0"/>
              </a:spcAft>
              <a:defRPr/>
            </a:pPr>
            <a:endParaRPr lang="en-US" dirty="0" smtClean="0"/>
          </a:p>
          <a:p>
            <a:pPr fontAlgn="auto">
              <a:spcBef>
                <a:spcPts val="0"/>
              </a:spcBef>
              <a:spcAft>
                <a:spcPts val="0"/>
              </a:spcAft>
              <a:defRPr/>
            </a:pPr>
            <a:r>
              <a:rPr lang="en-US" b="1" dirty="0" smtClean="0"/>
              <a:t>                        </a:t>
            </a:r>
            <a:r>
              <a:rPr lang="en-US" b="1" u="sng" dirty="0" smtClean="0"/>
              <a:t>Example</a:t>
            </a:r>
            <a:r>
              <a:rPr lang="en-US" u="sng" dirty="0" smtClean="0"/>
              <a:t>:</a:t>
            </a:r>
            <a:r>
              <a:rPr lang="en-US" dirty="0" smtClean="0"/>
              <a:t> Postmodern Christians claim that they can be sanctified and grow closer to God through walking labyrinths. This </a:t>
            </a:r>
            <a:r>
              <a:rPr lang="en-US" b="1" dirty="0" smtClean="0"/>
              <a:t>new tradition</a:t>
            </a:r>
            <a:r>
              <a:rPr lang="en-US" dirty="0" smtClean="0"/>
              <a:t> of walking a labyrinth supposedly makes a person “closer to God”</a:t>
            </a:r>
          </a:p>
          <a:p>
            <a:pPr fontAlgn="auto">
              <a:spcBef>
                <a:spcPts val="0"/>
              </a:spcBef>
              <a:spcAft>
                <a:spcPts val="0"/>
              </a:spcAft>
              <a:defRPr/>
            </a:pPr>
            <a:r>
              <a:rPr lang="en-US" dirty="0" smtClean="0"/>
              <a:t>                        </a:t>
            </a:r>
            <a:r>
              <a:rPr lang="en-US" b="1" dirty="0" smtClean="0"/>
              <a:t>Reality</a:t>
            </a:r>
            <a:r>
              <a:rPr lang="en-US" dirty="0" smtClean="0"/>
              <a:t>: It steers you away from the truth of the gospel that “through Him we have drawn near to God”  forever so – Heb. 7:25</a:t>
            </a:r>
          </a:p>
          <a:p>
            <a:pPr fontAlgn="auto">
              <a:spcBef>
                <a:spcPts val="0"/>
              </a:spcBef>
              <a:spcAft>
                <a:spcPts val="0"/>
              </a:spcAft>
              <a:defRPr/>
            </a:pPr>
            <a:endParaRPr lang="en-US" dirty="0" smtClean="0"/>
          </a:p>
          <a:p>
            <a:pPr fontAlgn="auto">
              <a:spcBef>
                <a:spcPts val="0"/>
              </a:spcBef>
              <a:spcAft>
                <a:spcPts val="0"/>
              </a:spcAft>
              <a:defRPr/>
            </a:pPr>
            <a:r>
              <a:rPr lang="en-US" b="1" u="sng" dirty="0" smtClean="0"/>
              <a:t>In Short</a:t>
            </a:r>
            <a:r>
              <a:rPr lang="en-US" dirty="0" smtClean="0"/>
              <a:t>: Tradition that either steers us away from the intent of God’s word by making false promises or prohibitions = is taking away the “LORDSHIP” of God’s word from our lives!</a:t>
            </a:r>
          </a:p>
          <a:p>
            <a:pPr fontAlgn="auto">
              <a:spcBef>
                <a:spcPts val="0"/>
              </a:spcBef>
              <a:spcAft>
                <a:spcPts val="0"/>
              </a:spcAft>
              <a:defRPr/>
            </a:pPr>
            <a:endParaRPr lang="en-US" dirty="0" smtClean="0"/>
          </a:p>
          <a:p>
            <a:pPr fontAlgn="auto">
              <a:spcBef>
                <a:spcPts val="0"/>
              </a:spcBef>
              <a:spcAft>
                <a:spcPts val="0"/>
              </a:spcAft>
              <a:defRPr/>
            </a:pPr>
            <a:r>
              <a:rPr lang="en-US" b="1" dirty="0" smtClean="0"/>
              <a:t>Brothers and Sisters</a:t>
            </a:r>
            <a:r>
              <a:rPr lang="en-US" dirty="0" smtClean="0"/>
              <a:t>: We must be on guard against nullifying God’s word through vain traditions of men!</a:t>
            </a:r>
            <a:endParaRPr lang="en-US" b="1" dirty="0"/>
          </a:p>
        </p:txBody>
      </p:sp>
      <p:sp>
        <p:nvSpPr>
          <p:cNvPr id="16387"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89EA37AF-EBE9-4FE3-B358-91F7E59A028C}" type="slidenum">
              <a:rPr lang="en-US" sz="1300">
                <a:latin typeface="Calibri" pitchFamily="34" charset="0"/>
              </a:rPr>
              <a:pPr algn="r" defTabSz="966788"/>
              <a:t>1</a:t>
            </a:fld>
            <a:endParaRPr lang="en-US" sz="1300">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76B7EF55-2C5E-4290-AB4F-EAF8F2140616}" type="slidenum">
              <a:rPr lang="en-US"/>
              <a:pPr/>
              <a:t>10</a:t>
            </a:fld>
            <a:endParaRPr lang="en-US"/>
          </a:p>
        </p:txBody>
      </p:sp>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p:txBody>
          <a:bodyPr/>
          <a:lstStyle/>
          <a:p>
            <a:pPr>
              <a:spcBef>
                <a:spcPct val="0"/>
              </a:spcBef>
            </a:pPr>
            <a:endParaRPr lang="en-US" smtClean="0"/>
          </a:p>
          <a:p>
            <a:pPr>
              <a:spcBef>
                <a:spcPct val="0"/>
              </a:spcBef>
            </a:pPr>
            <a:r>
              <a:rPr lang="en-US" u="sng" smtClean="0"/>
              <a:t> Ecclesiastes 7:20</a:t>
            </a:r>
            <a:r>
              <a:rPr lang="en-US" smtClean="0"/>
              <a:t> Indeed, there is not a righteous man on earth who continually does good and who never sins. </a:t>
            </a:r>
          </a:p>
          <a:p>
            <a:pPr>
              <a:spcBef>
                <a:spcPct val="0"/>
              </a:spcBef>
            </a:pPr>
            <a:endParaRPr lang="en-US" smtClean="0"/>
          </a:p>
          <a:p>
            <a:pPr>
              <a:spcBef>
                <a:spcPct val="0"/>
              </a:spcBef>
            </a:pPr>
            <a:r>
              <a:rPr lang="en-US" smtClean="0"/>
              <a:t>Rom. 3:10 “There is none righteous, not even one; </a:t>
            </a:r>
          </a:p>
        </p:txBody>
      </p:sp>
      <p:sp>
        <p:nvSpPr>
          <p:cNvPr id="34819"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E7399404-402D-4DE3-852B-5FE29DE9A06E}" type="slidenum">
              <a:rPr lang="en-US" sz="1300">
                <a:latin typeface="Calibri" pitchFamily="34" charset="0"/>
              </a:rPr>
              <a:pPr algn="r" defTabSz="966788"/>
              <a:t>10</a:t>
            </a:fld>
            <a:endParaRPr lang="en-US" sz="1300">
              <a:latin typeface="Calibri"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0A161D1E-0C2F-44FC-9AC8-A8927C1A6423}" type="slidenum">
              <a:rPr lang="en-US"/>
              <a:pPr/>
              <a:t>11</a:t>
            </a:fld>
            <a:endParaRPr lang="en-US"/>
          </a:p>
        </p:txBody>
      </p:sp>
      <p:sp>
        <p:nvSpPr>
          <p:cNvPr id="3686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u="sng" dirty="0" smtClean="0"/>
              <a:t>1 Cor. 15:8 </a:t>
            </a:r>
            <a:r>
              <a:rPr lang="en-US" dirty="0" smtClean="0"/>
              <a:t>… and </a:t>
            </a:r>
            <a:r>
              <a:rPr lang="en-US" b="1" dirty="0" smtClean="0"/>
              <a:t>last of all</a:t>
            </a:r>
            <a:r>
              <a:rPr lang="en-US" dirty="0" smtClean="0"/>
              <a:t>, as to one untimely born, He appeared to me also. “</a:t>
            </a:r>
            <a:r>
              <a:rPr lang="en-US" dirty="0" err="1" smtClean="0"/>
              <a:t>eschaton</a:t>
            </a:r>
            <a:r>
              <a:rPr lang="en-US" dirty="0" smtClean="0"/>
              <a:t> pantone”  - “all” either refers to last of the apostles (vs. 7) or the last Jesus appeared to </a:t>
            </a:r>
          </a:p>
          <a:p>
            <a:pPr fontAlgn="auto">
              <a:spcBef>
                <a:spcPts val="0"/>
              </a:spcBef>
              <a:spcAft>
                <a:spcPts val="0"/>
              </a:spcAft>
              <a:defRPr/>
            </a:pPr>
            <a:r>
              <a:rPr lang="en-US" dirty="0" smtClean="0"/>
              <a:t>     </a:t>
            </a:r>
            <a:r>
              <a:rPr lang="en-US" u="sng" dirty="0" smtClean="0"/>
              <a:t>Eph. 2:20</a:t>
            </a:r>
            <a:r>
              <a:rPr lang="en-US" dirty="0" smtClean="0"/>
              <a:t> (the church) having been built on the </a:t>
            </a:r>
            <a:r>
              <a:rPr lang="en-US" b="1" dirty="0" smtClean="0"/>
              <a:t>foundation of the apostles and prophets</a:t>
            </a:r>
            <a:r>
              <a:rPr lang="en-US" dirty="0" smtClean="0"/>
              <a:t>, Christ Jesus Himself being the corner stone… (plural apostles and prophets – not PETER!)</a:t>
            </a:r>
          </a:p>
          <a:p>
            <a:pPr fontAlgn="auto">
              <a:spcBef>
                <a:spcPts val="0"/>
              </a:spcBef>
              <a:spcAft>
                <a:spcPts val="0"/>
              </a:spcAft>
              <a:defRPr/>
            </a:pPr>
            <a:endParaRPr lang="en-US" dirty="0" smtClean="0"/>
          </a:p>
          <a:p>
            <a:pPr fontAlgn="auto">
              <a:spcBef>
                <a:spcPts val="0"/>
              </a:spcBef>
              <a:spcAft>
                <a:spcPts val="0"/>
              </a:spcAft>
              <a:defRPr/>
            </a:pPr>
            <a:r>
              <a:rPr lang="en-US" dirty="0" smtClean="0"/>
              <a:t>2. Paul quoted </a:t>
            </a:r>
            <a:r>
              <a:rPr lang="en-US" dirty="0" err="1" smtClean="0"/>
              <a:t>Epimenides</a:t>
            </a:r>
            <a:r>
              <a:rPr lang="en-US" dirty="0" smtClean="0"/>
              <a:t> – Cretan philosopher – Titus 1:12/ Greek poet </a:t>
            </a:r>
            <a:r>
              <a:rPr lang="en-US" dirty="0" err="1" smtClean="0"/>
              <a:t>Aratus</a:t>
            </a:r>
            <a:r>
              <a:rPr lang="en-US" dirty="0" smtClean="0"/>
              <a:t> – Acts 17:28 – Never a quote from an Apocryphal book?</a:t>
            </a:r>
          </a:p>
          <a:p>
            <a:pPr fontAlgn="auto">
              <a:spcBef>
                <a:spcPts val="0"/>
              </a:spcBef>
              <a:spcAft>
                <a:spcPts val="0"/>
              </a:spcAft>
              <a:defRPr/>
            </a:pPr>
            <a:r>
              <a:rPr lang="en-US" u="sng" dirty="0" smtClean="0"/>
              <a:t>Rom. 3:1-2</a:t>
            </a:r>
            <a:r>
              <a:rPr lang="en-US" dirty="0" smtClean="0"/>
              <a:t>  …what advantage has the Jew? Or what is the benefit of circumcision? Great in every respect. First of all, that they were </a:t>
            </a:r>
            <a:r>
              <a:rPr lang="en-US" b="1" dirty="0" smtClean="0"/>
              <a:t>entrusted with the oracles of God</a:t>
            </a:r>
            <a:r>
              <a:rPr lang="en-US" dirty="0" smtClean="0"/>
              <a:t>.</a:t>
            </a:r>
          </a:p>
          <a:p>
            <a:pPr fontAlgn="auto">
              <a:spcBef>
                <a:spcPts val="0"/>
              </a:spcBef>
              <a:spcAft>
                <a:spcPts val="0"/>
              </a:spcAft>
              <a:defRPr/>
            </a:pPr>
            <a:r>
              <a:rPr lang="en-US" u="sng" dirty="0" smtClean="0"/>
              <a:t>2 Tim. 3:15</a:t>
            </a:r>
            <a:r>
              <a:rPr lang="en-US" dirty="0" smtClean="0"/>
              <a:t>  and that from childhood you have known the sacred writings which are able to give you the wisdom that leads to salvation through faith which is in Christ Jesus. </a:t>
            </a:r>
          </a:p>
          <a:p>
            <a:pPr fontAlgn="auto">
              <a:spcBef>
                <a:spcPts val="0"/>
              </a:spcBef>
              <a:spcAft>
                <a:spcPts val="0"/>
              </a:spcAft>
              <a:defRPr/>
            </a:pPr>
            <a:endParaRPr lang="en-US" dirty="0" smtClean="0"/>
          </a:p>
          <a:p>
            <a:pPr fontAlgn="auto">
              <a:spcBef>
                <a:spcPts val="0"/>
              </a:spcBef>
              <a:spcAft>
                <a:spcPts val="0"/>
              </a:spcAft>
              <a:defRPr/>
            </a:pPr>
            <a:endParaRPr lang="en-US" dirty="0" smtClean="0"/>
          </a:p>
          <a:p>
            <a:pPr fontAlgn="auto">
              <a:spcBef>
                <a:spcPts val="0"/>
              </a:spcBef>
              <a:spcAft>
                <a:spcPts val="0"/>
              </a:spcAft>
              <a:defRPr/>
            </a:pPr>
            <a:r>
              <a:rPr lang="en-US" dirty="0" smtClean="0"/>
              <a:t>	THE BATTLE FOR A CATHOLIC’S SOUL IS FIRST AND FOREMOST A BATTLE OVER AUTHORITY!</a:t>
            </a:r>
          </a:p>
          <a:p>
            <a:pPr fontAlgn="auto">
              <a:spcBef>
                <a:spcPts val="0"/>
              </a:spcBef>
              <a:spcAft>
                <a:spcPts val="0"/>
              </a:spcAft>
              <a:defRPr/>
            </a:pPr>
            <a:endParaRPr lang="en-US" dirty="0" smtClean="0"/>
          </a:p>
          <a:p>
            <a:pPr fontAlgn="auto">
              <a:spcBef>
                <a:spcPts val="0"/>
              </a:spcBef>
              <a:spcAft>
                <a:spcPts val="0"/>
              </a:spcAft>
              <a:defRPr/>
            </a:pPr>
            <a:r>
              <a:rPr lang="en-US" dirty="0" smtClean="0"/>
              <a:t>                   </a:t>
            </a:r>
            <a:r>
              <a:rPr lang="en-US" b="1" dirty="0" smtClean="0"/>
              <a:t>So it is for every man!  </a:t>
            </a:r>
          </a:p>
          <a:p>
            <a:pPr fontAlgn="auto">
              <a:spcBef>
                <a:spcPts val="0"/>
              </a:spcBef>
              <a:spcAft>
                <a:spcPts val="0"/>
              </a:spcAft>
              <a:defRPr/>
            </a:pPr>
            <a:endParaRPr lang="en-US" b="1" dirty="0" smtClean="0"/>
          </a:p>
          <a:p>
            <a:pPr fontAlgn="auto">
              <a:spcBef>
                <a:spcPts val="0"/>
              </a:spcBef>
              <a:spcAft>
                <a:spcPts val="0"/>
              </a:spcAft>
              <a:defRPr/>
            </a:pPr>
            <a:r>
              <a:rPr lang="en-US" b="1" dirty="0" smtClean="0"/>
              <a:t> </a:t>
            </a:r>
            <a:endParaRPr lang="en-US" b="1" dirty="0"/>
          </a:p>
        </p:txBody>
      </p:sp>
      <p:sp>
        <p:nvSpPr>
          <p:cNvPr id="36867"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A907723C-10A6-4ADB-A72D-663045AD12CA}" type="slidenum">
              <a:rPr lang="en-US" sz="1300">
                <a:latin typeface="Calibri" pitchFamily="34" charset="0"/>
              </a:rPr>
              <a:pPr algn="r" defTabSz="966788"/>
              <a:t>11</a:t>
            </a:fld>
            <a:endParaRPr lang="en-US" sz="1300">
              <a:latin typeface="Calibri"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E4BA5EF9-DE5F-49DD-8CE5-31AD255B7250}" type="slidenum">
              <a:rPr lang="en-US"/>
              <a:pPr/>
              <a:t>12</a:t>
            </a:fld>
            <a:endParaRPr lang="en-US"/>
          </a:p>
        </p:txBody>
      </p:sp>
      <p:sp>
        <p:nvSpPr>
          <p:cNvPr id="38913"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b="1" dirty="0" smtClean="0"/>
              <a:t>7</a:t>
            </a:r>
            <a:r>
              <a:rPr lang="en-US" b="1" baseline="30000" dirty="0" smtClean="0"/>
              <a:t>th</a:t>
            </a:r>
            <a:r>
              <a:rPr lang="en-US" b="1" dirty="0" smtClean="0"/>
              <a:t> Day Adventists</a:t>
            </a:r>
          </a:p>
          <a:p>
            <a:pPr fontAlgn="auto">
              <a:spcBef>
                <a:spcPts val="0"/>
              </a:spcBef>
              <a:spcAft>
                <a:spcPts val="0"/>
              </a:spcAft>
              <a:defRPr/>
            </a:pPr>
            <a:r>
              <a:rPr lang="en-US" dirty="0" smtClean="0"/>
              <a:t>*Our sins will ultimately be placed on Satan.</a:t>
            </a:r>
          </a:p>
          <a:p>
            <a:pPr fontAlgn="auto">
              <a:spcBef>
                <a:spcPts val="0"/>
              </a:spcBef>
              <a:spcAft>
                <a:spcPts val="0"/>
              </a:spcAft>
              <a:defRPr/>
            </a:pPr>
            <a:r>
              <a:rPr lang="en-US" dirty="0" smtClean="0"/>
              <a:t>*Jesus is Michael the Archangel. </a:t>
            </a:r>
          </a:p>
          <a:p>
            <a:pPr fontAlgn="auto">
              <a:spcBef>
                <a:spcPts val="0"/>
              </a:spcBef>
              <a:spcAft>
                <a:spcPts val="0"/>
              </a:spcAft>
              <a:defRPr/>
            </a:pPr>
            <a:r>
              <a:rPr lang="en-US" dirty="0" smtClean="0"/>
              <a:t>*On October 22, 1844 Jesus entered the second and last phase of his atoning work. </a:t>
            </a:r>
          </a:p>
          <a:p>
            <a:pPr fontAlgn="auto">
              <a:spcBef>
                <a:spcPts val="0"/>
              </a:spcBef>
              <a:spcAft>
                <a:spcPts val="0"/>
              </a:spcAft>
              <a:defRPr/>
            </a:pPr>
            <a:r>
              <a:rPr lang="en-US" dirty="0" smtClean="0"/>
              <a:t>*The dead do not exist anymore -- soul sleep. </a:t>
            </a:r>
          </a:p>
          <a:p>
            <a:pPr fontAlgn="auto">
              <a:spcBef>
                <a:spcPts val="0"/>
              </a:spcBef>
              <a:spcAft>
                <a:spcPts val="0"/>
              </a:spcAft>
              <a:defRPr/>
            </a:pPr>
            <a:r>
              <a:rPr lang="en-US" dirty="0" smtClean="0"/>
              <a:t>*The wicked are annihilated. </a:t>
            </a:r>
          </a:p>
          <a:p>
            <a:pPr fontAlgn="auto">
              <a:spcBef>
                <a:spcPts val="0"/>
              </a:spcBef>
              <a:spcAft>
                <a:spcPts val="0"/>
              </a:spcAft>
              <a:defRPr/>
            </a:pPr>
            <a:r>
              <a:rPr lang="en-US" dirty="0" smtClean="0"/>
              <a:t>*Ellen G. White, the "founder" of Seventh Day Adventism, was a messenger from God gifted with the spirit of prophecy.</a:t>
            </a:r>
          </a:p>
          <a:p>
            <a:pPr fontAlgn="auto">
              <a:spcBef>
                <a:spcPts val="0"/>
              </a:spcBef>
              <a:spcAft>
                <a:spcPts val="0"/>
              </a:spcAft>
              <a:defRPr/>
            </a:pPr>
            <a:r>
              <a:rPr lang="en-US" b="1" dirty="0" smtClean="0"/>
              <a:t>*Worship must be done on Saturday (the Sabbath). </a:t>
            </a:r>
          </a:p>
          <a:p>
            <a:pPr fontAlgn="auto">
              <a:spcBef>
                <a:spcPts val="0"/>
              </a:spcBef>
              <a:spcAft>
                <a:spcPts val="0"/>
              </a:spcAft>
              <a:defRPr/>
            </a:pPr>
            <a:endParaRPr lang="en-US" b="1" dirty="0" smtClean="0"/>
          </a:p>
          <a:p>
            <a:pPr fontAlgn="auto">
              <a:spcBef>
                <a:spcPts val="0"/>
              </a:spcBef>
              <a:spcAft>
                <a:spcPts val="0"/>
              </a:spcAft>
              <a:defRPr/>
            </a:pPr>
            <a:r>
              <a:rPr lang="en-US" b="1" dirty="0" smtClean="0"/>
              <a:t>2. Puritan Sabbath</a:t>
            </a:r>
            <a:r>
              <a:rPr lang="en-US" dirty="0" smtClean="0"/>
              <a:t> (Reformed)</a:t>
            </a:r>
          </a:p>
          <a:p>
            <a:pPr fontAlgn="auto">
              <a:spcBef>
                <a:spcPts val="0"/>
              </a:spcBef>
              <a:spcAft>
                <a:spcPts val="0"/>
              </a:spcAft>
              <a:defRPr/>
            </a:pPr>
            <a:endParaRPr lang="en-US" dirty="0" smtClean="0"/>
          </a:p>
          <a:p>
            <a:pPr fontAlgn="auto">
              <a:spcBef>
                <a:spcPts val="0"/>
              </a:spcBef>
              <a:spcAft>
                <a:spcPts val="0"/>
              </a:spcAft>
              <a:defRPr/>
            </a:pPr>
            <a:r>
              <a:rPr lang="en-US" dirty="0" smtClean="0"/>
              <a:t>*Predicated on the church = Israel (theocratic)</a:t>
            </a:r>
          </a:p>
          <a:p>
            <a:pPr fontAlgn="auto">
              <a:spcBef>
                <a:spcPts val="0"/>
              </a:spcBef>
              <a:spcAft>
                <a:spcPts val="0"/>
              </a:spcAft>
              <a:defRPr/>
            </a:pPr>
            <a:r>
              <a:rPr lang="en-US" dirty="0" smtClean="0"/>
              <a:t>*quote – proves theocracy movement   “The civil magistrate may not assume to himself the administration of the Word and Sacraments…yet he hath authority, and it is his duty to take order, that unity and peace be preserved in the Church, that the truth of God be kept pure and entire, that all blasphemies and heresies be suppressed, all corruptions and abuses in worship and ordinances of God duly settled, administered, and observed” (Westminster confession). GOAL IS A CHRISTIAN NATION BUILT BY MEN – POSTMILLENNIAL</a:t>
            </a:r>
            <a:endParaRPr lang="en-US" b="1" dirty="0" smtClean="0"/>
          </a:p>
          <a:p>
            <a:pPr fontAlgn="auto">
              <a:spcBef>
                <a:spcPts val="0"/>
              </a:spcBef>
              <a:spcAft>
                <a:spcPts val="0"/>
              </a:spcAft>
              <a:defRPr/>
            </a:pPr>
            <a:r>
              <a:rPr lang="en-US" b="1" dirty="0" smtClean="0"/>
              <a:t> </a:t>
            </a:r>
          </a:p>
          <a:p>
            <a:pPr fontAlgn="auto">
              <a:spcBef>
                <a:spcPts val="0"/>
              </a:spcBef>
              <a:spcAft>
                <a:spcPts val="0"/>
              </a:spcAft>
              <a:defRPr/>
            </a:pPr>
            <a:endParaRPr lang="en-US" dirty="0"/>
          </a:p>
        </p:txBody>
      </p:sp>
      <p:sp>
        <p:nvSpPr>
          <p:cNvPr id="38915"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A3C6EA05-B247-4A67-86CD-E7111D8B1C72}" type="slidenum">
              <a:rPr lang="en-US" sz="1300">
                <a:latin typeface="Calibri" pitchFamily="34" charset="0"/>
              </a:rPr>
              <a:pPr algn="r" defTabSz="966788"/>
              <a:t>12</a:t>
            </a:fld>
            <a:endParaRPr lang="en-US" sz="1300">
              <a:latin typeface="Calibri"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625EA84B-FDA6-47FE-ADB3-B8D7C3C48C75}" type="slidenum">
              <a:rPr lang="en-US"/>
              <a:pPr/>
              <a:t>15</a:t>
            </a:fld>
            <a:endParaRPr lang="en-US"/>
          </a:p>
        </p:txBody>
      </p:sp>
      <p:sp>
        <p:nvSpPr>
          <p:cNvPr id="4300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indent="-228600" fontAlgn="auto">
              <a:spcBef>
                <a:spcPts val="0"/>
              </a:spcBef>
              <a:spcAft>
                <a:spcPts val="0"/>
              </a:spcAft>
              <a:buFontTx/>
              <a:buAutoNum type="arabicPeriod"/>
              <a:defRPr/>
            </a:pPr>
            <a:r>
              <a:rPr lang="en-US" dirty="0" smtClean="0"/>
              <a:t>There is a way of conforming Scripture to our own traditions of sin and complacency:</a:t>
            </a:r>
          </a:p>
          <a:p>
            <a:pPr fontAlgn="auto">
              <a:spcBef>
                <a:spcPts val="0"/>
              </a:spcBef>
              <a:spcAft>
                <a:spcPts val="0"/>
              </a:spcAft>
              <a:defRPr/>
            </a:pPr>
            <a:endParaRPr lang="en-US" dirty="0" smtClean="0"/>
          </a:p>
          <a:p>
            <a:pPr fontAlgn="auto">
              <a:spcBef>
                <a:spcPts val="0"/>
              </a:spcBef>
              <a:spcAft>
                <a:spcPts val="0"/>
              </a:spcAft>
              <a:defRPr/>
            </a:pPr>
            <a:r>
              <a:rPr lang="en-US" dirty="0" smtClean="0"/>
              <a:t>*Does not the word say “pray without ceasing?”    Don’t want to be legalistic, but if you’ve gone months without praying – you’ve built a tradition of non-prayer in your life! This of course is a tradition of non-conformity to the word of God. </a:t>
            </a:r>
          </a:p>
          <a:p>
            <a:pPr fontAlgn="auto">
              <a:spcBef>
                <a:spcPts val="0"/>
              </a:spcBef>
              <a:spcAft>
                <a:spcPts val="0"/>
              </a:spcAft>
              <a:defRPr/>
            </a:pPr>
            <a:endParaRPr lang="en-US" dirty="0" smtClean="0"/>
          </a:p>
          <a:p>
            <a:pPr fontAlgn="auto">
              <a:spcBef>
                <a:spcPts val="0"/>
              </a:spcBef>
              <a:spcAft>
                <a:spcPts val="0"/>
              </a:spcAft>
              <a:defRPr/>
            </a:pPr>
            <a:r>
              <a:rPr lang="en-US" dirty="0" smtClean="0"/>
              <a:t>*What about submitting to your husband or loving your wife? Is it your “tradition” to mistreat them?</a:t>
            </a:r>
          </a:p>
          <a:p>
            <a:pPr fontAlgn="auto">
              <a:spcBef>
                <a:spcPts val="0"/>
              </a:spcBef>
              <a:spcAft>
                <a:spcPts val="0"/>
              </a:spcAft>
              <a:defRPr/>
            </a:pPr>
            <a:endParaRPr lang="en-US" dirty="0" smtClean="0"/>
          </a:p>
          <a:p>
            <a:pPr fontAlgn="auto">
              <a:spcBef>
                <a:spcPts val="0"/>
              </a:spcBef>
              <a:spcAft>
                <a:spcPts val="0"/>
              </a:spcAft>
              <a:defRPr/>
            </a:pPr>
            <a:r>
              <a:rPr lang="en-US" dirty="0" smtClean="0"/>
              <a:t>2. Bob explained two weeks ago how he had accurately taught someone the doctrine of effectual calling in the Scriptures – but they said “It can’t mean that!”</a:t>
            </a:r>
          </a:p>
          <a:p>
            <a:pPr fontAlgn="auto">
              <a:spcBef>
                <a:spcPts val="0"/>
              </a:spcBef>
              <a:spcAft>
                <a:spcPts val="0"/>
              </a:spcAft>
              <a:defRPr/>
            </a:pPr>
            <a:endParaRPr lang="en-US" dirty="0" smtClean="0"/>
          </a:p>
          <a:p>
            <a:pPr fontAlgn="auto">
              <a:spcBef>
                <a:spcPts val="0"/>
              </a:spcBef>
              <a:spcAft>
                <a:spcPts val="0"/>
              </a:spcAft>
              <a:defRPr/>
            </a:pPr>
            <a:r>
              <a:rPr lang="en-US" dirty="0" smtClean="0"/>
              <a:t>Do you conform difficult doctrines to your own sensibilities? Romans 9 can’t teach election! Revelation 20 can’t teach eternal destruction!</a:t>
            </a:r>
          </a:p>
          <a:p>
            <a:pPr fontAlgn="auto">
              <a:spcBef>
                <a:spcPts val="0"/>
              </a:spcBef>
              <a:spcAft>
                <a:spcPts val="0"/>
              </a:spcAft>
              <a:defRPr/>
            </a:pPr>
            <a:endParaRPr lang="en-US" dirty="0" smtClean="0"/>
          </a:p>
          <a:p>
            <a:pPr fontAlgn="auto">
              <a:spcBef>
                <a:spcPts val="0"/>
              </a:spcBef>
              <a:spcAft>
                <a:spcPts val="0"/>
              </a:spcAft>
              <a:defRPr/>
            </a:pPr>
            <a:r>
              <a:rPr lang="en-US" dirty="0" smtClean="0"/>
              <a:t>These are all self imposed traditions that lead you away from the LORDSHIP OF GOD”S WORD!!!!</a:t>
            </a:r>
          </a:p>
          <a:p>
            <a:pPr fontAlgn="auto">
              <a:spcBef>
                <a:spcPts val="0"/>
              </a:spcBef>
              <a:spcAft>
                <a:spcPts val="0"/>
              </a:spcAft>
              <a:defRPr/>
            </a:pPr>
            <a:endParaRPr lang="en-US" dirty="0" smtClean="0"/>
          </a:p>
          <a:p>
            <a:pPr fontAlgn="auto">
              <a:spcBef>
                <a:spcPts val="0"/>
              </a:spcBef>
              <a:spcAft>
                <a:spcPts val="0"/>
              </a:spcAft>
              <a:defRPr/>
            </a:pPr>
            <a:r>
              <a:rPr lang="en-US" dirty="0" smtClean="0"/>
              <a:t>3. What’s the remedy?   THE WORD OF GOD – PS. 119:11</a:t>
            </a:r>
            <a:endParaRPr lang="en-US" dirty="0"/>
          </a:p>
        </p:txBody>
      </p:sp>
      <p:sp>
        <p:nvSpPr>
          <p:cNvPr id="43011"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5AD483E3-C771-4E6B-AC5F-683FE7D1EDB7}" type="slidenum">
              <a:rPr lang="en-US" sz="1300">
                <a:latin typeface="Calibri" pitchFamily="34" charset="0"/>
              </a:rPr>
              <a:pPr algn="r" defTabSz="966788"/>
              <a:t>15</a:t>
            </a:fld>
            <a:endParaRPr lang="en-US" sz="130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71DD0F96-422F-4B79-B92A-2934FC082BBF}" type="slidenum">
              <a:rPr lang="en-US"/>
              <a:pPr/>
              <a:t>2</a:t>
            </a:fld>
            <a:endParaRPr lang="en-US"/>
          </a:p>
        </p:txBody>
      </p:sp>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p:txBody>
          <a:bodyPr/>
          <a:lstStyle/>
          <a:p>
            <a:pPr marL="228600" indent="-228600">
              <a:spcBef>
                <a:spcPct val="0"/>
              </a:spcBef>
            </a:pPr>
            <a:r>
              <a:rPr lang="en-US" smtClean="0"/>
              <a:t>1. Remember: In Mark 7, the Pharisees rebuked Jesus because His disciples didn’t live up to their man made traditions concerning ceremonial washing.  JESUS’ RESPONSE</a:t>
            </a:r>
          </a:p>
          <a:p>
            <a:pPr marL="228600" indent="-228600">
              <a:spcBef>
                <a:spcPct val="0"/>
              </a:spcBef>
            </a:pPr>
            <a:endParaRPr lang="en-US" smtClean="0"/>
          </a:p>
          <a:p>
            <a:pPr marL="228600" indent="-228600">
              <a:spcBef>
                <a:spcPct val="0"/>
              </a:spcBef>
            </a:pPr>
            <a:r>
              <a:rPr lang="en-US" b="1" smtClean="0"/>
              <a:t>2.  “Neglecting</a:t>
            </a:r>
            <a:r>
              <a:rPr lang="en-US" smtClean="0"/>
              <a:t>” the commandment of God: </a:t>
            </a:r>
            <a:r>
              <a:rPr lang="en-US" i="1" smtClean="0">
                <a:solidFill>
                  <a:srgbClr val="FF0000"/>
                </a:solidFill>
              </a:rPr>
              <a:t>apheimi</a:t>
            </a:r>
            <a:r>
              <a:rPr lang="en-US" smtClean="0">
                <a:solidFill>
                  <a:srgbClr val="FF0000"/>
                </a:solidFill>
              </a:rPr>
              <a:t> = “to abandon”  - They were abandoning God’s word for their own traditions!</a:t>
            </a:r>
            <a:endParaRPr lang="en-US" i="1" smtClean="0">
              <a:solidFill>
                <a:srgbClr val="FF0000"/>
              </a:solidFill>
            </a:endParaRPr>
          </a:p>
          <a:p>
            <a:pPr marL="228600" indent="-228600">
              <a:spcBef>
                <a:spcPct val="0"/>
              </a:spcBef>
              <a:buFontTx/>
              <a:buAutoNum type="arabicPeriod"/>
            </a:pPr>
            <a:endParaRPr lang="en-US" smtClean="0"/>
          </a:p>
        </p:txBody>
      </p:sp>
      <p:sp>
        <p:nvSpPr>
          <p:cNvPr id="18435"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7C73A593-E818-4F30-8C6D-2160CBFB7011}" type="slidenum">
              <a:rPr lang="en-US" sz="1300">
                <a:latin typeface="Calibri" pitchFamily="34" charset="0"/>
              </a:rPr>
              <a:pPr algn="r" defTabSz="966788"/>
              <a:t>2</a:t>
            </a:fld>
            <a:endParaRPr lang="en-US" sz="1300">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7D77B6D6-3DC2-43BB-9646-502048FC358D}" type="slidenum">
              <a:rPr lang="en-US"/>
              <a:pPr/>
              <a:t>3</a:t>
            </a:fld>
            <a:endParaRPr lang="en-US"/>
          </a:p>
        </p:txBody>
      </p:sp>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endParaRPr lang="en-US" dirty="0" smtClean="0"/>
          </a:p>
          <a:p>
            <a:pPr fontAlgn="auto">
              <a:spcBef>
                <a:spcPts val="0"/>
              </a:spcBef>
              <a:spcAft>
                <a:spcPts val="0"/>
              </a:spcAft>
              <a:defRPr/>
            </a:pPr>
            <a:r>
              <a:rPr lang="en-US" dirty="0" smtClean="0"/>
              <a:t>“You’re experts” = You’re really good at setting  aside the commandment!</a:t>
            </a:r>
          </a:p>
          <a:p>
            <a:pPr fontAlgn="auto">
              <a:spcBef>
                <a:spcPts val="0"/>
              </a:spcBef>
              <a:spcAft>
                <a:spcPts val="0"/>
              </a:spcAft>
              <a:defRPr/>
            </a:pPr>
            <a:endParaRPr lang="en-US" dirty="0" smtClean="0"/>
          </a:p>
          <a:p>
            <a:pPr fontAlgn="auto">
              <a:spcBef>
                <a:spcPts val="0"/>
              </a:spcBef>
              <a:spcAft>
                <a:spcPts val="0"/>
              </a:spcAft>
              <a:defRPr/>
            </a:pPr>
            <a:endParaRPr lang="en-US" dirty="0" smtClean="0"/>
          </a:p>
          <a:p>
            <a:pPr marL="171450" indent="-171450" fontAlgn="auto">
              <a:spcBef>
                <a:spcPts val="0"/>
              </a:spcBef>
              <a:spcAft>
                <a:spcPts val="0"/>
              </a:spcAft>
              <a:buFont typeface="Arial" charset="0"/>
              <a:buNone/>
              <a:defRPr/>
            </a:pPr>
            <a:r>
              <a:rPr lang="en-US" dirty="0" smtClean="0"/>
              <a:t>    “Setting aside” – </a:t>
            </a:r>
            <a:r>
              <a:rPr lang="en-US" dirty="0" err="1" smtClean="0"/>
              <a:t>atheteo</a:t>
            </a:r>
            <a:r>
              <a:rPr lang="en-US" dirty="0" smtClean="0"/>
              <a:t> -  Alpha </a:t>
            </a:r>
            <a:r>
              <a:rPr lang="en-US" dirty="0" err="1" smtClean="0"/>
              <a:t>privitive</a:t>
            </a:r>
            <a:r>
              <a:rPr lang="en-US" dirty="0" smtClean="0"/>
              <a:t> prefixed to “</a:t>
            </a:r>
            <a:r>
              <a:rPr lang="en-US" dirty="0" err="1" smtClean="0"/>
              <a:t>theteo</a:t>
            </a:r>
            <a:r>
              <a:rPr lang="en-US" dirty="0" smtClean="0"/>
              <a:t>” meaning “to place” – Jesus is saying that the Pharisees “found no place” for God’s word in their lives as a result of their own tradition.</a:t>
            </a:r>
          </a:p>
          <a:p>
            <a:pPr marL="171450" indent="-171450" fontAlgn="auto">
              <a:spcBef>
                <a:spcPts val="0"/>
              </a:spcBef>
              <a:spcAft>
                <a:spcPts val="0"/>
              </a:spcAft>
              <a:buFont typeface="Arial" charset="0"/>
              <a:buChar char="•"/>
              <a:defRPr/>
            </a:pPr>
            <a:endParaRPr lang="en-US" dirty="0" smtClean="0"/>
          </a:p>
          <a:p>
            <a:pPr marL="171450" indent="-171450" fontAlgn="auto">
              <a:spcBef>
                <a:spcPts val="0"/>
              </a:spcBef>
              <a:spcAft>
                <a:spcPts val="0"/>
              </a:spcAft>
              <a:buFont typeface="Arial" charset="0"/>
              <a:buChar char="•"/>
              <a:defRPr/>
            </a:pPr>
            <a:r>
              <a:rPr lang="en-US" dirty="0" smtClean="0"/>
              <a:t>* </a:t>
            </a:r>
            <a:r>
              <a:rPr lang="en-US" dirty="0" err="1" smtClean="0"/>
              <a:t>Mishnah</a:t>
            </a:r>
            <a:r>
              <a:rPr lang="en-US" dirty="0" smtClean="0"/>
              <a:t> – redacted around 200 A.D., it contained oral tradition from the </a:t>
            </a:r>
            <a:r>
              <a:rPr lang="en-US" dirty="0" err="1" smtClean="0"/>
              <a:t>Pharasaic</a:t>
            </a:r>
            <a:r>
              <a:rPr lang="en-US" dirty="0" smtClean="0"/>
              <a:t> times (535 B.C. – 70 A.D.)</a:t>
            </a:r>
          </a:p>
          <a:p>
            <a:pPr marL="171450" indent="-171450" fontAlgn="auto">
              <a:spcBef>
                <a:spcPts val="0"/>
              </a:spcBef>
              <a:spcAft>
                <a:spcPts val="0"/>
              </a:spcAft>
              <a:buFont typeface="Arial" charset="0"/>
              <a:buChar char="•"/>
              <a:defRPr/>
            </a:pPr>
            <a:endParaRPr lang="en-US" dirty="0" smtClean="0"/>
          </a:p>
          <a:p>
            <a:pPr marL="171450" indent="-171450" fontAlgn="auto">
              <a:spcBef>
                <a:spcPts val="0"/>
              </a:spcBef>
              <a:spcAft>
                <a:spcPts val="0"/>
              </a:spcAft>
              <a:buFont typeface="Arial" charset="0"/>
              <a:buChar char="•"/>
              <a:defRPr/>
            </a:pPr>
            <a:r>
              <a:rPr lang="en-US" dirty="0" smtClean="0"/>
              <a:t>Much of the material would have been during the 400 years of “prophetic silence” (</a:t>
            </a:r>
            <a:r>
              <a:rPr lang="en-US" dirty="0" err="1" smtClean="0"/>
              <a:t>intertestamental</a:t>
            </a:r>
            <a:r>
              <a:rPr lang="en-US" dirty="0" smtClean="0"/>
              <a:t> period) where even 1 Macc. 9:27 and Josephus claimed that there was not a prophet in Israel!</a:t>
            </a:r>
          </a:p>
          <a:p>
            <a:pPr marL="171450" indent="-171450" fontAlgn="auto">
              <a:spcBef>
                <a:spcPts val="0"/>
              </a:spcBef>
              <a:spcAft>
                <a:spcPts val="0"/>
              </a:spcAft>
              <a:buFont typeface="Arial" charset="0"/>
              <a:buChar char="•"/>
              <a:defRPr/>
            </a:pPr>
            <a:endParaRPr lang="en-US" dirty="0" smtClean="0"/>
          </a:p>
          <a:p>
            <a:pPr marL="171450" indent="-171450" fontAlgn="auto">
              <a:spcBef>
                <a:spcPts val="0"/>
              </a:spcBef>
              <a:spcAft>
                <a:spcPts val="0"/>
              </a:spcAft>
              <a:buFont typeface="Arial" charset="0"/>
              <a:buChar char="•"/>
              <a:defRPr/>
            </a:pPr>
            <a:endParaRPr lang="en-US" dirty="0" smtClean="0"/>
          </a:p>
          <a:p>
            <a:pPr marL="171450" indent="-171450" fontAlgn="auto">
              <a:spcBef>
                <a:spcPts val="0"/>
              </a:spcBef>
              <a:spcAft>
                <a:spcPts val="0"/>
              </a:spcAft>
              <a:buFont typeface="Arial" charset="0"/>
              <a:buChar char="•"/>
              <a:defRPr/>
            </a:pPr>
            <a:endParaRPr lang="en-US" dirty="0" smtClean="0"/>
          </a:p>
          <a:p>
            <a:pPr marL="171450" indent="-171450" fontAlgn="auto">
              <a:spcBef>
                <a:spcPts val="0"/>
              </a:spcBef>
              <a:spcAft>
                <a:spcPts val="0"/>
              </a:spcAft>
              <a:buFont typeface="Arial" charset="0"/>
              <a:buChar char="•"/>
              <a:defRPr/>
            </a:pPr>
            <a:r>
              <a:rPr lang="en-US" dirty="0" smtClean="0"/>
              <a:t>Rom 10:3 For not knowing God’s righteousness and seeking to establish their own, they did not subject themselves to the righteousness of God.</a:t>
            </a:r>
            <a:endParaRPr lang="en-US" dirty="0"/>
          </a:p>
        </p:txBody>
      </p:sp>
      <p:sp>
        <p:nvSpPr>
          <p:cNvPr id="20483"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3C24A36D-9C9B-412C-AA0E-89723F6FD63A}" type="slidenum">
              <a:rPr lang="en-US" sz="1300">
                <a:latin typeface="Calibri" pitchFamily="34" charset="0"/>
              </a:rPr>
              <a:pPr algn="r" defTabSz="966788"/>
              <a:t>3</a:t>
            </a:fld>
            <a:endParaRPr lang="en-US" sz="1300">
              <a:latin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33F5AFB7-6834-4BAD-89D3-91715EBA1D5E}" type="slidenum">
              <a:rPr lang="en-US"/>
              <a:pPr/>
              <a:t>4</a:t>
            </a:fld>
            <a:endParaRPr lang="en-US"/>
          </a:p>
        </p:txBody>
      </p:sp>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marL="228600" lvl="1" indent="-228600" fontAlgn="auto">
              <a:spcBef>
                <a:spcPts val="0"/>
              </a:spcBef>
              <a:spcAft>
                <a:spcPts val="0"/>
              </a:spcAft>
              <a:defRPr/>
            </a:pPr>
            <a:r>
              <a:rPr lang="en-US" dirty="0" smtClean="0"/>
              <a:t>   * Honor your father and mother = 5</a:t>
            </a:r>
            <a:r>
              <a:rPr lang="en-US" baseline="30000" dirty="0" smtClean="0"/>
              <a:t>th</a:t>
            </a:r>
            <a:r>
              <a:rPr lang="en-US" dirty="0" smtClean="0"/>
              <a:t> commandment. PROBLEM: Pharisees (because of their tradition) were pitting the 5</a:t>
            </a:r>
            <a:r>
              <a:rPr lang="en-US" baseline="30000" dirty="0" smtClean="0"/>
              <a:t>th</a:t>
            </a:r>
            <a:r>
              <a:rPr lang="en-US" dirty="0" smtClean="0"/>
              <a:t> commandment to honor your father and mother against the command to honor your oath that you make to God in Numbers 30:2. They were using Numbers 30:2 as a foil against honoring their parents! </a:t>
            </a:r>
          </a:p>
          <a:p>
            <a:pPr marL="228600" lvl="1" indent="-228600" fontAlgn="auto">
              <a:spcBef>
                <a:spcPts val="0"/>
              </a:spcBef>
              <a:spcAft>
                <a:spcPts val="0"/>
              </a:spcAft>
              <a:defRPr/>
            </a:pPr>
            <a:endParaRPr lang="en-US" dirty="0" smtClean="0"/>
          </a:p>
          <a:p>
            <a:pPr marL="228600" lvl="1" indent="-228600" fontAlgn="auto">
              <a:spcBef>
                <a:spcPts val="0"/>
              </a:spcBef>
              <a:spcAft>
                <a:spcPts val="0"/>
              </a:spcAft>
              <a:defRPr/>
            </a:pPr>
            <a:r>
              <a:rPr lang="en-US" dirty="0" smtClean="0"/>
              <a:t>    DECLARING SOMETHING TO BE CORBAN allowed men to be selfish and keep their money!</a:t>
            </a:r>
          </a:p>
          <a:p>
            <a:pPr marL="228600" lvl="1" indent="-228600" fontAlgn="auto">
              <a:spcBef>
                <a:spcPts val="0"/>
              </a:spcBef>
              <a:spcAft>
                <a:spcPts val="0"/>
              </a:spcAft>
              <a:defRPr/>
            </a:pPr>
            <a:endParaRPr lang="en-US" dirty="0" smtClean="0"/>
          </a:p>
          <a:p>
            <a:pPr marL="228600" lvl="1" indent="-228600" fontAlgn="auto">
              <a:spcBef>
                <a:spcPts val="0"/>
              </a:spcBef>
              <a:spcAft>
                <a:spcPts val="0"/>
              </a:spcAft>
              <a:defRPr/>
            </a:pPr>
            <a:r>
              <a:rPr lang="en-US" dirty="0" smtClean="0"/>
              <a:t>      1. In the hypothetical situation proposed by Jesus, if the son declared his property </a:t>
            </a:r>
            <a:r>
              <a:rPr lang="en-US" i="1" dirty="0" err="1" smtClean="0"/>
              <a:t>qorban</a:t>
            </a:r>
            <a:r>
              <a:rPr lang="en-US" i="1" dirty="0" smtClean="0"/>
              <a:t> to his parents, he neither promised it to the Temple nor prohibited its use to himself, </a:t>
            </a:r>
            <a:r>
              <a:rPr lang="en-US" b="1" i="1" dirty="0" smtClean="0"/>
              <a:t>but he legally excluded his parents from the right of benefit. </a:t>
            </a:r>
            <a:r>
              <a:rPr lang="en-US" dirty="0" smtClean="0"/>
              <a:t>( Lane)</a:t>
            </a:r>
          </a:p>
          <a:p>
            <a:pPr marL="228600" lvl="1" indent="-228600" fontAlgn="auto">
              <a:spcBef>
                <a:spcPts val="0"/>
              </a:spcBef>
              <a:spcAft>
                <a:spcPts val="0"/>
              </a:spcAft>
              <a:defRPr/>
            </a:pPr>
            <a:endParaRPr lang="en-US" dirty="0" smtClean="0"/>
          </a:p>
          <a:p>
            <a:pPr fontAlgn="auto">
              <a:spcBef>
                <a:spcPts val="0"/>
              </a:spcBef>
              <a:spcAft>
                <a:spcPts val="0"/>
              </a:spcAft>
              <a:defRPr/>
            </a:pPr>
            <a:r>
              <a:rPr lang="en-US" dirty="0" smtClean="0"/>
              <a:t>2.</a:t>
            </a:r>
            <a:r>
              <a:rPr lang="en-US" b="1" i="1" dirty="0" smtClean="0"/>
              <a:t> </a:t>
            </a:r>
            <a:r>
              <a:rPr lang="en-US" dirty="0" smtClean="0"/>
              <a:t>Notice that Jesus contrasts the authoritative prophet Moses – who speaks for God – with the mere words of the Pharisees – “but you say”</a:t>
            </a:r>
          </a:p>
          <a:p>
            <a:pPr fontAlgn="auto">
              <a:spcBef>
                <a:spcPts val="0"/>
              </a:spcBef>
              <a:spcAft>
                <a:spcPts val="0"/>
              </a:spcAft>
              <a:defRPr/>
            </a:pPr>
            <a:r>
              <a:rPr lang="en-US" dirty="0" smtClean="0"/>
              <a:t>     </a:t>
            </a:r>
          </a:p>
          <a:p>
            <a:pPr fontAlgn="auto">
              <a:spcBef>
                <a:spcPts val="0"/>
              </a:spcBef>
              <a:spcAft>
                <a:spcPts val="0"/>
              </a:spcAft>
              <a:defRPr/>
            </a:pPr>
            <a:r>
              <a:rPr lang="en-US" dirty="0" smtClean="0"/>
              <a:t>Friends: We have to develop this same sensitivity: We must be able to discern the opinion of men/women versus the word of God!</a:t>
            </a:r>
            <a:endParaRPr lang="en-US" b="1" i="1" dirty="0" smtClean="0"/>
          </a:p>
          <a:p>
            <a:pPr fontAlgn="auto">
              <a:spcBef>
                <a:spcPts val="0"/>
              </a:spcBef>
              <a:spcAft>
                <a:spcPts val="0"/>
              </a:spcAft>
              <a:defRPr/>
            </a:pPr>
            <a:endParaRPr lang="en-US" b="1" i="1" dirty="0" smtClean="0"/>
          </a:p>
          <a:p>
            <a:pPr lvl="1" fontAlgn="auto">
              <a:spcBef>
                <a:spcPts val="0"/>
              </a:spcBef>
              <a:spcAft>
                <a:spcPts val="0"/>
              </a:spcAft>
              <a:defRPr/>
            </a:pPr>
            <a:r>
              <a:rPr lang="en-US" dirty="0" smtClean="0"/>
              <a:t> </a:t>
            </a:r>
            <a:endParaRPr lang="en-US" dirty="0"/>
          </a:p>
        </p:txBody>
      </p:sp>
      <p:sp>
        <p:nvSpPr>
          <p:cNvPr id="22531"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E7745E6B-9635-4A5E-B92C-EAA81BA4D7EF}" type="slidenum">
              <a:rPr lang="en-US" sz="1300">
                <a:latin typeface="Calibri" pitchFamily="34" charset="0"/>
              </a:rPr>
              <a:pPr algn="r" defTabSz="966788"/>
              <a:t>4</a:t>
            </a:fld>
            <a:endParaRPr lang="en-US" sz="13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2324B6AD-4399-457F-B918-2722626E012F}" type="slidenum">
              <a:rPr lang="en-US"/>
              <a:pPr/>
              <a:t>5</a:t>
            </a:fld>
            <a:endParaRPr lang="en-US"/>
          </a:p>
        </p:txBody>
      </p:sp>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sz="1050" dirty="0" smtClean="0"/>
              <a:t>  1. “…no longer permit” – even if a son was remorseful – the Pharisees wouldn’t let him give his possessions to them to take care of them.</a:t>
            </a:r>
          </a:p>
          <a:p>
            <a:pPr fontAlgn="auto">
              <a:spcBef>
                <a:spcPts val="0"/>
              </a:spcBef>
              <a:spcAft>
                <a:spcPts val="0"/>
              </a:spcAft>
              <a:defRPr/>
            </a:pPr>
            <a:endParaRPr lang="en-US" sz="1050" dirty="0" smtClean="0"/>
          </a:p>
          <a:p>
            <a:pPr fontAlgn="auto">
              <a:spcBef>
                <a:spcPts val="0"/>
              </a:spcBef>
              <a:spcAft>
                <a:spcPts val="0"/>
              </a:spcAft>
              <a:defRPr/>
            </a:pPr>
            <a:r>
              <a:rPr lang="en-US" sz="1050" dirty="0" smtClean="0"/>
              <a:t>  </a:t>
            </a:r>
          </a:p>
          <a:p>
            <a:pPr fontAlgn="auto">
              <a:spcBef>
                <a:spcPts val="0"/>
              </a:spcBef>
              <a:spcAft>
                <a:spcPts val="0"/>
              </a:spcAft>
              <a:defRPr/>
            </a:pPr>
            <a:endParaRPr lang="en-US" sz="1050" dirty="0" smtClean="0"/>
          </a:p>
          <a:p>
            <a:pPr fontAlgn="auto">
              <a:spcBef>
                <a:spcPts val="0"/>
              </a:spcBef>
              <a:spcAft>
                <a:spcPts val="0"/>
              </a:spcAft>
              <a:defRPr/>
            </a:pPr>
            <a:r>
              <a:rPr lang="en-US" sz="1050" dirty="0" smtClean="0"/>
              <a:t>  2. Notice the progression: Neglect (vs. 8), Setting aside (vs. 9), </a:t>
            </a:r>
            <a:r>
              <a:rPr lang="en-US" sz="1050" b="1" dirty="0" smtClean="0"/>
              <a:t>Invalidating</a:t>
            </a:r>
            <a:r>
              <a:rPr lang="en-US" sz="1050" dirty="0" smtClean="0"/>
              <a:t> (vs. 13).</a:t>
            </a:r>
          </a:p>
          <a:p>
            <a:pPr fontAlgn="auto">
              <a:spcBef>
                <a:spcPts val="0"/>
              </a:spcBef>
              <a:spcAft>
                <a:spcPts val="0"/>
              </a:spcAft>
              <a:defRPr/>
            </a:pPr>
            <a:endParaRPr lang="en-US" sz="1050" b="1" dirty="0" smtClean="0"/>
          </a:p>
          <a:p>
            <a:pPr fontAlgn="auto">
              <a:spcBef>
                <a:spcPts val="0"/>
              </a:spcBef>
              <a:spcAft>
                <a:spcPts val="0"/>
              </a:spcAft>
              <a:defRPr/>
            </a:pPr>
            <a:r>
              <a:rPr lang="en-US" sz="1050" b="1" dirty="0" smtClean="0">
                <a:solidFill>
                  <a:srgbClr val="FF0000"/>
                </a:solidFill>
              </a:rPr>
              <a:t>   Invalidating = </a:t>
            </a:r>
            <a:r>
              <a:rPr lang="el-GR" sz="1050" b="1" dirty="0" smtClean="0">
                <a:solidFill>
                  <a:srgbClr val="FF0000"/>
                </a:solidFill>
              </a:rPr>
              <a:t>ἀκυρόω</a:t>
            </a:r>
            <a:r>
              <a:rPr lang="en-US" sz="1050" b="1" dirty="0" smtClean="0">
                <a:solidFill>
                  <a:srgbClr val="FF0000"/>
                </a:solidFill>
              </a:rPr>
              <a:t> – from the noun “</a:t>
            </a:r>
            <a:r>
              <a:rPr lang="en-US" sz="1050" b="1" dirty="0" err="1" smtClean="0">
                <a:solidFill>
                  <a:srgbClr val="FF0000"/>
                </a:solidFill>
              </a:rPr>
              <a:t>kurios</a:t>
            </a:r>
            <a:r>
              <a:rPr lang="en-US" sz="1050" b="1" dirty="0" smtClean="0">
                <a:solidFill>
                  <a:srgbClr val="FF0000"/>
                </a:solidFill>
              </a:rPr>
              <a:t>” – Alpha </a:t>
            </a:r>
            <a:r>
              <a:rPr lang="en-US" sz="1050" b="1" dirty="0" err="1" smtClean="0">
                <a:solidFill>
                  <a:srgbClr val="FF0000"/>
                </a:solidFill>
              </a:rPr>
              <a:t>privitive</a:t>
            </a:r>
            <a:r>
              <a:rPr lang="en-US" sz="1050" b="1" dirty="0" smtClean="0">
                <a:solidFill>
                  <a:srgbClr val="FF0000"/>
                </a:solidFill>
              </a:rPr>
              <a:t> –”no lordship”</a:t>
            </a:r>
            <a:r>
              <a:rPr lang="en-US" sz="1050" b="1" dirty="0" smtClean="0"/>
              <a:t> “</a:t>
            </a:r>
          </a:p>
          <a:p>
            <a:pPr fontAlgn="auto">
              <a:spcBef>
                <a:spcPts val="0"/>
              </a:spcBef>
              <a:spcAft>
                <a:spcPts val="0"/>
              </a:spcAft>
              <a:defRPr/>
            </a:pPr>
            <a:endParaRPr lang="en-US" sz="1050" b="1" i="1" dirty="0" smtClean="0"/>
          </a:p>
          <a:p>
            <a:pPr fontAlgn="auto">
              <a:spcBef>
                <a:spcPts val="0"/>
              </a:spcBef>
              <a:spcAft>
                <a:spcPts val="0"/>
              </a:spcAft>
              <a:defRPr/>
            </a:pPr>
            <a:r>
              <a:rPr lang="en-US" sz="1050" b="1" i="1" dirty="0" smtClean="0"/>
              <a:t>He did not mean that it ceases to be the law of God, but that it had no value, worth, or lordship over them. All these are indicated by the word </a:t>
            </a:r>
            <a:r>
              <a:rPr lang="en-US" sz="1050" b="1" i="1" dirty="0" err="1" smtClean="0"/>
              <a:t>kúros</a:t>
            </a:r>
            <a:r>
              <a:rPr lang="en-US" sz="1050" b="1" i="1" dirty="0" smtClean="0"/>
              <a:t>”                    </a:t>
            </a:r>
            <a:r>
              <a:rPr lang="en-US" sz="1050" dirty="0" smtClean="0"/>
              <a:t>(Word Study of The New Testament)</a:t>
            </a:r>
          </a:p>
          <a:p>
            <a:pPr fontAlgn="auto">
              <a:spcBef>
                <a:spcPts val="0"/>
              </a:spcBef>
              <a:spcAft>
                <a:spcPts val="0"/>
              </a:spcAft>
              <a:defRPr/>
            </a:pPr>
            <a:endParaRPr lang="en-US" sz="1050" dirty="0" smtClean="0"/>
          </a:p>
          <a:p>
            <a:pPr fontAlgn="auto">
              <a:spcBef>
                <a:spcPts val="0"/>
              </a:spcBef>
              <a:spcAft>
                <a:spcPts val="0"/>
              </a:spcAft>
              <a:defRPr/>
            </a:pPr>
            <a:r>
              <a:rPr lang="en-US" sz="1050" dirty="0" smtClean="0"/>
              <a:t>The Bible: Is God’s word to us that explains the way reality is. Tradition steers us away from reality and therefore leads us away from God.</a:t>
            </a:r>
          </a:p>
          <a:p>
            <a:pPr fontAlgn="auto">
              <a:spcBef>
                <a:spcPts val="0"/>
              </a:spcBef>
              <a:spcAft>
                <a:spcPts val="0"/>
              </a:spcAft>
              <a:defRPr/>
            </a:pPr>
            <a:endParaRPr lang="en-US" sz="1050" dirty="0" smtClean="0"/>
          </a:p>
          <a:p>
            <a:pPr fontAlgn="auto">
              <a:spcBef>
                <a:spcPts val="0"/>
              </a:spcBef>
              <a:spcAft>
                <a:spcPts val="0"/>
              </a:spcAft>
              <a:defRPr/>
            </a:pPr>
            <a:endParaRPr lang="en-US" sz="1050" dirty="0" smtClean="0"/>
          </a:p>
          <a:p>
            <a:pPr lvl="1" fontAlgn="auto">
              <a:spcBef>
                <a:spcPts val="0"/>
              </a:spcBef>
              <a:spcAft>
                <a:spcPts val="0"/>
              </a:spcAft>
              <a:defRPr/>
            </a:pPr>
            <a:r>
              <a:rPr lang="en-US" sz="1050" dirty="0" smtClean="0"/>
              <a:t> </a:t>
            </a:r>
          </a:p>
          <a:p>
            <a:pPr lvl="1" fontAlgn="auto">
              <a:spcBef>
                <a:spcPts val="0"/>
              </a:spcBef>
              <a:spcAft>
                <a:spcPts val="0"/>
              </a:spcAft>
              <a:defRPr/>
            </a:pPr>
            <a:endParaRPr lang="en-US" dirty="0"/>
          </a:p>
        </p:txBody>
      </p:sp>
      <p:sp>
        <p:nvSpPr>
          <p:cNvPr id="24579"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40A8970A-3E9A-4B6A-B646-A3AC59163BCF}" type="slidenum">
              <a:rPr lang="en-US" sz="1300">
                <a:latin typeface="Calibri" pitchFamily="34" charset="0"/>
              </a:rPr>
              <a:pPr algn="r" defTabSz="966788"/>
              <a:t>5</a:t>
            </a:fld>
            <a:endParaRPr lang="en-US" sz="1300">
              <a:latin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18D19AF0-560D-4406-9C7F-47AAA020052A}" type="slidenum">
              <a:rPr lang="en-US"/>
              <a:pPr/>
              <a:t>6</a:t>
            </a:fld>
            <a:endParaRPr lang="en-US"/>
          </a:p>
        </p:txBody>
      </p:sp>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lstStyle/>
          <a:p>
            <a:pPr fontAlgn="auto">
              <a:spcBef>
                <a:spcPts val="0"/>
              </a:spcBef>
              <a:spcAft>
                <a:spcPts val="0"/>
              </a:spcAft>
              <a:defRPr/>
            </a:pPr>
            <a:r>
              <a:rPr lang="en-US" dirty="0" smtClean="0"/>
              <a:t>Two usages of “tradition” in the N.T.</a:t>
            </a:r>
          </a:p>
          <a:p>
            <a:pPr fontAlgn="auto">
              <a:spcBef>
                <a:spcPts val="0"/>
              </a:spcBef>
              <a:spcAft>
                <a:spcPts val="0"/>
              </a:spcAft>
              <a:defRPr/>
            </a:pPr>
            <a:endParaRPr lang="en-US" dirty="0" smtClean="0"/>
          </a:p>
          <a:p>
            <a:pPr fontAlgn="auto">
              <a:spcBef>
                <a:spcPts val="0"/>
              </a:spcBef>
              <a:spcAft>
                <a:spcPts val="0"/>
              </a:spcAft>
              <a:defRPr/>
            </a:pPr>
            <a:r>
              <a:rPr lang="en-US" u="sng" dirty="0" smtClean="0"/>
              <a:t>Three categories of Tradition</a:t>
            </a:r>
          </a:p>
          <a:p>
            <a:pPr fontAlgn="auto">
              <a:spcBef>
                <a:spcPts val="0"/>
              </a:spcBef>
              <a:spcAft>
                <a:spcPts val="0"/>
              </a:spcAft>
              <a:defRPr/>
            </a:pPr>
            <a:endParaRPr lang="en-US" dirty="0" smtClean="0"/>
          </a:p>
          <a:p>
            <a:pPr marL="228600" indent="-228600" fontAlgn="auto">
              <a:spcBef>
                <a:spcPts val="0"/>
              </a:spcBef>
              <a:spcAft>
                <a:spcPts val="0"/>
              </a:spcAft>
              <a:defRPr/>
            </a:pPr>
            <a:r>
              <a:rPr lang="en-US" dirty="0" smtClean="0"/>
              <a:t>      1. Harmless traditions: Every year we get together on New Years Eve to play games. – These make no claims as to salvation/sanctification AND don’t falsely bind anyone…</a:t>
            </a:r>
          </a:p>
          <a:p>
            <a:pPr marL="228600" indent="-228600" fontAlgn="auto">
              <a:spcBef>
                <a:spcPts val="0"/>
              </a:spcBef>
              <a:spcAft>
                <a:spcPts val="0"/>
              </a:spcAft>
              <a:defRPr/>
            </a:pPr>
            <a:endParaRPr lang="en-US" dirty="0" smtClean="0"/>
          </a:p>
          <a:p>
            <a:pPr marL="228600" indent="-228600" fontAlgn="auto">
              <a:spcBef>
                <a:spcPts val="0"/>
              </a:spcBef>
              <a:spcAft>
                <a:spcPts val="0"/>
              </a:spcAft>
              <a:defRPr/>
            </a:pPr>
            <a:r>
              <a:rPr lang="en-US" dirty="0" smtClean="0"/>
              <a:t>      2. Apostolic Tradition: Word of God!</a:t>
            </a:r>
          </a:p>
          <a:p>
            <a:pPr marL="228600" indent="-228600" fontAlgn="auto">
              <a:spcBef>
                <a:spcPts val="0"/>
              </a:spcBef>
              <a:spcAft>
                <a:spcPts val="0"/>
              </a:spcAft>
              <a:defRPr/>
            </a:pPr>
            <a:endParaRPr lang="en-US" dirty="0" smtClean="0"/>
          </a:p>
          <a:p>
            <a:pPr marL="228600" indent="-228600" fontAlgn="auto">
              <a:spcBef>
                <a:spcPts val="0"/>
              </a:spcBef>
              <a:spcAft>
                <a:spcPts val="0"/>
              </a:spcAft>
              <a:defRPr/>
            </a:pPr>
            <a:r>
              <a:rPr lang="en-US" dirty="0" smtClean="0"/>
              <a:t>      3. Damaging tradition: From the demonic realm designed to steer people away from the W.O.G.   </a:t>
            </a:r>
          </a:p>
          <a:p>
            <a:pPr marL="228600" indent="-228600" fontAlgn="auto">
              <a:spcBef>
                <a:spcPts val="0"/>
              </a:spcBef>
              <a:spcAft>
                <a:spcPts val="0"/>
              </a:spcAft>
              <a:defRPr/>
            </a:pPr>
            <a:endParaRPr lang="en-US" dirty="0" smtClean="0"/>
          </a:p>
          <a:p>
            <a:pPr marL="228600" indent="-228600" fontAlgn="auto">
              <a:spcBef>
                <a:spcPts val="0"/>
              </a:spcBef>
              <a:spcAft>
                <a:spcPts val="0"/>
              </a:spcAft>
              <a:defRPr/>
            </a:pPr>
            <a:r>
              <a:rPr lang="en-US" smtClean="0"/>
              <a:t>               TAKES </a:t>
            </a:r>
            <a:r>
              <a:rPr lang="en-US" dirty="0" smtClean="0"/>
              <a:t>AWAY THE “LORDSHIP” OF THE SCRIPTURES FROM OUR LIVES!</a:t>
            </a:r>
          </a:p>
          <a:p>
            <a:pPr marL="228600" indent="-228600" fontAlgn="auto">
              <a:spcBef>
                <a:spcPts val="0"/>
              </a:spcBef>
              <a:spcAft>
                <a:spcPts val="0"/>
              </a:spcAft>
              <a:buFontTx/>
              <a:buAutoNum type="arabicPeriod"/>
              <a:defRPr/>
            </a:pPr>
            <a:endParaRPr lang="en-US" dirty="0"/>
          </a:p>
        </p:txBody>
      </p:sp>
      <p:sp>
        <p:nvSpPr>
          <p:cNvPr id="26627"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163F9DBC-2D8A-4BCB-B94D-59E135A14A7C}" type="slidenum">
              <a:rPr lang="en-US" sz="1300">
                <a:latin typeface="Calibri" pitchFamily="34" charset="0"/>
              </a:rPr>
              <a:pPr algn="r" defTabSz="966788"/>
              <a:t>6</a:t>
            </a:fld>
            <a:endParaRPr lang="en-US" sz="1300">
              <a:latin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3EDFA88C-DE97-4511-B3D6-0E3D51DFD2FA}" type="slidenum">
              <a:rPr lang="en-US"/>
              <a:pPr/>
              <a:t>7</a:t>
            </a:fld>
            <a:endParaRPr lang="en-US"/>
          </a:p>
        </p:txBody>
      </p:sp>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p:txBody>
          <a:bodyPr/>
          <a:lstStyle/>
          <a:p>
            <a:pPr>
              <a:spcBef>
                <a:spcPct val="0"/>
              </a:spcBef>
            </a:pPr>
            <a:r>
              <a:rPr lang="en-US" u="sng" smtClean="0"/>
              <a:t>1 Timothy 4:3</a:t>
            </a:r>
            <a:r>
              <a:rPr lang="en-US" smtClean="0"/>
              <a:t>  men who </a:t>
            </a:r>
            <a:r>
              <a:rPr lang="en-US" b="1" smtClean="0"/>
              <a:t>forbid marriage </a:t>
            </a:r>
            <a:r>
              <a:rPr lang="en-US" smtClean="0"/>
              <a:t>and advocate </a:t>
            </a:r>
            <a:r>
              <a:rPr lang="en-US" b="1" smtClean="0"/>
              <a:t>abstaining from foods </a:t>
            </a:r>
            <a:r>
              <a:rPr lang="en-US" smtClean="0"/>
              <a:t>which God has created to be gratefully shared in by those who believe and know the truth. </a:t>
            </a:r>
          </a:p>
          <a:p>
            <a:pPr>
              <a:spcBef>
                <a:spcPct val="0"/>
              </a:spcBef>
            </a:pPr>
            <a:endParaRPr lang="en-US" smtClean="0"/>
          </a:p>
          <a:p>
            <a:pPr>
              <a:spcBef>
                <a:spcPct val="0"/>
              </a:spcBef>
            </a:pPr>
            <a:r>
              <a:rPr lang="en-US" smtClean="0"/>
              <a:t>	* Logical question: Are we forbidden to marriage in Scripture? No.  Are we to abstain from certain foods under the New Covenant? No. </a:t>
            </a:r>
          </a:p>
          <a:p>
            <a:pPr>
              <a:spcBef>
                <a:spcPct val="0"/>
              </a:spcBef>
            </a:pPr>
            <a:endParaRPr lang="en-US" smtClean="0"/>
          </a:p>
          <a:p>
            <a:pPr>
              <a:spcBef>
                <a:spcPct val="0"/>
              </a:spcBef>
            </a:pPr>
            <a:r>
              <a:rPr lang="en-US" smtClean="0"/>
              <a:t>	*These traditions are damaging because they falsely claim that these can make you acceptable to God!  THEY LEAD YOU AWAY FROM THE FINISHED WORK OF CHRIST!</a:t>
            </a:r>
          </a:p>
        </p:txBody>
      </p:sp>
      <p:sp>
        <p:nvSpPr>
          <p:cNvPr id="28675"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A66B1BDD-B840-4AFC-A0B1-6E0939EC94C3}" type="slidenum">
              <a:rPr lang="en-US" sz="1300">
                <a:latin typeface="Calibri" pitchFamily="34" charset="0"/>
              </a:rPr>
              <a:pPr algn="r" defTabSz="966788"/>
              <a:t>7</a:t>
            </a:fld>
            <a:endParaRPr lang="en-US" sz="130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669F3077-BA0D-4FC4-9676-0868B8B56B0C}" type="slidenum">
              <a:rPr lang="en-US"/>
              <a:pPr/>
              <a:t>8</a:t>
            </a:fld>
            <a:endParaRPr lang="en-US"/>
          </a:p>
        </p:txBody>
      </p:sp>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p:txBody>
          <a:bodyPr/>
          <a:lstStyle/>
          <a:p>
            <a:pPr>
              <a:spcBef>
                <a:spcPct val="0"/>
              </a:spcBef>
            </a:pPr>
            <a:r>
              <a:rPr lang="en-US" smtClean="0"/>
              <a:t> Catholicism claims that the Pope is in the succession of the Apostle Peter.</a:t>
            </a:r>
          </a:p>
          <a:p>
            <a:pPr>
              <a:spcBef>
                <a:spcPct val="0"/>
              </a:spcBef>
            </a:pPr>
            <a:endParaRPr lang="en-US" smtClean="0"/>
          </a:p>
          <a:p>
            <a:pPr>
              <a:spcBef>
                <a:spcPct val="0"/>
              </a:spcBef>
            </a:pPr>
            <a:r>
              <a:rPr lang="en-US" smtClean="0"/>
              <a:t>1. The Roman Catholic Church teaches that all bishops are </a:t>
            </a:r>
            <a:r>
              <a:rPr lang="en-US" b="1" smtClean="0"/>
              <a:t>infallible</a:t>
            </a:r>
            <a:r>
              <a:rPr lang="en-US" smtClean="0"/>
              <a:t> when they teach </a:t>
            </a:r>
            <a:r>
              <a:rPr lang="en-US" b="1" smtClean="0"/>
              <a:t>collectively</a:t>
            </a:r>
            <a:r>
              <a:rPr lang="en-US" smtClean="0"/>
              <a:t>.</a:t>
            </a:r>
          </a:p>
          <a:p>
            <a:pPr>
              <a:spcBef>
                <a:spcPct val="0"/>
              </a:spcBef>
            </a:pPr>
            <a:r>
              <a:rPr lang="en-US" smtClean="0"/>
              <a:t>    The Pope is the “head of the bishops” as he is uniquely the bishop of Rome. When he speaks “ex cathedra” (from the seat) he is regarded as </a:t>
            </a:r>
            <a:r>
              <a:rPr lang="en-US" b="1" smtClean="0"/>
              <a:t>infallible</a:t>
            </a:r>
            <a:r>
              <a:rPr lang="en-US" smtClean="0"/>
              <a:t> when he teaches </a:t>
            </a:r>
            <a:r>
              <a:rPr lang="en-US" b="1" smtClean="0"/>
              <a:t>individually.</a:t>
            </a:r>
            <a:r>
              <a:rPr lang="en-US" smtClean="0"/>
              <a:t>  </a:t>
            </a:r>
          </a:p>
          <a:p>
            <a:pPr>
              <a:spcBef>
                <a:spcPct val="0"/>
              </a:spcBef>
            </a:pPr>
            <a:endParaRPr lang="en-US" smtClean="0"/>
          </a:p>
          <a:p>
            <a:pPr>
              <a:spcBef>
                <a:spcPct val="0"/>
              </a:spcBef>
            </a:pPr>
            <a:r>
              <a:rPr lang="en-US" smtClean="0"/>
              <a:t>QUOTE: “The Roman Pontiff, </a:t>
            </a:r>
            <a:r>
              <a:rPr lang="en-US" b="1" smtClean="0"/>
              <a:t>head of the college of bishops</a:t>
            </a:r>
            <a:r>
              <a:rPr lang="en-US" smtClean="0"/>
              <a:t>, enjoys this infallibility in virtue of his office, when, as supreme pastor and teacher of all the faithful…he proclaims in an absolute decision a doctrine pertaining to faith or morals” (2</a:t>
            </a:r>
            <a:r>
              <a:rPr lang="en-US" baseline="30000" smtClean="0"/>
              <a:t>nd</a:t>
            </a:r>
            <a:r>
              <a:rPr lang="en-US" smtClean="0"/>
              <a:t> Vatican Council).</a:t>
            </a:r>
            <a:endParaRPr lang="en-US" b="1" smtClean="0"/>
          </a:p>
        </p:txBody>
      </p:sp>
      <p:sp>
        <p:nvSpPr>
          <p:cNvPr id="30723"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4BFFEDBB-76A3-4F26-9394-EF2E0CF74BC7}" type="slidenum">
              <a:rPr lang="en-US" sz="1300">
                <a:latin typeface="Calibri" pitchFamily="34" charset="0"/>
              </a:rPr>
              <a:pPr algn="r" defTabSz="966788"/>
              <a:t>8</a:t>
            </a:fld>
            <a:endParaRPr lang="en-US" sz="1300">
              <a:latin typeface="Calibri"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5"/>
          </p:nvPr>
        </p:nvSpPr>
        <p:spPr>
          <a:ln/>
        </p:spPr>
        <p:txBody>
          <a:bodyPr/>
          <a:lstStyle/>
          <a:p>
            <a:fld id="{A5B3D45E-1882-40F3-B929-69605E52B381}" type="slidenum">
              <a:rPr lang="en-US"/>
              <a:pPr/>
              <a:t>9</a:t>
            </a:fld>
            <a:endParaRPr lang="en-US"/>
          </a:p>
        </p:txBody>
      </p:sp>
      <p:sp>
        <p:nvSpPr>
          <p:cNvPr id="32769" name="Slide Image Placeholder 1"/>
          <p:cNvSpPr>
            <a:spLocks noGrp="1" noRot="1" noChangeAspec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p:txBody>
          <a:bodyPr/>
          <a:lstStyle/>
          <a:p>
            <a:pPr marL="228600" indent="-228600">
              <a:spcBef>
                <a:spcPct val="0"/>
              </a:spcBef>
              <a:buFontTx/>
              <a:buAutoNum type="arabicPeriod"/>
            </a:pPr>
            <a:r>
              <a:rPr lang="en-US" u="sng" smtClean="0"/>
              <a:t>Luke 1:28b</a:t>
            </a:r>
            <a:r>
              <a:rPr lang="en-US" smtClean="0"/>
              <a:t> Greetings, </a:t>
            </a:r>
            <a:r>
              <a:rPr lang="en-US" b="1" smtClean="0">
                <a:solidFill>
                  <a:srgbClr val="FF0000"/>
                </a:solidFill>
              </a:rPr>
              <a:t>favored one</a:t>
            </a:r>
            <a:r>
              <a:rPr lang="en-US" smtClean="0"/>
              <a:t>! The Lord is with you</a:t>
            </a:r>
            <a:r>
              <a:rPr lang="en-US" b="1" smtClean="0"/>
              <a:t>.  Charistao </a:t>
            </a:r>
            <a:r>
              <a:rPr lang="en-US" smtClean="0"/>
              <a:t>– APPLIES TO ALL BELIEVERS NOT JUST MARY! – </a:t>
            </a:r>
            <a:r>
              <a:rPr lang="en-US" u="sng" smtClean="0"/>
              <a:t>Eph 1:6</a:t>
            </a:r>
            <a:r>
              <a:rPr lang="en-US" smtClean="0"/>
              <a:t> to the praise of the glory of His grace, which He </a:t>
            </a:r>
            <a:r>
              <a:rPr lang="en-US" b="1" smtClean="0"/>
              <a:t>freely bestowed</a:t>
            </a:r>
            <a:r>
              <a:rPr lang="en-US" smtClean="0"/>
              <a:t> on us in the Beloved. </a:t>
            </a:r>
          </a:p>
          <a:p>
            <a:pPr marL="228600" indent="-228600">
              <a:spcBef>
                <a:spcPct val="0"/>
              </a:spcBef>
            </a:pPr>
            <a:endParaRPr lang="en-US" smtClean="0"/>
          </a:p>
          <a:p>
            <a:pPr marL="228600" indent="-228600">
              <a:spcBef>
                <a:spcPct val="0"/>
              </a:spcBef>
              <a:buFontTx/>
              <a:buAutoNum type="arabicPeriod" startAt="2"/>
            </a:pPr>
            <a:r>
              <a:rPr lang="en-US" smtClean="0"/>
              <a:t>Catholic apologists claim that the Greek term </a:t>
            </a:r>
            <a:r>
              <a:rPr lang="en-US" b="1" smtClean="0"/>
              <a:t>adelphos</a:t>
            </a:r>
            <a:r>
              <a:rPr lang="en-US" smtClean="0"/>
              <a:t> can be rendered “relative” or “cousin.” Problem: cousin in Greek = </a:t>
            </a:r>
            <a:r>
              <a:rPr lang="en-US" b="1" smtClean="0"/>
              <a:t>anepsios</a:t>
            </a:r>
            <a:r>
              <a:rPr lang="en-US" smtClean="0"/>
              <a:t> (Col 4:10 Barnabas’s cousin Mark)</a:t>
            </a:r>
          </a:p>
          <a:p>
            <a:pPr marL="228600" indent="-228600">
              <a:spcBef>
                <a:spcPct val="0"/>
              </a:spcBef>
            </a:pPr>
            <a:endParaRPr lang="en-US" smtClean="0"/>
          </a:p>
          <a:p>
            <a:pPr marL="228600" indent="-228600">
              <a:spcBef>
                <a:spcPct val="0"/>
              </a:spcBef>
              <a:buFontTx/>
              <a:buAutoNum type="arabicPeriod" startAt="2"/>
            </a:pPr>
            <a:r>
              <a:rPr lang="en-US" u="sng" smtClean="0"/>
              <a:t>1 Tim 2:5 </a:t>
            </a:r>
            <a:r>
              <a:rPr lang="en-US" smtClean="0"/>
              <a:t> For there is one God, and </a:t>
            </a:r>
            <a:r>
              <a:rPr lang="en-US" b="1" smtClean="0"/>
              <a:t>one mediator </a:t>
            </a:r>
            <a:r>
              <a:rPr lang="en-US" smtClean="0"/>
              <a:t>also between God and men, the man Christ Jesus… </a:t>
            </a:r>
            <a:endParaRPr lang="en-US" b="1" u="sng" smtClean="0"/>
          </a:p>
        </p:txBody>
      </p:sp>
      <p:sp>
        <p:nvSpPr>
          <p:cNvPr id="32771" name="Slide Number Placeholder 3"/>
          <p:cNvSpPr txBox="1">
            <a:spLocks noGrp="1"/>
          </p:cNvSpPr>
          <p:nvPr/>
        </p:nvSpPr>
        <p:spPr bwMode="auto">
          <a:xfrm>
            <a:off x="4143375" y="9120188"/>
            <a:ext cx="3170238" cy="479425"/>
          </a:xfrm>
          <a:prstGeom prst="rect">
            <a:avLst/>
          </a:prstGeom>
          <a:noFill/>
          <a:ln w="9525">
            <a:noFill/>
            <a:miter lim="800000"/>
            <a:headEnd/>
            <a:tailEnd/>
          </a:ln>
        </p:spPr>
        <p:txBody>
          <a:bodyPr lIns="96661" tIns="48331" rIns="96661" bIns="48331" anchor="b"/>
          <a:lstStyle/>
          <a:p>
            <a:pPr algn="r" defTabSz="966788"/>
            <a:fld id="{CCF806FC-0257-448B-B36A-17103B786F3D}" type="slidenum">
              <a:rPr lang="en-US" sz="1300">
                <a:latin typeface="Calibri" pitchFamily="34" charset="0"/>
              </a:rPr>
              <a:pPr algn="r" defTabSz="966788"/>
              <a:t>9</a:t>
            </a:fld>
            <a:endParaRPr lang="en-US" sz="130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60F1B718-0CA1-4633-BF8A-D69C4F661BA2}" type="datetime1">
              <a:rPr lang="en-US"/>
              <a:pPr>
                <a:defRPr/>
              </a:pPr>
              <a:t>2/8/2013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BB76AA25-E665-406D-A4B4-D50CA0CDD99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0FF5F525-DACB-4D4B-BB31-165A8BABEE3B}" type="datetime1">
              <a:rPr lang="en-US"/>
              <a:pPr>
                <a:defRPr/>
              </a:pPr>
              <a:t>2/8/2013</a:t>
            </a:fld>
            <a:endParaRPr lang="en-US"/>
          </a:p>
        </p:txBody>
      </p:sp>
      <p:sp>
        <p:nvSpPr>
          <p:cNvPr id="3" name="Footer Placeholder 21"/>
          <p:cNvSpPr>
            <a:spLocks noGrp="1"/>
          </p:cNvSpPr>
          <p:nvPr>
            <p:ph type="ftr" sz="quarter" idx="11"/>
          </p:nvPr>
        </p:nvSpPr>
        <p:spPr/>
        <p:txBody>
          <a:bodyPr/>
          <a:lstStyle>
            <a:lvl1pPr>
              <a:defRPr/>
            </a:lvl1pPr>
          </a:lstStyle>
          <a:p>
            <a:endParaRPr lang="en-US"/>
          </a:p>
        </p:txBody>
      </p:sp>
      <p:sp>
        <p:nvSpPr>
          <p:cNvPr id="4" name="Slide Number Placeholder 17"/>
          <p:cNvSpPr>
            <a:spLocks noGrp="1"/>
          </p:cNvSpPr>
          <p:nvPr>
            <p:ph type="sldNum" sz="quarter" idx="12"/>
          </p:nvPr>
        </p:nvSpPr>
        <p:spPr/>
        <p:txBody>
          <a:bodyPr/>
          <a:lstStyle>
            <a:lvl1pPr>
              <a:defRPr/>
            </a:lvl1pPr>
          </a:lstStyle>
          <a:p>
            <a:pPr>
              <a:defRPr/>
            </a:pPr>
            <a:fld id="{2DA30217-C82F-434D-80F0-B27D033897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F5747167-D6D3-497B-B4C9-CCE46B766F98}" type="datetime1">
              <a:rPr lang="en-US"/>
              <a:pPr>
                <a:defRPr/>
              </a:pPr>
              <a:t>2/8/2013</a:t>
            </a:fld>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a:xfrm>
            <a:off x="8382000" y="6408738"/>
            <a:ext cx="631825" cy="365125"/>
          </a:xfrm>
        </p:spPr>
        <p:txBody>
          <a:bodyPr wrap="square" lIns="91440" tIns="45720" rIns="91440" bIns="45720" numCol="1" anchorCtr="0" compatLnSpc="1">
            <a:prstTxWarp prst="textNoShape">
              <a:avLst/>
            </a:prstTxWarp>
          </a:bodyPr>
          <a:lstStyle>
            <a:lvl1pPr fontAlgn="base">
              <a:spcBef>
                <a:spcPct val="0"/>
              </a:spcBef>
              <a:spcAft>
                <a:spcPct val="0"/>
              </a:spcAft>
              <a:defRPr sz="1600"/>
            </a:lvl1pPr>
          </a:lstStyle>
          <a:p>
            <a:fld id="{1174F315-1B8D-414D-B833-11433FC562E9}" type="slidenum">
              <a:rPr lang="en-US"/>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6" name="Freeform 8"/>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7" name="Right Triangle 9"/>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fontAlgn="auto">
              <a:spcBef>
                <a:spcPts val="0"/>
              </a:spcBef>
              <a:spcAft>
                <a:spcPts val="0"/>
              </a:spcAft>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B59400C6-14F7-490D-8C61-85851431CC2F}" type="datetime1">
              <a:rPr lang="en-US"/>
              <a:pPr>
                <a:defRPr/>
              </a:pPr>
              <a:t>2/8/2013</a:t>
            </a:fld>
            <a:endParaRPr lang="en-US"/>
          </a:p>
        </p:txBody>
      </p:sp>
      <p:sp>
        <p:nvSpPr>
          <p:cNvPr id="12" name="Footer Placeholder 5"/>
          <p:cNvSpPr>
            <a:spLocks noGrp="1"/>
          </p:cNvSpPr>
          <p:nvPr>
            <p:ph type="ftr" sz="quarter" idx="11"/>
          </p:nvPr>
        </p:nvSpPr>
        <p:spPr/>
        <p:txBody>
          <a:bodyPr/>
          <a:lstStyle>
            <a:lvl1pPr>
              <a:defRPr/>
            </a:lvl1pPr>
          </a:lstStyle>
          <a:p>
            <a:endParaRPr lang="en-US"/>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F7FB0363-84EE-4410-8995-9DCA1344061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31367ED2-230F-4462-829F-93C001A370A1}" type="datetime1">
              <a:rPr lang="en-US"/>
              <a:pPr>
                <a:defRPr/>
              </a:pPr>
              <a:t>2/8/2013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C8E6FE95-0576-459B-B644-9A4F4B068E69}"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919620B3-7D79-48A2-A945-D3C1F08BCBC6}" type="datetime1">
              <a:rPr lang="en-US"/>
              <a:pPr>
                <a:defRPr/>
              </a:pPr>
              <a:t>2/8/2013</a:t>
            </a:fld>
            <a:endParaRPr lang="en-US"/>
          </a:p>
        </p:txBody>
      </p:sp>
      <p:sp>
        <p:nvSpPr>
          <p:cNvPr id="5" name="Footer Placeholder 21"/>
          <p:cNvSpPr>
            <a:spLocks noGrp="1"/>
          </p:cNvSpPr>
          <p:nvPr>
            <p:ph type="ftr" sz="quarter" idx="11"/>
          </p:nvPr>
        </p:nvSpPr>
        <p:spPr/>
        <p:txBody>
          <a:bodyPr/>
          <a:lstStyle>
            <a:lvl1pPr>
              <a:defRPr/>
            </a:lvl1pPr>
          </a:lstStyle>
          <a:p>
            <a:endParaRPr lang="en-US"/>
          </a:p>
        </p:txBody>
      </p:sp>
      <p:sp>
        <p:nvSpPr>
          <p:cNvPr id="6" name="Slide Number Placeholder 17"/>
          <p:cNvSpPr>
            <a:spLocks noGrp="1"/>
          </p:cNvSpPr>
          <p:nvPr>
            <p:ph type="sldNum" sz="quarter" idx="12"/>
          </p:nvPr>
        </p:nvSpPr>
        <p:spPr/>
        <p:txBody>
          <a:bodyPr/>
          <a:lstStyle>
            <a:lvl1pPr>
              <a:defRPr/>
            </a:lvl1pPr>
          </a:lstStyle>
          <a:p>
            <a:pPr>
              <a:defRPr/>
            </a:pPr>
            <a:fld id="{7F6B7E27-8962-405B-9A0D-2EFFC03E3A5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2" name="Free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fontAlgn="auto">
              <a:spcBef>
                <a:spcPts val="0"/>
              </a:spcBef>
              <a:spcAft>
                <a:spcPts val="0"/>
              </a:spcAft>
              <a:defRPr/>
            </a:pPr>
            <a:endParaRPr lang="en-US">
              <a:latin typeface="+mn-lt"/>
            </a:endParaRPr>
          </a:p>
        </p:txBody>
      </p:sp>
      <p:sp>
        <p:nvSpPr>
          <p:cNvPr id="14" name="Right Triangle 13"/>
          <p:cNvSpPr>
            <a:spLocks/>
          </p:cNvSpPr>
          <p:nvPr/>
        </p:nvSpPr>
        <p:spPr bwMode="auto">
          <a:xfrm>
            <a:off x="-6042" y="5791253"/>
            <a:ext cx="3402314" cy="1080868"/>
          </a:xfrm>
          <a:prstGeom prst="rtTriangle">
            <a:avLst/>
          </a:prstGeom>
          <a:blipFill>
            <a:blip r:embed="rId8"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800E900A-18D1-4262-B5A9-5ABCF715C6C3}" type="datetime1">
              <a:rPr lang="en-US"/>
              <a:pPr>
                <a:defRPr/>
              </a:pPr>
              <a:t>2/8/2013</a:t>
            </a:fld>
            <a:endParaRPr lang="en-US"/>
          </a:p>
        </p:txBody>
      </p:sp>
      <p:sp>
        <p:nvSpPr>
          <p:cNvPr id="22" name="Footer Placehold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atin typeface="Lucida Sans Unicode" pitchFamily="34" charset="0"/>
              </a:defRPr>
            </a:lvl1pPr>
          </a:lstStyle>
          <a:p>
            <a:endParaRPr lang="en-US"/>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2D58B88A-265A-47CF-B7FB-68B1E91DC52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70" r:id="rId2"/>
    <p:sldLayoutId id="2147483672" r:id="rId3"/>
    <p:sldLayoutId id="2147483673" r:id="rId4"/>
    <p:sldLayoutId id="2147483669" r:id="rId5"/>
    <p:sldLayoutId id="2147483668" r:id="rId6"/>
  </p:sldLayoutIdLst>
  <p:timing>
    <p:tnLst>
      <p:par>
        <p:cTn id="1" dur="indefinite" restart="never" nodeType="tmRoot"/>
      </p:par>
    </p:tnLst>
  </p:timing>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Lucida Sans Unicode" pitchFamily="34" charset="0"/>
        </a:defRPr>
      </a:lvl2pPr>
      <a:lvl3pPr algn="l" rtl="0" fontAlgn="base">
        <a:spcBef>
          <a:spcPct val="0"/>
        </a:spcBef>
        <a:spcAft>
          <a:spcPct val="0"/>
        </a:spcAft>
        <a:defRPr sz="4100" b="1">
          <a:solidFill>
            <a:schemeClr val="tx2"/>
          </a:solidFill>
          <a:latin typeface="Lucida Sans Unicode" pitchFamily="34" charset="0"/>
        </a:defRPr>
      </a:lvl3pPr>
      <a:lvl4pPr algn="l" rtl="0" fontAlgn="base">
        <a:spcBef>
          <a:spcPct val="0"/>
        </a:spcBef>
        <a:spcAft>
          <a:spcPct val="0"/>
        </a:spcAft>
        <a:defRPr sz="4100" b="1">
          <a:solidFill>
            <a:schemeClr val="tx2"/>
          </a:solidFill>
          <a:latin typeface="Lucida Sans Unicode" pitchFamily="34" charset="0"/>
        </a:defRPr>
      </a:lvl4pPr>
      <a:lvl5pPr algn="l" rtl="0" fontAlgn="base">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018C9A94-0DB0-4EDB-8856-915D5D86DC6E}" type="slidenum">
              <a:rPr lang="en-US"/>
              <a:pPr>
                <a:defRPr/>
              </a:pPr>
              <a:t>1</a:t>
            </a:fld>
            <a:endParaRPr lang="en-US"/>
          </a:p>
        </p:txBody>
      </p:sp>
      <p:sp>
        <p:nvSpPr>
          <p:cNvPr id="2" name="Title 1"/>
          <p:cNvSpPr>
            <a:spLocks noGrp="1"/>
          </p:cNvSpPr>
          <p:nvPr>
            <p:ph type="ctrTitle" idx="4294967295"/>
          </p:nvPr>
        </p:nvSpPr>
        <p:spPr>
          <a:xfrm>
            <a:off x="2362200" y="381000"/>
            <a:ext cx="3886200" cy="991562"/>
          </a:xfrm>
        </p:spPr>
        <p:txBody>
          <a:bodyPr anchor="b"/>
          <a:lstStyle/>
          <a:p>
            <a:pPr algn="r" fontAlgn="auto">
              <a:spcAft>
                <a:spcPts val="0"/>
              </a:spcAft>
              <a:defRPr/>
            </a:pPr>
            <a:r>
              <a:rPr lang="en-US" sz="4800" dirty="0" smtClean="0">
                <a:solidFill>
                  <a:srgbClr val="0070C0"/>
                </a:solidFill>
                <a:effectLst/>
                <a:latin typeface="Arial" pitchFamily="34" charset="0"/>
                <a:cs typeface="Arial" pitchFamily="34" charset="0"/>
              </a:rPr>
              <a:t>Mark 7:9-13</a:t>
            </a:r>
            <a:endParaRPr lang="en-US" sz="4800" dirty="0">
              <a:solidFill>
                <a:srgbClr val="0070C0"/>
              </a:solidFill>
              <a:effectLst/>
              <a:latin typeface="Arial" pitchFamily="34" charset="0"/>
              <a:cs typeface="Arial" pitchFamily="34" charset="0"/>
            </a:endParaRPr>
          </a:p>
        </p:txBody>
      </p:sp>
      <p:sp>
        <p:nvSpPr>
          <p:cNvPr id="15362" name="Subtitle 2"/>
          <p:cNvSpPr>
            <a:spLocks noGrp="1"/>
          </p:cNvSpPr>
          <p:nvPr>
            <p:ph type="subTitle" idx="4294967295"/>
          </p:nvPr>
        </p:nvSpPr>
        <p:spPr>
          <a:xfrm>
            <a:off x="762000" y="1676400"/>
            <a:ext cx="7772400" cy="1200150"/>
          </a:xfrm>
        </p:spPr>
        <p:txBody>
          <a:bodyPr lIns="45720" rIns="45720"/>
          <a:lstStyle/>
          <a:p>
            <a:pPr marL="0" indent="0" algn="r">
              <a:buFont typeface="Wingdings 3" pitchFamily="18" charset="2"/>
              <a:buNone/>
            </a:pPr>
            <a:r>
              <a:rPr lang="en-US" sz="4000" smtClean="0">
                <a:solidFill>
                  <a:srgbClr val="0070C0"/>
                </a:solidFill>
                <a:latin typeface="Arial" charset="0"/>
                <a:cs typeface="Arial" charset="0"/>
              </a:rPr>
              <a:t>Are You Nullifying God’s Word By Your Own Tradition?</a:t>
            </a:r>
            <a:endParaRPr lang="en-US" sz="4000" smtClean="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8C8358F8-DB09-4F97-9AEF-895963C7D705}" type="slidenum">
              <a:rPr lang="en-US"/>
              <a:pPr>
                <a:defRPr/>
              </a:pPr>
              <a:t>10</a:t>
            </a:fld>
            <a:endParaRPr lang="en-US"/>
          </a:p>
        </p:txBody>
      </p:sp>
      <p:sp>
        <p:nvSpPr>
          <p:cNvPr id="2" name="Content Placeholder 1"/>
          <p:cNvSpPr>
            <a:spLocks noGrp="1"/>
          </p:cNvSpPr>
          <p:nvPr>
            <p:ph idx="1"/>
          </p:nvPr>
        </p:nvSpPr>
        <p:spPr>
          <a:xfrm>
            <a:off x="152400" y="990600"/>
            <a:ext cx="8763000" cy="5016500"/>
          </a:xfrm>
        </p:spPr>
        <p:txBody>
          <a:bodyPr/>
          <a:lstStyle/>
          <a:p>
            <a:pPr>
              <a:buFont typeface="Wingdings 3" pitchFamily="18" charset="2"/>
              <a:buNone/>
            </a:pPr>
            <a:r>
              <a:rPr lang="en-US" sz="3200" smtClean="0">
                <a:latin typeface="Arial" charset="0"/>
                <a:cs typeface="Arial" charset="0"/>
              </a:rPr>
              <a:t>"Finally the Immaculate Virgin, </a:t>
            </a:r>
            <a:r>
              <a:rPr lang="en-US" sz="3200" smtClean="0">
                <a:solidFill>
                  <a:srgbClr val="FF0000"/>
                </a:solidFill>
                <a:latin typeface="Arial" charset="0"/>
                <a:cs typeface="Arial" charset="0"/>
              </a:rPr>
              <a:t>preserved free from all stain of original sin</a:t>
            </a:r>
            <a:r>
              <a:rPr lang="en-US" sz="3200" smtClean="0">
                <a:latin typeface="Arial" charset="0"/>
                <a:cs typeface="Arial" charset="0"/>
              </a:rPr>
              <a:t>, when the course of her earthly life was finished, </a:t>
            </a:r>
            <a:r>
              <a:rPr lang="en-US" sz="3200" b="1" smtClean="0">
                <a:latin typeface="Arial" charset="0"/>
                <a:cs typeface="Arial" charset="0"/>
              </a:rPr>
              <a:t>was taken up body and soul into heavenly glory</a:t>
            </a:r>
            <a:r>
              <a:rPr lang="en-US" sz="3200" smtClean="0">
                <a:latin typeface="Arial" charset="0"/>
                <a:cs typeface="Arial" charset="0"/>
              </a:rPr>
              <a:t>, and exalted by the Lord as Queen over all things, so that she might be the more fully conformed to her Son, the Lord of lords and conqueror of sin and death” (Catechism, 966)</a:t>
            </a:r>
          </a:p>
          <a:p>
            <a:endParaRPr lang="en-US" sz="3200" smtClean="0">
              <a:latin typeface="Arial" charset="0"/>
              <a:cs typeface="Arial" charset="0"/>
            </a:endParaRPr>
          </a:p>
        </p:txBody>
      </p:sp>
      <p:sp>
        <p:nvSpPr>
          <p:cNvPr id="3" name="Title 2"/>
          <p:cNvSpPr>
            <a:spLocks noGrp="1"/>
          </p:cNvSpPr>
          <p:nvPr>
            <p:ph type="title"/>
          </p:nvPr>
        </p:nvSpPr>
        <p:spPr>
          <a:xfrm>
            <a:off x="457200" y="228600"/>
            <a:ext cx="8229600" cy="639762"/>
          </a:xfrm>
        </p:spPr>
        <p:txBody>
          <a:bodyPr>
            <a:noAutofit/>
          </a:bodyPr>
          <a:lstStyle/>
          <a:p>
            <a:pPr fontAlgn="auto">
              <a:spcAft>
                <a:spcPts val="0"/>
              </a:spcAft>
              <a:defRPr/>
            </a:pPr>
            <a:r>
              <a:rPr lang="en-US" sz="3600" dirty="0" smtClean="0">
                <a:solidFill>
                  <a:srgbClr val="FF0000"/>
                </a:solidFill>
                <a:effectLst/>
                <a:latin typeface="Arial" pitchFamily="34" charset="0"/>
                <a:cs typeface="Arial" pitchFamily="34" charset="0"/>
              </a:rPr>
              <a:t>1. Catholicism’s Wayward Doctrine</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4064D87-D65C-4AA6-AFF9-5C062FF88ABB}" type="slidenum">
              <a:rPr lang="en-US"/>
              <a:pPr>
                <a:defRPr/>
              </a:pPr>
              <a:t>11</a:t>
            </a:fld>
            <a:endParaRPr lang="en-US"/>
          </a:p>
        </p:txBody>
      </p:sp>
      <p:sp>
        <p:nvSpPr>
          <p:cNvPr id="2" name="Content Placeholder 1"/>
          <p:cNvSpPr>
            <a:spLocks noGrp="1"/>
          </p:cNvSpPr>
          <p:nvPr>
            <p:ph idx="1"/>
          </p:nvPr>
        </p:nvSpPr>
        <p:spPr>
          <a:xfrm>
            <a:off x="228600" y="838200"/>
            <a:ext cx="8686800" cy="5638800"/>
          </a:xfrm>
        </p:spPr>
        <p:txBody>
          <a:bodyPr/>
          <a:lstStyle/>
          <a:p>
            <a:pPr>
              <a:buFont typeface="Wingdings 3" pitchFamily="18" charset="2"/>
              <a:buNone/>
            </a:pPr>
            <a:r>
              <a:rPr lang="en-US" sz="3200" b="1" smtClean="0">
                <a:latin typeface="Arial" charset="0"/>
                <a:cs typeface="Arial" charset="0"/>
              </a:rPr>
              <a:t>1. No succession of apostles</a:t>
            </a:r>
          </a:p>
          <a:p>
            <a:pPr>
              <a:buFont typeface="Wingdings" pitchFamily="2" charset="2"/>
              <a:buChar char="Ø"/>
            </a:pPr>
            <a:r>
              <a:rPr lang="en-US" sz="3200" smtClean="0">
                <a:latin typeface="Arial" charset="0"/>
                <a:cs typeface="Arial" charset="0"/>
              </a:rPr>
              <a:t>(1 Cor 15:8; Eph. 2:20)</a:t>
            </a:r>
          </a:p>
          <a:p>
            <a:pPr>
              <a:buFont typeface="Wingdings" pitchFamily="2" charset="2"/>
              <a:buChar char="Ø"/>
            </a:pPr>
            <a:r>
              <a:rPr lang="en-US" sz="3200" smtClean="0">
                <a:latin typeface="Arial" charset="0"/>
                <a:cs typeface="Arial" charset="0"/>
              </a:rPr>
              <a:t>Why was Peter not the foundation?</a:t>
            </a:r>
          </a:p>
          <a:p>
            <a:pPr>
              <a:buFont typeface="Wingdings 3" pitchFamily="18" charset="2"/>
              <a:buNone/>
            </a:pPr>
            <a:r>
              <a:rPr lang="en-US" sz="3200" b="1" smtClean="0">
                <a:latin typeface="Arial" charset="0"/>
                <a:cs typeface="Arial" charset="0"/>
              </a:rPr>
              <a:t>2. Incorrect Canon (Apocrypha)</a:t>
            </a:r>
          </a:p>
          <a:p>
            <a:pPr>
              <a:buFont typeface="Wingdings" pitchFamily="2" charset="2"/>
              <a:buChar char="Ø"/>
            </a:pPr>
            <a:r>
              <a:rPr lang="en-US" sz="3200" smtClean="0">
                <a:latin typeface="Arial" charset="0"/>
                <a:cs typeface="Arial" charset="0"/>
              </a:rPr>
              <a:t>Never cited by N.T. writers.</a:t>
            </a:r>
          </a:p>
          <a:p>
            <a:pPr>
              <a:buFont typeface="Wingdings" pitchFamily="2" charset="2"/>
              <a:buChar char="Ø"/>
            </a:pPr>
            <a:r>
              <a:rPr lang="en-US" sz="3200" smtClean="0">
                <a:latin typeface="Arial" charset="0"/>
                <a:cs typeface="Arial" charset="0"/>
              </a:rPr>
              <a:t>Jews had the right canon (Rom. 3:1-2; 2 Tim. 3:15)</a:t>
            </a:r>
          </a:p>
          <a:p>
            <a:pPr>
              <a:buFont typeface="Wingdings 3" pitchFamily="18" charset="2"/>
              <a:buNone/>
            </a:pPr>
            <a:r>
              <a:rPr lang="en-US" sz="3200" b="1" smtClean="0">
                <a:latin typeface="Arial" charset="0"/>
                <a:cs typeface="Arial" charset="0"/>
              </a:rPr>
              <a:t>3. Jesus Rejected Man’s Tradition</a:t>
            </a:r>
          </a:p>
          <a:p>
            <a:pPr>
              <a:buFont typeface="Wingdings" pitchFamily="2" charset="2"/>
              <a:buChar char="Ø"/>
            </a:pPr>
            <a:r>
              <a:rPr lang="en-US" sz="3200" smtClean="0">
                <a:latin typeface="Arial" charset="0"/>
                <a:cs typeface="Arial" charset="0"/>
              </a:rPr>
              <a:t>(Mark 7:1-23; Col. 2:8)</a:t>
            </a:r>
          </a:p>
          <a:p>
            <a:pPr>
              <a:buFont typeface="Wingdings" pitchFamily="2" charset="2"/>
              <a:buChar char="Ø"/>
            </a:pPr>
            <a:endParaRPr lang="en-US" sz="3200" b="1" smtClean="0">
              <a:latin typeface="Arial" charset="0"/>
              <a:cs typeface="Arial" charset="0"/>
            </a:endParaRPr>
          </a:p>
          <a:p>
            <a:pPr>
              <a:buFont typeface="Wingdings 3" pitchFamily="18" charset="2"/>
              <a:buNone/>
            </a:pPr>
            <a:endParaRPr lang="en-US" sz="3200" smtClean="0">
              <a:latin typeface="Arial" charset="0"/>
              <a:cs typeface="Arial" charset="0"/>
            </a:endParaRPr>
          </a:p>
          <a:p>
            <a:pPr>
              <a:buFont typeface="Wingdings 3" pitchFamily="18" charset="2"/>
              <a:buNone/>
            </a:pPr>
            <a:endParaRPr lang="en-US" sz="3200" smtClean="0">
              <a:latin typeface="Arial" charset="0"/>
              <a:cs typeface="Arial" charset="0"/>
            </a:endParaRPr>
          </a:p>
        </p:txBody>
      </p:sp>
      <p:sp>
        <p:nvSpPr>
          <p:cNvPr id="3" name="Title 2"/>
          <p:cNvSpPr>
            <a:spLocks noGrp="1"/>
          </p:cNvSpPr>
          <p:nvPr>
            <p:ph type="title"/>
          </p:nvPr>
        </p:nvSpPr>
        <p:spPr>
          <a:xfrm>
            <a:off x="533400" y="0"/>
            <a:ext cx="8229600" cy="868362"/>
          </a:xfrm>
        </p:spPr>
        <p:txBody>
          <a:bodyPr/>
          <a:lstStyle/>
          <a:p>
            <a:pPr fontAlgn="auto">
              <a:spcAft>
                <a:spcPts val="0"/>
              </a:spcAft>
              <a:defRPr/>
            </a:pPr>
            <a:r>
              <a:rPr lang="en-US" sz="3600" dirty="0" smtClean="0">
                <a:solidFill>
                  <a:srgbClr val="FF0000"/>
                </a:solidFill>
                <a:effectLst/>
                <a:latin typeface="Arial" pitchFamily="34" charset="0"/>
                <a:cs typeface="Arial" pitchFamily="34" charset="0"/>
              </a:rPr>
              <a:t>1.</a:t>
            </a:r>
            <a:r>
              <a:rPr lang="en-US" sz="3600" dirty="0" smtClean="0">
                <a:effectLst/>
                <a:latin typeface="Arial" pitchFamily="34" charset="0"/>
                <a:cs typeface="Arial" pitchFamily="34" charset="0"/>
              </a:rPr>
              <a:t>        </a:t>
            </a:r>
            <a:r>
              <a:rPr lang="en-US" sz="3600" dirty="0" smtClean="0">
                <a:solidFill>
                  <a:srgbClr val="FF0000"/>
                </a:solidFill>
                <a:effectLst/>
                <a:latin typeface="Arial" pitchFamily="34" charset="0"/>
                <a:cs typeface="Arial" pitchFamily="34" charset="0"/>
              </a:rPr>
              <a:t>Witnessing To Catholics</a:t>
            </a:r>
            <a:endParaRPr lang="en-US" sz="3600" dirty="0">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6" end="6"/>
                                            </p:txEl>
                                          </p:spTgt>
                                        </p:tgtEl>
                                        <p:attrNameLst>
                                          <p:attrName>style.visibility</p:attrName>
                                        </p:attrNameLst>
                                      </p:cBhvr>
                                      <p:to>
                                        <p:strVal val="visible"/>
                                      </p:to>
                                    </p:set>
                                    <p:animEffect transition="in" filter="fade">
                                      <p:cBhvr>
                                        <p:cTn id="49" dur="1000"/>
                                        <p:tgtEl>
                                          <p:spTgt spid="2">
                                            <p:txEl>
                                              <p:pRg st="6" end="6"/>
                                            </p:txEl>
                                          </p:spTgt>
                                        </p:tgtEl>
                                      </p:cBhvr>
                                    </p:animEffect>
                                    <p:anim calcmode="lin" valueType="num">
                                      <p:cBhvr>
                                        <p:cTn id="50"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
                                            <p:txEl>
                                              <p:pRg st="7" end="7"/>
                                            </p:txEl>
                                          </p:spTgt>
                                        </p:tgtEl>
                                        <p:attrNameLst>
                                          <p:attrName>style.visibility</p:attrName>
                                        </p:attrNameLst>
                                      </p:cBhvr>
                                      <p:to>
                                        <p:strVal val="visible"/>
                                      </p:to>
                                    </p:set>
                                    <p:animEffect transition="in" filter="fade">
                                      <p:cBhvr>
                                        <p:cTn id="56" dur="1000"/>
                                        <p:tgtEl>
                                          <p:spTgt spid="2">
                                            <p:txEl>
                                              <p:pRg st="7" end="7"/>
                                            </p:txEl>
                                          </p:spTgt>
                                        </p:tgtEl>
                                      </p:cBhvr>
                                    </p:animEffect>
                                    <p:anim calcmode="lin" valueType="num">
                                      <p:cBhvr>
                                        <p:cTn id="5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34BDB825-3834-4B02-86E5-880474D37E02}" type="slidenum">
              <a:rPr lang="en-US"/>
              <a:pPr>
                <a:defRPr/>
              </a:pPr>
              <a:t>12</a:t>
            </a:fld>
            <a:endParaRPr lang="en-US"/>
          </a:p>
        </p:txBody>
      </p:sp>
      <p:sp>
        <p:nvSpPr>
          <p:cNvPr id="2" name="Content Placeholder 1"/>
          <p:cNvSpPr>
            <a:spLocks noGrp="1"/>
          </p:cNvSpPr>
          <p:nvPr>
            <p:ph idx="1"/>
          </p:nvPr>
        </p:nvSpPr>
        <p:spPr>
          <a:xfrm>
            <a:off x="152400" y="762000"/>
            <a:ext cx="8839200" cy="5245100"/>
          </a:xfrm>
        </p:spPr>
        <p:txBody>
          <a:bodyPr/>
          <a:lstStyle/>
          <a:p>
            <a:pPr>
              <a:buFont typeface="Wingdings 3" pitchFamily="18" charset="2"/>
              <a:buNone/>
            </a:pPr>
            <a:r>
              <a:rPr lang="en-US" sz="3200" b="1" smtClean="0">
                <a:latin typeface="Arial" charset="0"/>
                <a:cs typeface="Arial" charset="0"/>
              </a:rPr>
              <a:t>Sabbath Keeping:</a:t>
            </a:r>
          </a:p>
          <a:p>
            <a:pPr>
              <a:buFont typeface="Wingdings 3" pitchFamily="18" charset="2"/>
              <a:buNone/>
            </a:pPr>
            <a:r>
              <a:rPr lang="en-US" sz="3200" smtClean="0">
                <a:latin typeface="Arial" charset="0"/>
                <a:cs typeface="Arial" charset="0"/>
              </a:rPr>
              <a:t>1. Seventh Day Adventists  (Saturday)</a:t>
            </a:r>
          </a:p>
          <a:p>
            <a:pPr>
              <a:buFont typeface="Wingdings 3" pitchFamily="18" charset="2"/>
              <a:buNone/>
            </a:pPr>
            <a:r>
              <a:rPr lang="en-US" sz="3200" smtClean="0">
                <a:latin typeface="Arial" charset="0"/>
                <a:cs typeface="Arial" charset="0"/>
              </a:rPr>
              <a:t>2. Puritan Sabbath  (Sunday)</a:t>
            </a:r>
          </a:p>
          <a:p>
            <a:pPr>
              <a:buFont typeface="Wingdings 3" pitchFamily="18" charset="2"/>
              <a:buNone/>
            </a:pPr>
            <a:endParaRPr lang="en-US" sz="3200" smtClean="0">
              <a:latin typeface="Arial" charset="0"/>
              <a:cs typeface="Arial" charset="0"/>
            </a:endParaRPr>
          </a:p>
          <a:p>
            <a:pPr>
              <a:buFont typeface="Wingdings 3" pitchFamily="18" charset="2"/>
              <a:buNone/>
            </a:pPr>
            <a:r>
              <a:rPr lang="en-US" sz="3200" smtClean="0">
                <a:latin typeface="Arial" charset="0"/>
                <a:cs typeface="Arial" charset="0"/>
              </a:rPr>
              <a:t> “From the beginning of the world to the resurrection of Christ, God appointed the seventh day of the week to be the weekly Sabbath;</a:t>
            </a:r>
            <a:r>
              <a:rPr lang="en-US" sz="3200" baseline="30000" smtClean="0">
                <a:latin typeface="Arial" charset="0"/>
                <a:cs typeface="Arial" charset="0"/>
              </a:rPr>
              <a:t> </a:t>
            </a:r>
            <a:r>
              <a:rPr lang="en-US" sz="3200" smtClean="0">
                <a:latin typeface="Arial" charset="0"/>
                <a:cs typeface="Arial" charset="0"/>
              </a:rPr>
              <a:t>and the </a:t>
            </a:r>
            <a:r>
              <a:rPr lang="en-US" sz="3200" smtClean="0">
                <a:solidFill>
                  <a:srgbClr val="FF0000"/>
                </a:solidFill>
                <a:latin typeface="Arial" charset="0"/>
                <a:cs typeface="Arial" charset="0"/>
              </a:rPr>
              <a:t>first day of the week ever since</a:t>
            </a:r>
            <a:r>
              <a:rPr lang="en-US" sz="3200" smtClean="0">
                <a:latin typeface="Arial" charset="0"/>
                <a:cs typeface="Arial" charset="0"/>
              </a:rPr>
              <a:t>, to continue to the end of the world, which is the Christian Sabbath” (WSC).</a:t>
            </a:r>
          </a:p>
          <a:p>
            <a:pPr>
              <a:buFont typeface="Wingdings 3" pitchFamily="18" charset="2"/>
              <a:buNone/>
            </a:pPr>
            <a:endParaRPr lang="en-US" sz="3200" smtClean="0">
              <a:latin typeface="Arial" charset="0"/>
              <a:cs typeface="Arial" charset="0"/>
            </a:endParaRPr>
          </a:p>
          <a:p>
            <a:pPr>
              <a:buFont typeface="Wingdings 3" pitchFamily="18" charset="2"/>
              <a:buNone/>
            </a:pPr>
            <a:endParaRPr lang="en-US" sz="3200" smtClean="0">
              <a:latin typeface="Arial" charset="0"/>
              <a:cs typeface="Arial" charset="0"/>
            </a:endParaRPr>
          </a:p>
          <a:p>
            <a:pPr>
              <a:buFont typeface="Wingdings 3" pitchFamily="18" charset="2"/>
              <a:buNone/>
            </a:pPr>
            <a:endParaRPr lang="en-US" sz="3200" b="1" smtClean="0">
              <a:latin typeface="Arial" charset="0"/>
              <a:cs typeface="Arial" charset="0"/>
            </a:endParaRPr>
          </a:p>
        </p:txBody>
      </p:sp>
      <p:sp>
        <p:nvSpPr>
          <p:cNvPr id="3" name="Title 2"/>
          <p:cNvSpPr>
            <a:spLocks noGrp="1"/>
          </p:cNvSpPr>
          <p:nvPr>
            <p:ph type="title"/>
          </p:nvPr>
        </p:nvSpPr>
        <p:spPr>
          <a:xfrm>
            <a:off x="457200" y="152400"/>
            <a:ext cx="8229600" cy="609600"/>
          </a:xfrm>
        </p:spPr>
        <p:txBody>
          <a:bodyPr>
            <a:normAutofit fontScale="90000"/>
          </a:bodyPr>
          <a:lstStyle/>
          <a:p>
            <a:pPr fontAlgn="auto">
              <a:spcAft>
                <a:spcPts val="0"/>
              </a:spcAft>
              <a:defRPr/>
            </a:pPr>
            <a:r>
              <a:rPr lang="en-US" sz="3600" dirty="0" smtClean="0">
                <a:solidFill>
                  <a:srgbClr val="FF0000"/>
                </a:solidFill>
                <a:effectLst/>
                <a:latin typeface="Arial" pitchFamily="34" charset="0"/>
                <a:cs typeface="Arial" pitchFamily="34" charset="0"/>
              </a:rPr>
              <a:t>2.         False Binding In The Church </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7"/>
          <p:cNvSpPr>
            <a:spLocks noGrp="1"/>
          </p:cNvSpPr>
          <p:nvPr>
            <p:ph type="sldNum" sz="quarter" idx="12"/>
          </p:nvPr>
        </p:nvSpPr>
        <p:spPr/>
        <p:txBody>
          <a:bodyPr/>
          <a:lstStyle/>
          <a:p>
            <a:pPr>
              <a:defRPr/>
            </a:pPr>
            <a:fld id="{ACECEB69-7124-4CC3-A434-59E8D39315C6}" type="slidenum">
              <a:rPr lang="en-US"/>
              <a:pPr>
                <a:defRPr/>
              </a:pPr>
              <a:t>13</a:t>
            </a:fld>
            <a:endParaRPr lang="en-US"/>
          </a:p>
        </p:txBody>
      </p:sp>
      <p:sp>
        <p:nvSpPr>
          <p:cNvPr id="2" name="Content Placeholder 1"/>
          <p:cNvSpPr>
            <a:spLocks noGrp="1"/>
          </p:cNvSpPr>
          <p:nvPr>
            <p:ph idx="1"/>
          </p:nvPr>
        </p:nvSpPr>
        <p:spPr>
          <a:xfrm>
            <a:off x="152400" y="838200"/>
            <a:ext cx="8763000" cy="5168900"/>
          </a:xfrm>
        </p:spPr>
        <p:txBody>
          <a:bodyPr/>
          <a:lstStyle/>
          <a:p>
            <a:pPr>
              <a:buFont typeface="Wingdings 3" pitchFamily="18" charset="2"/>
              <a:buNone/>
            </a:pPr>
            <a:r>
              <a:rPr lang="en-US" sz="3200" b="1" smtClean="0">
                <a:latin typeface="Arial" charset="0"/>
                <a:cs typeface="Arial" charset="0"/>
              </a:rPr>
              <a:t>Freedom We Have In Christ:</a:t>
            </a:r>
          </a:p>
          <a:p>
            <a:pPr>
              <a:buFont typeface="Wingdings 3" pitchFamily="18" charset="2"/>
              <a:buNone/>
            </a:pPr>
            <a:r>
              <a:rPr lang="en-US" sz="3200" u="sng" smtClean="0">
                <a:latin typeface="Arial" charset="0"/>
                <a:cs typeface="Arial" charset="0"/>
              </a:rPr>
              <a:t>Romans 14:4-5</a:t>
            </a:r>
            <a:r>
              <a:rPr lang="en-US" sz="3200" smtClean="0">
                <a:latin typeface="Arial" charset="0"/>
                <a:cs typeface="Arial" charset="0"/>
              </a:rPr>
              <a:t> Who are you to judge the servant of another? To his own master he stands or falls; and he will stand, for the Lord is able to make him stand. </a:t>
            </a:r>
            <a:r>
              <a:rPr lang="en-US" sz="3200" smtClean="0">
                <a:solidFill>
                  <a:srgbClr val="FF0000"/>
                </a:solidFill>
                <a:latin typeface="Arial" charset="0"/>
                <a:cs typeface="Arial" charset="0"/>
              </a:rPr>
              <a:t>One person regards one day above another, another regards every day alike</a:t>
            </a:r>
            <a:r>
              <a:rPr lang="en-US" sz="3200" smtClean="0">
                <a:latin typeface="Arial" charset="0"/>
                <a:cs typeface="Arial" charset="0"/>
              </a:rPr>
              <a:t>. Each person must be fully convinced in his own mind. </a:t>
            </a:r>
          </a:p>
          <a:p>
            <a:pPr>
              <a:buFont typeface="Wingdings 3" pitchFamily="18" charset="2"/>
              <a:buNone/>
            </a:pPr>
            <a:endParaRPr lang="en-US" sz="3200" b="1" smtClean="0">
              <a:latin typeface="Arial" charset="0"/>
              <a:cs typeface="Arial" charset="0"/>
            </a:endParaRPr>
          </a:p>
        </p:txBody>
      </p:sp>
      <p:sp>
        <p:nvSpPr>
          <p:cNvPr id="3" name="Title 2"/>
          <p:cNvSpPr>
            <a:spLocks noGrp="1"/>
          </p:cNvSpPr>
          <p:nvPr>
            <p:ph type="title"/>
          </p:nvPr>
        </p:nvSpPr>
        <p:spPr>
          <a:xfrm>
            <a:off x="381000" y="0"/>
            <a:ext cx="8305800" cy="609600"/>
          </a:xfrm>
        </p:spPr>
        <p:txBody>
          <a:bodyPr>
            <a:normAutofit fontScale="90000"/>
          </a:bodyPr>
          <a:lstStyle/>
          <a:p>
            <a:pPr fontAlgn="auto">
              <a:spcAft>
                <a:spcPts val="0"/>
              </a:spcAft>
              <a:defRPr/>
            </a:pPr>
            <a:r>
              <a:rPr lang="en-US" sz="3600" dirty="0" smtClean="0">
                <a:solidFill>
                  <a:srgbClr val="FF0000"/>
                </a:solidFill>
                <a:effectLst/>
                <a:latin typeface="Arial" pitchFamily="34" charset="0"/>
                <a:cs typeface="Arial" pitchFamily="34" charset="0"/>
              </a:rPr>
              <a:t>2.         False Binding In The Church </a:t>
            </a:r>
            <a:endParaRPr lang="en-US" sz="3600" dirty="0">
              <a:solidFill>
                <a:srgbClr val="FF0000"/>
              </a:solidFill>
              <a:effectLst/>
              <a:latin typeface="Arial" pitchFamily="34" charset="0"/>
              <a:cs typeface="Arial" pitchFamily="34" charset="0"/>
            </a:endParaRPr>
          </a:p>
        </p:txBody>
      </p:sp>
      <p:cxnSp>
        <p:nvCxnSpPr>
          <p:cNvPr id="5" name="Straight Connector 4"/>
          <p:cNvCxnSpPr/>
          <p:nvPr/>
        </p:nvCxnSpPr>
        <p:spPr>
          <a:xfrm>
            <a:off x="4953000" y="4343400"/>
            <a:ext cx="32766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533400" y="4876800"/>
            <a:ext cx="61722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7"/>
          <p:cNvSpPr>
            <a:spLocks noGrp="1"/>
          </p:cNvSpPr>
          <p:nvPr>
            <p:ph type="sldNum" sz="quarter" idx="12"/>
          </p:nvPr>
        </p:nvSpPr>
        <p:spPr/>
        <p:txBody>
          <a:bodyPr/>
          <a:lstStyle/>
          <a:p>
            <a:pPr>
              <a:defRPr/>
            </a:pPr>
            <a:fld id="{2D2EC0D8-E2A1-459E-BEDB-824D9D476F46}" type="slidenum">
              <a:rPr lang="en-US"/>
              <a:pPr>
                <a:defRPr/>
              </a:pPr>
              <a:t>14</a:t>
            </a:fld>
            <a:endParaRPr lang="en-US"/>
          </a:p>
        </p:txBody>
      </p:sp>
      <p:sp>
        <p:nvSpPr>
          <p:cNvPr id="2" name="Content Placeholder 1"/>
          <p:cNvSpPr>
            <a:spLocks noGrp="1"/>
          </p:cNvSpPr>
          <p:nvPr>
            <p:ph idx="1"/>
          </p:nvPr>
        </p:nvSpPr>
        <p:spPr>
          <a:xfrm>
            <a:off x="228600" y="990600"/>
            <a:ext cx="8686800" cy="5016500"/>
          </a:xfrm>
        </p:spPr>
        <p:txBody>
          <a:bodyPr/>
          <a:lstStyle/>
          <a:p>
            <a:pPr>
              <a:buFont typeface="Wingdings 3" pitchFamily="18" charset="2"/>
              <a:buNone/>
            </a:pPr>
            <a:r>
              <a:rPr lang="en-US" sz="3200" u="sng" smtClean="0">
                <a:latin typeface="Arial" charset="0"/>
                <a:cs typeface="Arial" charset="0"/>
              </a:rPr>
              <a:t>Colossians 2:15-17 NET</a:t>
            </a:r>
            <a:r>
              <a:rPr lang="en-US" sz="3200" smtClean="0">
                <a:latin typeface="Arial" charset="0"/>
                <a:cs typeface="Arial" charset="0"/>
              </a:rPr>
              <a:t>  Disarming the rulers and authorities, he has made a public disgrace of them, triumphing over them </a:t>
            </a:r>
            <a:r>
              <a:rPr lang="en-US" sz="3200" smtClean="0">
                <a:solidFill>
                  <a:srgbClr val="FF0000"/>
                </a:solidFill>
                <a:latin typeface="Arial" charset="0"/>
                <a:cs typeface="Arial" charset="0"/>
              </a:rPr>
              <a:t>by the cross</a:t>
            </a:r>
            <a:r>
              <a:rPr lang="en-US" sz="3200" smtClean="0">
                <a:latin typeface="Arial" charset="0"/>
                <a:cs typeface="Arial" charset="0"/>
              </a:rPr>
              <a:t>. Therefore do not let anyone judge you with respect to food or drink, or in the matter of a feast, new moon, or Sabbath days –</a:t>
            </a:r>
            <a:r>
              <a:rPr lang="en-US" sz="3200" b="1" smtClean="0">
                <a:latin typeface="Arial" charset="0"/>
                <a:cs typeface="Arial" charset="0"/>
              </a:rPr>
              <a:t>these are only the shadow of the things to come, but the reality is Christ</a:t>
            </a:r>
            <a:r>
              <a:rPr lang="en-US" sz="3200" smtClean="0">
                <a:latin typeface="Arial" charset="0"/>
                <a:cs typeface="Arial" charset="0"/>
              </a:rPr>
              <a:t>!  </a:t>
            </a:r>
          </a:p>
        </p:txBody>
      </p:sp>
      <p:sp>
        <p:nvSpPr>
          <p:cNvPr id="3" name="Title 2"/>
          <p:cNvSpPr>
            <a:spLocks noGrp="1"/>
          </p:cNvSpPr>
          <p:nvPr>
            <p:ph type="title"/>
          </p:nvPr>
        </p:nvSpPr>
        <p:spPr>
          <a:xfrm>
            <a:off x="457200" y="0"/>
            <a:ext cx="8229600" cy="914400"/>
          </a:xfrm>
        </p:spPr>
        <p:txBody>
          <a:bodyPr/>
          <a:lstStyle/>
          <a:p>
            <a:pPr fontAlgn="auto">
              <a:spcAft>
                <a:spcPts val="0"/>
              </a:spcAft>
              <a:defRPr/>
            </a:pPr>
            <a:r>
              <a:rPr lang="en-US" sz="3200" dirty="0" smtClean="0">
                <a:solidFill>
                  <a:srgbClr val="FF0000"/>
                </a:solidFill>
                <a:effectLst/>
                <a:latin typeface="Arial" pitchFamily="34" charset="0"/>
                <a:cs typeface="Arial" pitchFamily="34" charset="0"/>
              </a:rPr>
              <a:t>2.         False Binding In The Church </a:t>
            </a:r>
            <a:endParaRPr lang="en-US" sz="3200" dirty="0"/>
          </a:p>
        </p:txBody>
      </p:sp>
      <p:cxnSp>
        <p:nvCxnSpPr>
          <p:cNvPr id="5" name="Straight Connector 4"/>
          <p:cNvCxnSpPr/>
          <p:nvPr/>
        </p:nvCxnSpPr>
        <p:spPr>
          <a:xfrm>
            <a:off x="5029200" y="1524000"/>
            <a:ext cx="35814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85800" y="1981200"/>
            <a:ext cx="26670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2438400" y="2438400"/>
            <a:ext cx="1905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1000"/>
                                        <p:tgtEl>
                                          <p:spTgt spid="12"/>
                                        </p:tgtEl>
                                      </p:cBhvr>
                                    </p:animEffect>
                                    <p:anim calcmode="lin" valueType="num">
                                      <p:cBhvr>
                                        <p:cTn id="29" dur="1000" fill="hold"/>
                                        <p:tgtEl>
                                          <p:spTgt spid="12"/>
                                        </p:tgtEl>
                                        <p:attrNameLst>
                                          <p:attrName>ppt_x</p:attrName>
                                        </p:attrNameLst>
                                      </p:cBhvr>
                                      <p:tavLst>
                                        <p:tav tm="0">
                                          <p:val>
                                            <p:strVal val="#ppt_x"/>
                                          </p:val>
                                        </p:tav>
                                        <p:tav tm="100000">
                                          <p:val>
                                            <p:strVal val="#ppt_x"/>
                                          </p:val>
                                        </p:tav>
                                      </p:tavLst>
                                    </p:anim>
                                    <p:anim calcmode="lin" valueType="num">
                                      <p:cBhvr>
                                        <p:cTn id="3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25975C82-C6A9-4ADF-AD71-1D1309B0D1FB}" type="slidenum">
              <a:rPr lang="en-US"/>
              <a:pPr>
                <a:defRPr/>
              </a:pPr>
              <a:t>15</a:t>
            </a:fld>
            <a:endParaRPr lang="en-US"/>
          </a:p>
        </p:txBody>
      </p:sp>
      <p:sp>
        <p:nvSpPr>
          <p:cNvPr id="2" name="Content Placeholder 1"/>
          <p:cNvSpPr>
            <a:spLocks noGrp="1"/>
          </p:cNvSpPr>
          <p:nvPr>
            <p:ph idx="1"/>
          </p:nvPr>
        </p:nvSpPr>
        <p:spPr>
          <a:xfrm>
            <a:off x="228600" y="990600"/>
            <a:ext cx="8763000" cy="5016500"/>
          </a:xfrm>
        </p:spPr>
        <p:txBody>
          <a:bodyPr>
            <a:normAutofit/>
          </a:bodyPr>
          <a:lstStyle/>
          <a:p>
            <a:pPr marL="365760" indent="-256032" fontAlgn="auto">
              <a:spcAft>
                <a:spcPts val="0"/>
              </a:spcAft>
              <a:buFont typeface="Wingdings 3"/>
              <a:buChar char=""/>
              <a:defRPr/>
            </a:pPr>
            <a:r>
              <a:rPr lang="en-US" sz="3200" b="1" dirty="0" smtClean="0">
                <a:latin typeface="Arial" pitchFamily="34" charset="0"/>
                <a:cs typeface="Arial" pitchFamily="34" charset="0"/>
              </a:rPr>
              <a:t>In what ways </a:t>
            </a:r>
            <a:r>
              <a:rPr lang="en-US" sz="3200" b="1" smtClean="0">
                <a:latin typeface="Arial" pitchFamily="34" charset="0"/>
                <a:cs typeface="Arial" pitchFamily="34" charset="0"/>
              </a:rPr>
              <a:t>are you “invalidating” </a:t>
            </a:r>
            <a:r>
              <a:rPr lang="en-US" sz="3200" b="1" dirty="0" smtClean="0">
                <a:latin typeface="Arial" pitchFamily="34" charset="0"/>
                <a:cs typeface="Arial" pitchFamily="34" charset="0"/>
              </a:rPr>
              <a:t>God’s </a:t>
            </a:r>
            <a:r>
              <a:rPr lang="en-US" sz="3200" b="1" smtClean="0">
                <a:latin typeface="Arial" pitchFamily="34" charset="0"/>
                <a:cs typeface="Arial" pitchFamily="34" charset="0"/>
              </a:rPr>
              <a:t>word by your own tradition?</a:t>
            </a:r>
            <a:endParaRPr lang="en-US" sz="3200" b="1" dirty="0" smtClean="0">
              <a:latin typeface="Arial" pitchFamily="34" charset="0"/>
              <a:cs typeface="Arial" pitchFamily="34" charset="0"/>
            </a:endParaRPr>
          </a:p>
          <a:p>
            <a:pPr marL="624078" indent="-514350" fontAlgn="auto">
              <a:spcAft>
                <a:spcPts val="0"/>
              </a:spcAft>
              <a:buFont typeface="Wingdings 3"/>
              <a:buNone/>
              <a:defRPr/>
            </a:pPr>
            <a:endParaRPr lang="en-US" sz="3200" dirty="0" smtClean="0">
              <a:latin typeface="Arial" pitchFamily="34" charset="0"/>
              <a:cs typeface="Arial" pitchFamily="34" charset="0"/>
            </a:endParaRPr>
          </a:p>
          <a:p>
            <a:pPr marL="624078" indent="-514350" fontAlgn="auto">
              <a:spcAft>
                <a:spcPts val="0"/>
              </a:spcAft>
              <a:buFont typeface="Wingdings 3"/>
              <a:buNone/>
              <a:defRPr/>
            </a:pPr>
            <a:r>
              <a:rPr lang="en-US" sz="3200" dirty="0" smtClean="0">
                <a:latin typeface="Arial" pitchFamily="34" charset="0"/>
                <a:cs typeface="Arial" pitchFamily="34" charset="0"/>
              </a:rPr>
              <a:t>1. Conforming Scripture to our own sin?</a:t>
            </a:r>
          </a:p>
          <a:p>
            <a:pPr marL="624078" indent="-514350" fontAlgn="auto">
              <a:spcAft>
                <a:spcPts val="0"/>
              </a:spcAft>
              <a:buFont typeface="Wingdings 3"/>
              <a:buNone/>
              <a:defRPr/>
            </a:pPr>
            <a:r>
              <a:rPr lang="en-US" sz="3200" dirty="0" smtClean="0">
                <a:latin typeface="Arial" pitchFamily="34" charset="0"/>
                <a:cs typeface="Arial" pitchFamily="34" charset="0"/>
              </a:rPr>
              <a:t>2. Whatever it means – it doesn’t mean that!</a:t>
            </a:r>
          </a:p>
          <a:p>
            <a:pPr marL="624078" indent="-514350" fontAlgn="auto">
              <a:spcAft>
                <a:spcPts val="0"/>
              </a:spcAft>
              <a:buFont typeface="Wingdings 3"/>
              <a:buNone/>
              <a:defRPr/>
            </a:pPr>
            <a:endParaRPr lang="en-US" sz="3200" dirty="0" smtClean="0">
              <a:latin typeface="Arial" pitchFamily="34" charset="0"/>
              <a:cs typeface="Arial" pitchFamily="34" charset="0"/>
            </a:endParaRPr>
          </a:p>
          <a:p>
            <a:pPr marL="624078" indent="-514350" fontAlgn="auto">
              <a:spcAft>
                <a:spcPts val="0"/>
              </a:spcAft>
              <a:buFont typeface="Wingdings 3"/>
              <a:buNone/>
              <a:defRPr/>
            </a:pPr>
            <a:r>
              <a:rPr lang="en-US" sz="3200" u="sng" dirty="0" smtClean="0">
                <a:latin typeface="Arial" pitchFamily="34" charset="0"/>
                <a:cs typeface="Arial" pitchFamily="34" charset="0"/>
              </a:rPr>
              <a:t>Psalm 119:11</a:t>
            </a:r>
            <a:r>
              <a:rPr lang="en-US" sz="3200" dirty="0" smtClean="0">
                <a:latin typeface="Arial" pitchFamily="34" charset="0"/>
                <a:cs typeface="Arial" pitchFamily="34" charset="0"/>
              </a:rPr>
              <a:t> Your word I have treasured in my heart, That I may not sin against You.</a:t>
            </a:r>
          </a:p>
          <a:p>
            <a:pPr marL="624078" indent="-514350" fontAlgn="auto">
              <a:spcAft>
                <a:spcPts val="0"/>
              </a:spcAft>
              <a:buFont typeface="Wingdings 3"/>
              <a:buNone/>
              <a:defRPr/>
            </a:pPr>
            <a:endParaRPr lang="en-US" sz="3200" dirty="0" smtClean="0">
              <a:latin typeface="Arial" pitchFamily="34" charset="0"/>
              <a:cs typeface="Arial" pitchFamily="34" charset="0"/>
            </a:endParaRPr>
          </a:p>
        </p:txBody>
      </p:sp>
      <p:sp>
        <p:nvSpPr>
          <p:cNvPr id="3" name="Title 2"/>
          <p:cNvSpPr>
            <a:spLocks noGrp="1"/>
          </p:cNvSpPr>
          <p:nvPr>
            <p:ph type="title"/>
          </p:nvPr>
        </p:nvSpPr>
        <p:spPr>
          <a:xfrm>
            <a:off x="0" y="0"/>
            <a:ext cx="9144000" cy="1143000"/>
          </a:xfrm>
        </p:spPr>
        <p:txBody>
          <a:bodyPr/>
          <a:lstStyle/>
          <a:p>
            <a:pPr fontAlgn="auto">
              <a:spcAft>
                <a:spcPts val="0"/>
              </a:spcAft>
              <a:defRPr/>
            </a:pPr>
            <a:r>
              <a:rPr lang="en-US" sz="3200" dirty="0" smtClean="0">
                <a:solidFill>
                  <a:srgbClr val="FF0000"/>
                </a:solidFill>
                <a:effectLst/>
                <a:latin typeface="Arial" pitchFamily="34" charset="0"/>
                <a:cs typeface="Arial" pitchFamily="34" charset="0"/>
              </a:rPr>
              <a:t>  3.  Conforming Scripture To Our Tradition </a:t>
            </a:r>
            <a:endParaRPr lang="en-US" sz="3200" dirty="0">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41779B1A-654A-4171-994D-1981B8BEF3DF}" type="slidenum">
              <a:rPr lang="en-US"/>
              <a:pPr>
                <a:defRPr/>
              </a:pPr>
              <a:t>2</a:t>
            </a:fld>
            <a:endParaRPr lang="en-US"/>
          </a:p>
        </p:txBody>
      </p:sp>
      <p:sp>
        <p:nvSpPr>
          <p:cNvPr id="2" name="Content Placeholder 1"/>
          <p:cNvSpPr>
            <a:spLocks noGrp="1"/>
          </p:cNvSpPr>
          <p:nvPr>
            <p:ph idx="1"/>
          </p:nvPr>
        </p:nvSpPr>
        <p:spPr>
          <a:xfrm>
            <a:off x="228600" y="990600"/>
            <a:ext cx="8686800" cy="5334000"/>
          </a:xfrm>
        </p:spPr>
        <p:txBody>
          <a:bodyPr/>
          <a:lstStyle/>
          <a:p>
            <a:pPr>
              <a:buFont typeface="Wingdings 3" pitchFamily="18" charset="2"/>
              <a:buNone/>
            </a:pPr>
            <a:r>
              <a:rPr lang="en-US" sz="3200" u="sng" smtClean="0">
                <a:latin typeface="Arial" charset="0"/>
                <a:cs typeface="Arial" charset="0"/>
              </a:rPr>
              <a:t>Mark 7:6b-8</a:t>
            </a:r>
            <a:r>
              <a:rPr lang="en-US" sz="3200" smtClean="0">
                <a:latin typeface="Arial" charset="0"/>
                <a:cs typeface="Arial" charset="0"/>
              </a:rPr>
              <a:t> “Rightly did Isaiah prophesy of you hypocrites, as it is written: ‘This people honors Me with their lips, but their heart is far away from Me. But in vain do they worship Me, teaching as doctrines the precepts of men.’ “</a:t>
            </a:r>
            <a:r>
              <a:rPr lang="en-US" sz="3200" smtClean="0">
                <a:solidFill>
                  <a:srgbClr val="FF0000"/>
                </a:solidFill>
                <a:latin typeface="Arial" charset="0"/>
                <a:cs typeface="Arial" charset="0"/>
              </a:rPr>
              <a:t>Neglecting the commandment of God, you hold to the tradition of men</a:t>
            </a:r>
            <a:r>
              <a:rPr lang="en-US" sz="3200" smtClean="0">
                <a:latin typeface="Arial" charset="0"/>
                <a:cs typeface="Arial" charset="0"/>
              </a:rPr>
              <a:t>.”</a:t>
            </a:r>
          </a:p>
        </p:txBody>
      </p:sp>
      <p:sp>
        <p:nvSpPr>
          <p:cNvPr id="3" name="Title 2"/>
          <p:cNvSpPr>
            <a:spLocks noGrp="1"/>
          </p:cNvSpPr>
          <p:nvPr>
            <p:ph type="title"/>
          </p:nvPr>
        </p:nvSpPr>
        <p:spPr>
          <a:xfrm>
            <a:off x="457200" y="0"/>
            <a:ext cx="8229600" cy="914400"/>
          </a:xfrm>
        </p:spPr>
        <p:txBody>
          <a:bodyPr/>
          <a:lstStyle/>
          <a:p>
            <a:pPr fontAlgn="auto">
              <a:spcAft>
                <a:spcPts val="0"/>
              </a:spcAft>
              <a:defRPr/>
            </a:pPr>
            <a:r>
              <a:rPr lang="en-US" sz="4000" dirty="0" smtClean="0">
                <a:solidFill>
                  <a:srgbClr val="0070C0"/>
                </a:solidFill>
                <a:effectLst/>
                <a:latin typeface="Arial" pitchFamily="34" charset="0"/>
                <a:cs typeface="Arial" pitchFamily="34" charset="0"/>
              </a:rPr>
              <a:t>            Where We Left Off</a:t>
            </a:r>
            <a:endParaRPr lang="en-US" sz="4000" dirty="0">
              <a:solidFill>
                <a:srgbClr val="0070C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17"/>
          <p:cNvSpPr>
            <a:spLocks noGrp="1"/>
          </p:cNvSpPr>
          <p:nvPr>
            <p:ph type="sldNum" sz="quarter" idx="12"/>
          </p:nvPr>
        </p:nvSpPr>
        <p:spPr/>
        <p:txBody>
          <a:bodyPr/>
          <a:lstStyle/>
          <a:p>
            <a:pPr>
              <a:defRPr/>
            </a:pPr>
            <a:fld id="{3E1190DE-9FD8-4CC9-9649-8C40640E84ED}" type="slidenum">
              <a:rPr lang="en-US"/>
              <a:pPr>
                <a:defRPr/>
              </a:pPr>
              <a:t>3</a:t>
            </a:fld>
            <a:endParaRPr lang="en-US"/>
          </a:p>
        </p:txBody>
      </p:sp>
      <p:sp>
        <p:nvSpPr>
          <p:cNvPr id="2" name="Content Placeholder 1"/>
          <p:cNvSpPr>
            <a:spLocks noGrp="1"/>
          </p:cNvSpPr>
          <p:nvPr>
            <p:ph idx="1"/>
          </p:nvPr>
        </p:nvSpPr>
        <p:spPr>
          <a:xfrm>
            <a:off x="228600" y="990600"/>
            <a:ext cx="8763000" cy="5016500"/>
          </a:xfrm>
        </p:spPr>
        <p:txBody>
          <a:bodyPr/>
          <a:lstStyle/>
          <a:p>
            <a:pPr>
              <a:buFont typeface="Wingdings 3" pitchFamily="18" charset="2"/>
              <a:buNone/>
            </a:pPr>
            <a:r>
              <a:rPr lang="en-US" sz="3200" u="sng" smtClean="0">
                <a:latin typeface="Arial" charset="0"/>
                <a:cs typeface="Arial" charset="0"/>
              </a:rPr>
              <a:t>Mark 7:9</a:t>
            </a:r>
            <a:r>
              <a:rPr lang="en-US" sz="3200" smtClean="0">
                <a:latin typeface="Arial" charset="0"/>
                <a:cs typeface="Arial" charset="0"/>
              </a:rPr>
              <a:t> He was also saying to them, “You are experts at </a:t>
            </a:r>
            <a:r>
              <a:rPr lang="en-US" sz="3200" smtClean="0">
                <a:solidFill>
                  <a:srgbClr val="FF0000"/>
                </a:solidFill>
                <a:latin typeface="Arial" charset="0"/>
                <a:cs typeface="Arial" charset="0"/>
              </a:rPr>
              <a:t>setting aside the commandment of God </a:t>
            </a:r>
            <a:r>
              <a:rPr lang="en-US" sz="3200" smtClean="0">
                <a:latin typeface="Arial" charset="0"/>
                <a:cs typeface="Arial" charset="0"/>
              </a:rPr>
              <a:t>in order to keep </a:t>
            </a:r>
            <a:r>
              <a:rPr lang="en-US" sz="3200" b="1" smtClean="0">
                <a:latin typeface="Arial" charset="0"/>
                <a:cs typeface="Arial" charset="0"/>
              </a:rPr>
              <a:t>your tradition</a:t>
            </a:r>
            <a:r>
              <a:rPr lang="en-US" sz="3200" smtClean="0">
                <a:latin typeface="Arial" charset="0"/>
                <a:cs typeface="Arial" charset="0"/>
              </a:rPr>
              <a:t>.”</a:t>
            </a:r>
          </a:p>
          <a:p>
            <a:pPr>
              <a:buFont typeface="Wingdings 3" pitchFamily="18" charset="2"/>
              <a:buNone/>
            </a:pPr>
            <a:endParaRPr lang="en-US" sz="3200" smtClean="0">
              <a:latin typeface="Arial" charset="0"/>
              <a:cs typeface="Arial" charset="0"/>
            </a:endParaRPr>
          </a:p>
          <a:p>
            <a:pPr>
              <a:buFont typeface="Wingdings 3" pitchFamily="18" charset="2"/>
              <a:buNone/>
            </a:pPr>
            <a:r>
              <a:rPr lang="en-US" sz="3200" b="1" smtClean="0">
                <a:solidFill>
                  <a:srgbClr val="FF0000"/>
                </a:solidFill>
                <a:latin typeface="Arial" charset="0"/>
                <a:cs typeface="Arial" charset="0"/>
              </a:rPr>
              <a:t>               </a:t>
            </a:r>
            <a:r>
              <a:rPr lang="en-US" sz="3200" b="1" smtClean="0">
                <a:latin typeface="Arial" charset="0"/>
                <a:cs typeface="Arial" charset="0"/>
              </a:rPr>
              <a:t>The Pharisaic Tradition</a:t>
            </a:r>
          </a:p>
          <a:p>
            <a:pPr>
              <a:buFont typeface="Wingdings 3" pitchFamily="18" charset="2"/>
              <a:buNone/>
            </a:pPr>
            <a:endParaRPr lang="en-US" sz="3200" b="1" smtClean="0">
              <a:solidFill>
                <a:srgbClr val="0070C0"/>
              </a:solidFill>
              <a:latin typeface="Arial" charset="0"/>
              <a:cs typeface="Arial" charset="0"/>
            </a:endParaRPr>
          </a:p>
          <a:p>
            <a:pPr>
              <a:buFont typeface="Wingdings 3" pitchFamily="18" charset="2"/>
              <a:buNone/>
            </a:pPr>
            <a:r>
              <a:rPr lang="en-US" sz="3200" b="1" smtClean="0">
                <a:solidFill>
                  <a:srgbClr val="0070C0"/>
                </a:solidFill>
                <a:latin typeface="Arial" charset="0"/>
                <a:cs typeface="Arial" charset="0"/>
              </a:rPr>
              <a:t>                           Talmud</a:t>
            </a:r>
            <a:endParaRPr lang="en-US" sz="3200" b="1" smtClean="0">
              <a:latin typeface="Arial" charset="0"/>
              <a:cs typeface="Arial" charset="0"/>
            </a:endParaRPr>
          </a:p>
        </p:txBody>
      </p:sp>
      <p:sp>
        <p:nvSpPr>
          <p:cNvPr id="3" name="Title 2"/>
          <p:cNvSpPr>
            <a:spLocks noGrp="1"/>
          </p:cNvSpPr>
          <p:nvPr>
            <p:ph type="title"/>
          </p:nvPr>
        </p:nvSpPr>
        <p:spPr>
          <a:xfrm>
            <a:off x="457200" y="0"/>
            <a:ext cx="8229600" cy="868362"/>
          </a:xfrm>
        </p:spPr>
        <p:txBody>
          <a:bodyPr>
            <a:normAutofit fontScale="90000"/>
          </a:bodyPr>
          <a:lstStyle/>
          <a:p>
            <a:pPr fontAlgn="auto">
              <a:spcAft>
                <a:spcPts val="0"/>
              </a:spcAft>
              <a:defRPr/>
            </a:pPr>
            <a:r>
              <a:rPr lang="en-US" dirty="0" smtClean="0">
                <a:solidFill>
                  <a:srgbClr val="0070C0"/>
                </a:solidFill>
                <a:effectLst/>
                <a:latin typeface="Arial" pitchFamily="34" charset="0"/>
                <a:cs typeface="Arial" pitchFamily="34" charset="0"/>
              </a:rPr>
              <a:t>The Pharisees Nullified God’s Word</a:t>
            </a:r>
            <a:endParaRPr lang="en-US" dirty="0">
              <a:solidFill>
                <a:srgbClr val="0070C0"/>
              </a:solidFill>
              <a:effectLst/>
              <a:latin typeface="Arial" pitchFamily="34" charset="0"/>
              <a:cs typeface="Arial" pitchFamily="34" charset="0"/>
            </a:endParaRPr>
          </a:p>
        </p:txBody>
      </p:sp>
      <p:cxnSp>
        <p:nvCxnSpPr>
          <p:cNvPr id="5" name="Straight Arrow Connector 4"/>
          <p:cNvCxnSpPr/>
          <p:nvPr/>
        </p:nvCxnSpPr>
        <p:spPr>
          <a:xfrm>
            <a:off x="4191000" y="3581400"/>
            <a:ext cx="0" cy="685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H="1">
            <a:off x="3429000" y="4724400"/>
            <a:ext cx="381000" cy="685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572000" y="4724400"/>
            <a:ext cx="304800" cy="6858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a:spLocks noChangeArrowheads="1"/>
          </p:cNvSpPr>
          <p:nvPr/>
        </p:nvSpPr>
        <p:spPr bwMode="auto">
          <a:xfrm>
            <a:off x="2286000" y="5410200"/>
            <a:ext cx="4572000" cy="584200"/>
          </a:xfrm>
          <a:prstGeom prst="rect">
            <a:avLst/>
          </a:prstGeom>
          <a:noFill/>
          <a:ln w="9525">
            <a:noFill/>
            <a:miter lim="800000"/>
            <a:headEnd/>
            <a:tailEnd/>
          </a:ln>
        </p:spPr>
        <p:txBody>
          <a:bodyPr>
            <a:spAutoFit/>
          </a:bodyPr>
          <a:lstStyle/>
          <a:p>
            <a:r>
              <a:rPr lang="en-US" sz="3200">
                <a:solidFill>
                  <a:srgbClr val="0070C0"/>
                </a:solidFill>
                <a:cs typeface="Arial" charset="0"/>
              </a:rPr>
              <a:t>Mishnah       Gemara </a:t>
            </a:r>
          </a:p>
        </p:txBody>
      </p:sp>
      <p:sp>
        <p:nvSpPr>
          <p:cNvPr id="15" name="Oval 14"/>
          <p:cNvSpPr/>
          <p:nvPr/>
        </p:nvSpPr>
        <p:spPr>
          <a:xfrm>
            <a:off x="2209800" y="5334000"/>
            <a:ext cx="2057400" cy="7620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blinds(horizontal)">
                                      <p:cBhvr>
                                        <p:cTn id="21" dur="500"/>
                                        <p:tgtEl>
                                          <p:spTgt spid="5"/>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fade">
                                      <p:cBhvr>
                                        <p:cTn id="26" dur="1000"/>
                                        <p:tgtEl>
                                          <p:spTgt spid="2">
                                            <p:txEl>
                                              <p:pRg st="4" end="4"/>
                                            </p:txEl>
                                          </p:spTgt>
                                        </p:tgtEl>
                                      </p:cBhvr>
                                    </p:animEffect>
                                    <p:anim calcmode="lin" valueType="num">
                                      <p:cBhvr>
                                        <p:cTn id="2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fade">
                                      <p:cBhvr>
                                        <p:cTn id="33" dur="1000"/>
                                        <p:tgtEl>
                                          <p:spTgt spid="6"/>
                                        </p:tgtEl>
                                      </p:cBhvr>
                                    </p:animEffect>
                                    <p:anim calcmode="lin" valueType="num">
                                      <p:cBhvr>
                                        <p:cTn id="34" dur="1000" fill="hold"/>
                                        <p:tgtEl>
                                          <p:spTgt spid="6"/>
                                        </p:tgtEl>
                                        <p:attrNameLst>
                                          <p:attrName>ppt_x</p:attrName>
                                        </p:attrNameLst>
                                      </p:cBhvr>
                                      <p:tavLst>
                                        <p:tav tm="0">
                                          <p:val>
                                            <p:strVal val="#ppt_x"/>
                                          </p:val>
                                        </p:tav>
                                        <p:tav tm="100000">
                                          <p:val>
                                            <p:strVal val="#ppt_x"/>
                                          </p:val>
                                        </p:tav>
                                      </p:tavLst>
                                    </p:anim>
                                    <p:anim calcmode="lin" valueType="num">
                                      <p:cBhvr>
                                        <p:cTn id="35"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1000"/>
                                        <p:tgtEl>
                                          <p:spTgt spid="8"/>
                                        </p:tgtEl>
                                      </p:cBhvr>
                                    </p:animEffect>
                                    <p:anim calcmode="lin" valueType="num">
                                      <p:cBhvr>
                                        <p:cTn id="41" dur="1000" fill="hold"/>
                                        <p:tgtEl>
                                          <p:spTgt spid="8"/>
                                        </p:tgtEl>
                                        <p:attrNameLst>
                                          <p:attrName>ppt_x</p:attrName>
                                        </p:attrNameLst>
                                      </p:cBhvr>
                                      <p:tavLst>
                                        <p:tav tm="0">
                                          <p:val>
                                            <p:strVal val="#ppt_x"/>
                                          </p:val>
                                        </p:tav>
                                        <p:tav tm="100000">
                                          <p:val>
                                            <p:strVal val="#ppt_x"/>
                                          </p:val>
                                        </p:tav>
                                      </p:tavLst>
                                    </p:anim>
                                    <p:anim calcmode="lin" valueType="num">
                                      <p:cBhvr>
                                        <p:cTn id="4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fade">
                                      <p:cBhvr>
                                        <p:cTn id="47" dur="1000"/>
                                        <p:tgtEl>
                                          <p:spTgt spid="14"/>
                                        </p:tgtEl>
                                      </p:cBhvr>
                                    </p:animEffect>
                                    <p:anim calcmode="lin" valueType="num">
                                      <p:cBhvr>
                                        <p:cTn id="48" dur="1000" fill="hold"/>
                                        <p:tgtEl>
                                          <p:spTgt spid="14"/>
                                        </p:tgtEl>
                                        <p:attrNameLst>
                                          <p:attrName>ppt_x</p:attrName>
                                        </p:attrNameLst>
                                      </p:cBhvr>
                                      <p:tavLst>
                                        <p:tav tm="0">
                                          <p:val>
                                            <p:strVal val="#ppt_x"/>
                                          </p:val>
                                        </p:tav>
                                        <p:tav tm="100000">
                                          <p:val>
                                            <p:strVal val="#ppt_x"/>
                                          </p:val>
                                        </p:tav>
                                      </p:tavLst>
                                    </p:anim>
                                    <p:anim calcmode="lin" valueType="num">
                                      <p:cBhvr>
                                        <p:cTn id="4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1000"/>
                                        <p:tgtEl>
                                          <p:spTgt spid="15"/>
                                        </p:tgtEl>
                                      </p:cBhvr>
                                    </p:animEffect>
                                    <p:anim calcmode="lin" valueType="num">
                                      <p:cBhvr>
                                        <p:cTn id="55" dur="1000" fill="hold"/>
                                        <p:tgtEl>
                                          <p:spTgt spid="15"/>
                                        </p:tgtEl>
                                        <p:attrNameLst>
                                          <p:attrName>ppt_x</p:attrName>
                                        </p:attrNameLst>
                                      </p:cBhvr>
                                      <p:tavLst>
                                        <p:tav tm="0">
                                          <p:val>
                                            <p:strVal val="#ppt_x"/>
                                          </p:val>
                                        </p:tav>
                                        <p:tav tm="100000">
                                          <p:val>
                                            <p:strVal val="#ppt_x"/>
                                          </p:val>
                                        </p:tav>
                                      </p:tavLst>
                                    </p:anim>
                                    <p:anim calcmode="lin" valueType="num">
                                      <p:cBhvr>
                                        <p:cTn id="5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17"/>
          <p:cNvSpPr>
            <a:spLocks noGrp="1"/>
          </p:cNvSpPr>
          <p:nvPr>
            <p:ph type="sldNum" sz="quarter" idx="12"/>
          </p:nvPr>
        </p:nvSpPr>
        <p:spPr/>
        <p:txBody>
          <a:bodyPr/>
          <a:lstStyle/>
          <a:p>
            <a:pPr>
              <a:defRPr/>
            </a:pPr>
            <a:fld id="{E4271D16-2D85-47F2-BD57-6214D1275555}" type="slidenum">
              <a:rPr lang="en-US"/>
              <a:pPr>
                <a:defRPr/>
              </a:pPr>
              <a:t>4</a:t>
            </a:fld>
            <a:endParaRPr lang="en-US"/>
          </a:p>
        </p:txBody>
      </p:sp>
      <p:sp>
        <p:nvSpPr>
          <p:cNvPr id="2" name="Content Placeholder 1"/>
          <p:cNvSpPr>
            <a:spLocks noGrp="1"/>
          </p:cNvSpPr>
          <p:nvPr>
            <p:ph idx="1"/>
          </p:nvPr>
        </p:nvSpPr>
        <p:spPr>
          <a:xfrm>
            <a:off x="152400" y="914400"/>
            <a:ext cx="8763000" cy="5092700"/>
          </a:xfrm>
        </p:spPr>
        <p:txBody>
          <a:bodyPr/>
          <a:lstStyle/>
          <a:p>
            <a:pPr>
              <a:buFont typeface="Wingdings 3" pitchFamily="18" charset="2"/>
              <a:buNone/>
            </a:pPr>
            <a:r>
              <a:rPr lang="en-US" sz="3200" u="sng" smtClean="0">
                <a:latin typeface="Arial" charset="0"/>
                <a:cs typeface="Arial" charset="0"/>
              </a:rPr>
              <a:t>Mark 7:10-11</a:t>
            </a:r>
            <a:r>
              <a:rPr lang="en-US" sz="3200" smtClean="0">
                <a:latin typeface="Arial" charset="0"/>
                <a:cs typeface="Arial" charset="0"/>
              </a:rPr>
              <a:t> “For Moses said, ‘Honor your father and your mother’; and, ‘He who speaks evil of father or mother, is to be put to death’; but you say, ‘If a man says to his father or his mother, whatever I have that would help you is </a:t>
            </a:r>
            <a:r>
              <a:rPr lang="en-US" sz="3200" smtClean="0">
                <a:solidFill>
                  <a:srgbClr val="FF0000"/>
                </a:solidFill>
                <a:latin typeface="Arial" charset="0"/>
                <a:cs typeface="Arial" charset="0"/>
              </a:rPr>
              <a:t>Corban</a:t>
            </a:r>
            <a:r>
              <a:rPr lang="en-US" sz="3200" smtClean="0">
                <a:latin typeface="Arial" charset="0"/>
                <a:cs typeface="Arial" charset="0"/>
              </a:rPr>
              <a:t> (that is to say, given to God)…</a:t>
            </a:r>
          </a:p>
        </p:txBody>
      </p:sp>
      <p:sp>
        <p:nvSpPr>
          <p:cNvPr id="3" name="Title 2"/>
          <p:cNvSpPr>
            <a:spLocks noGrp="1"/>
          </p:cNvSpPr>
          <p:nvPr>
            <p:ph type="title"/>
          </p:nvPr>
        </p:nvSpPr>
        <p:spPr>
          <a:xfrm>
            <a:off x="533400" y="0"/>
            <a:ext cx="8229600" cy="944562"/>
          </a:xfrm>
        </p:spPr>
        <p:txBody>
          <a:bodyPr/>
          <a:lstStyle/>
          <a:p>
            <a:pPr fontAlgn="auto">
              <a:spcAft>
                <a:spcPts val="0"/>
              </a:spcAft>
              <a:defRPr/>
            </a:pPr>
            <a:r>
              <a:rPr lang="en-US" sz="3600" dirty="0" smtClean="0">
                <a:latin typeface="Arial" pitchFamily="34" charset="0"/>
                <a:cs typeface="Arial" pitchFamily="34" charset="0"/>
              </a:rPr>
              <a:t>                  </a:t>
            </a:r>
            <a:r>
              <a:rPr lang="en-US" sz="3600" dirty="0" smtClean="0">
                <a:solidFill>
                  <a:srgbClr val="0070C0"/>
                </a:solidFill>
                <a:effectLst/>
                <a:latin typeface="Arial" pitchFamily="34" charset="0"/>
                <a:cs typeface="Arial" pitchFamily="34" charset="0"/>
              </a:rPr>
              <a:t>Jesus’ Example</a:t>
            </a:r>
            <a:endParaRPr lang="en-US" sz="3600" dirty="0">
              <a:solidFill>
                <a:srgbClr val="0070C0"/>
              </a:solidFill>
              <a:effectLst/>
              <a:latin typeface="Arial" pitchFamily="34" charset="0"/>
              <a:cs typeface="Arial" pitchFamily="34" charset="0"/>
            </a:endParaRPr>
          </a:p>
        </p:txBody>
      </p:sp>
      <p:cxnSp>
        <p:nvCxnSpPr>
          <p:cNvPr id="5" name="Straight Connector 4"/>
          <p:cNvCxnSpPr/>
          <p:nvPr/>
        </p:nvCxnSpPr>
        <p:spPr>
          <a:xfrm>
            <a:off x="2971800" y="1447800"/>
            <a:ext cx="28194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09600" y="2895600"/>
            <a:ext cx="1981200" cy="0"/>
          </a:xfrm>
          <a:prstGeom prst="line">
            <a:avLst/>
          </a:prstGeom>
          <a:ln w="381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7F358C08-1702-4CBA-8503-8B711DCBCD97}" type="slidenum">
              <a:rPr lang="en-US"/>
              <a:pPr>
                <a:defRPr/>
              </a:pPr>
              <a:t>5</a:t>
            </a:fld>
            <a:endParaRPr lang="en-US"/>
          </a:p>
        </p:txBody>
      </p:sp>
      <p:sp>
        <p:nvSpPr>
          <p:cNvPr id="2" name="Content Placeholder 1"/>
          <p:cNvSpPr>
            <a:spLocks noGrp="1"/>
          </p:cNvSpPr>
          <p:nvPr>
            <p:ph idx="1"/>
          </p:nvPr>
        </p:nvSpPr>
        <p:spPr>
          <a:xfrm>
            <a:off x="152400" y="609600"/>
            <a:ext cx="8839200" cy="5397500"/>
          </a:xfrm>
        </p:spPr>
        <p:txBody>
          <a:bodyPr/>
          <a:lstStyle/>
          <a:p>
            <a:pPr>
              <a:buFont typeface="Wingdings 3" pitchFamily="18" charset="2"/>
              <a:buNone/>
            </a:pPr>
            <a:r>
              <a:rPr lang="en-US" sz="3200" u="sng" smtClean="0">
                <a:latin typeface="Arial" charset="0"/>
                <a:cs typeface="Arial" charset="0"/>
              </a:rPr>
              <a:t>Mark 7:12-13</a:t>
            </a:r>
            <a:r>
              <a:rPr lang="en-US" sz="3200" smtClean="0">
                <a:latin typeface="Arial" charset="0"/>
                <a:cs typeface="Arial" charset="0"/>
              </a:rPr>
              <a:t>…you no longer permit him to do anything for his father or his mother; thus </a:t>
            </a:r>
            <a:r>
              <a:rPr lang="en-US" sz="3200" smtClean="0">
                <a:solidFill>
                  <a:srgbClr val="FF0000"/>
                </a:solidFill>
                <a:latin typeface="Arial" charset="0"/>
                <a:cs typeface="Arial" charset="0"/>
              </a:rPr>
              <a:t>invalidating the word of God by your tradition </a:t>
            </a:r>
            <a:r>
              <a:rPr lang="en-US" sz="3200" smtClean="0">
                <a:latin typeface="Arial" charset="0"/>
                <a:cs typeface="Arial" charset="0"/>
              </a:rPr>
              <a:t>which you have handed down; and you do many things such as that.”</a:t>
            </a:r>
          </a:p>
          <a:p>
            <a:pPr>
              <a:buFont typeface="Wingdings 3" pitchFamily="18" charset="2"/>
              <a:buNone/>
            </a:pPr>
            <a:endParaRPr lang="en-US" sz="3200" smtClean="0">
              <a:latin typeface="Arial" charset="0"/>
              <a:cs typeface="Arial" charset="0"/>
            </a:endParaRPr>
          </a:p>
          <a:p>
            <a:pPr>
              <a:buFont typeface="Wingdings 3" pitchFamily="18" charset="2"/>
              <a:buNone/>
            </a:pPr>
            <a:r>
              <a:rPr lang="en-US" sz="3200" b="1" smtClean="0">
                <a:latin typeface="Arial" charset="0"/>
                <a:cs typeface="Arial" charset="0"/>
              </a:rPr>
              <a:t>Tradition Caused:</a:t>
            </a:r>
          </a:p>
          <a:p>
            <a:pPr>
              <a:buFont typeface="Wingdings 3" pitchFamily="18" charset="2"/>
              <a:buNone/>
            </a:pPr>
            <a:r>
              <a:rPr lang="en-US" sz="3200" smtClean="0">
                <a:latin typeface="Arial" charset="0"/>
                <a:cs typeface="Arial" charset="0"/>
              </a:rPr>
              <a:t>Vs. 8 </a:t>
            </a:r>
            <a:r>
              <a:rPr lang="en-US" sz="3200" smtClean="0">
                <a:solidFill>
                  <a:srgbClr val="FF0000"/>
                </a:solidFill>
                <a:latin typeface="Arial" charset="0"/>
                <a:cs typeface="Arial" charset="0"/>
              </a:rPr>
              <a:t>neglect</a:t>
            </a:r>
            <a:r>
              <a:rPr lang="en-US" sz="3200" smtClean="0">
                <a:latin typeface="Arial" charset="0"/>
                <a:cs typeface="Arial" charset="0"/>
              </a:rPr>
              <a:t> of the commandment of God…</a:t>
            </a:r>
          </a:p>
          <a:p>
            <a:pPr>
              <a:buFont typeface="Wingdings 3" pitchFamily="18" charset="2"/>
              <a:buNone/>
            </a:pPr>
            <a:r>
              <a:rPr lang="en-US" sz="3200" smtClean="0">
                <a:latin typeface="Arial" charset="0"/>
                <a:cs typeface="Arial" charset="0"/>
              </a:rPr>
              <a:t>Vs. 9 </a:t>
            </a:r>
            <a:r>
              <a:rPr lang="en-US" sz="3200" smtClean="0">
                <a:solidFill>
                  <a:srgbClr val="FF0000"/>
                </a:solidFill>
                <a:latin typeface="Arial" charset="0"/>
                <a:cs typeface="Arial" charset="0"/>
              </a:rPr>
              <a:t>setting aside </a:t>
            </a:r>
            <a:r>
              <a:rPr lang="en-US" sz="3200" smtClean="0">
                <a:latin typeface="Arial" charset="0"/>
                <a:cs typeface="Arial" charset="0"/>
              </a:rPr>
              <a:t>the commandment of God…</a:t>
            </a:r>
          </a:p>
          <a:p>
            <a:pPr>
              <a:buFont typeface="Wingdings 3" pitchFamily="18" charset="2"/>
              <a:buNone/>
            </a:pPr>
            <a:r>
              <a:rPr lang="en-US" sz="3200" smtClean="0">
                <a:latin typeface="Arial" charset="0"/>
                <a:cs typeface="Arial" charset="0"/>
              </a:rPr>
              <a:t>Vs. 13 </a:t>
            </a:r>
            <a:r>
              <a:rPr lang="en-US" sz="3200" smtClean="0">
                <a:solidFill>
                  <a:srgbClr val="FF0000"/>
                </a:solidFill>
                <a:latin typeface="Arial" charset="0"/>
                <a:cs typeface="Arial" charset="0"/>
              </a:rPr>
              <a:t>invalidating</a:t>
            </a:r>
            <a:r>
              <a:rPr lang="en-US" sz="3200" smtClean="0">
                <a:latin typeface="Arial" charset="0"/>
                <a:cs typeface="Arial" charset="0"/>
              </a:rPr>
              <a:t> the word of God…</a:t>
            </a:r>
          </a:p>
          <a:p>
            <a:pPr>
              <a:buFont typeface="Wingdings 3" pitchFamily="18" charset="2"/>
              <a:buNone/>
            </a:pPr>
            <a:endParaRPr lang="en-US" sz="3200" smtClean="0">
              <a:latin typeface="Arial" charset="0"/>
              <a:cs typeface="Arial" charset="0"/>
            </a:endParaRPr>
          </a:p>
        </p:txBody>
      </p:sp>
      <p:sp>
        <p:nvSpPr>
          <p:cNvPr id="3" name="Title 2"/>
          <p:cNvSpPr>
            <a:spLocks noGrp="1"/>
          </p:cNvSpPr>
          <p:nvPr>
            <p:ph type="title"/>
          </p:nvPr>
        </p:nvSpPr>
        <p:spPr>
          <a:xfrm>
            <a:off x="533400" y="0"/>
            <a:ext cx="8229600" cy="914400"/>
          </a:xfrm>
        </p:spPr>
        <p:txBody>
          <a:bodyPr/>
          <a:lstStyle/>
          <a:p>
            <a:pPr fontAlgn="auto">
              <a:spcAft>
                <a:spcPts val="0"/>
              </a:spcAft>
              <a:defRPr/>
            </a:pPr>
            <a:r>
              <a:rPr lang="en-US" sz="4400" dirty="0" smtClean="0">
                <a:solidFill>
                  <a:srgbClr val="0070C0"/>
                </a:solidFill>
                <a:effectLst/>
                <a:latin typeface="Arial" pitchFamily="34" charset="0"/>
                <a:cs typeface="Arial" pitchFamily="34" charset="0"/>
              </a:rPr>
              <a:t>             </a:t>
            </a:r>
            <a:r>
              <a:rPr lang="en-US" sz="4000" dirty="0" smtClean="0">
                <a:solidFill>
                  <a:srgbClr val="0070C0"/>
                </a:solidFill>
                <a:effectLst/>
                <a:latin typeface="Arial" pitchFamily="34" charset="0"/>
                <a:cs typeface="Arial" pitchFamily="34" charset="0"/>
              </a:rPr>
              <a:t>Jesus’ Example</a:t>
            </a:r>
            <a:endParaRPr lang="en-US" sz="4000" dirty="0"/>
          </a:p>
        </p:txBody>
      </p:sp>
      <p:sp>
        <p:nvSpPr>
          <p:cNvPr id="4" name="Oval 3"/>
          <p:cNvSpPr/>
          <p:nvPr/>
        </p:nvSpPr>
        <p:spPr>
          <a:xfrm>
            <a:off x="3733800" y="609600"/>
            <a:ext cx="3200400" cy="609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5" end="5"/>
                                            </p:txEl>
                                          </p:spTgt>
                                        </p:tgtEl>
                                        <p:attrNameLst>
                                          <p:attrName>style.visibility</p:attrName>
                                        </p:attrNameLst>
                                      </p:cBhvr>
                                      <p:to>
                                        <p:strVal val="visible"/>
                                      </p:to>
                                    </p:set>
                                    <p:animEffect transition="in" filter="fade">
                                      <p:cBhvr>
                                        <p:cTn id="42" dur="1000"/>
                                        <p:tgtEl>
                                          <p:spTgt spid="2">
                                            <p:txEl>
                                              <p:pRg st="5" end="5"/>
                                            </p:txEl>
                                          </p:spTgt>
                                        </p:tgtEl>
                                      </p:cBhvr>
                                    </p:animEffect>
                                    <p:anim calcmode="lin" valueType="num">
                                      <p:cBhvr>
                                        <p:cTn id="43"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7"/>
          <p:cNvSpPr>
            <a:spLocks noGrp="1"/>
          </p:cNvSpPr>
          <p:nvPr>
            <p:ph type="sldNum" sz="quarter" idx="12"/>
          </p:nvPr>
        </p:nvSpPr>
        <p:spPr/>
        <p:txBody>
          <a:bodyPr/>
          <a:lstStyle/>
          <a:p>
            <a:pPr>
              <a:defRPr/>
            </a:pPr>
            <a:fld id="{CBB9B134-B1BB-44B1-B8A7-437703019741}" type="slidenum">
              <a:rPr lang="en-US"/>
              <a:pPr>
                <a:defRPr/>
              </a:pPr>
              <a:t>6</a:t>
            </a:fld>
            <a:endParaRPr lang="en-US"/>
          </a:p>
        </p:txBody>
      </p:sp>
      <p:sp>
        <p:nvSpPr>
          <p:cNvPr id="2" name="Content Placeholder 1"/>
          <p:cNvSpPr>
            <a:spLocks noGrp="1"/>
          </p:cNvSpPr>
          <p:nvPr>
            <p:ph idx="1"/>
          </p:nvPr>
        </p:nvSpPr>
        <p:spPr>
          <a:xfrm>
            <a:off x="152400" y="838200"/>
            <a:ext cx="8763000" cy="5334000"/>
          </a:xfrm>
        </p:spPr>
        <p:txBody>
          <a:bodyPr/>
          <a:lstStyle/>
          <a:p>
            <a:pPr>
              <a:buFont typeface="Wingdings 3" pitchFamily="18" charset="2"/>
              <a:buNone/>
            </a:pPr>
            <a:r>
              <a:rPr lang="en-US" sz="3200" b="1" smtClean="0">
                <a:solidFill>
                  <a:srgbClr val="0070C0"/>
                </a:solidFill>
                <a:latin typeface="Arial" charset="0"/>
                <a:cs typeface="Arial" charset="0"/>
              </a:rPr>
              <a:t>1.</a:t>
            </a:r>
            <a:r>
              <a:rPr lang="en-US" sz="3200" smtClean="0">
                <a:latin typeface="Arial" charset="0"/>
                <a:cs typeface="Arial" charset="0"/>
              </a:rPr>
              <a:t> </a:t>
            </a:r>
            <a:r>
              <a:rPr lang="en-US" sz="3200" u="sng" smtClean="0">
                <a:latin typeface="Arial" charset="0"/>
                <a:cs typeface="Arial" charset="0"/>
              </a:rPr>
              <a:t>1 Corinthians 11:2</a:t>
            </a:r>
            <a:r>
              <a:rPr lang="en-US" sz="3200" smtClean="0">
                <a:latin typeface="Arial" charset="0"/>
                <a:cs typeface="Arial" charset="0"/>
              </a:rPr>
              <a:t> Now I praise you because you remember me in everything and hold firmly to </a:t>
            </a:r>
            <a:r>
              <a:rPr lang="en-US" sz="3200" smtClean="0">
                <a:solidFill>
                  <a:srgbClr val="FF0000"/>
                </a:solidFill>
                <a:latin typeface="Arial" charset="0"/>
                <a:cs typeface="Arial" charset="0"/>
              </a:rPr>
              <a:t>the traditions, just as I delivered them to you.</a:t>
            </a:r>
            <a:r>
              <a:rPr lang="en-US" sz="3200" smtClean="0">
                <a:latin typeface="Arial" charset="0"/>
                <a:cs typeface="Arial" charset="0"/>
              </a:rPr>
              <a:t> </a:t>
            </a:r>
          </a:p>
          <a:p>
            <a:pPr>
              <a:buFont typeface="Wingdings 3" pitchFamily="18" charset="2"/>
              <a:buNone/>
            </a:pPr>
            <a:r>
              <a:rPr lang="en-US" sz="3200" b="1" smtClean="0">
                <a:solidFill>
                  <a:srgbClr val="0070C0"/>
                </a:solidFill>
                <a:latin typeface="Arial" charset="0"/>
                <a:cs typeface="Arial" charset="0"/>
              </a:rPr>
              <a:t>2. </a:t>
            </a:r>
            <a:r>
              <a:rPr lang="en-US" sz="3200" u="sng" smtClean="0">
                <a:latin typeface="Arial" charset="0"/>
                <a:cs typeface="Arial" charset="0"/>
              </a:rPr>
              <a:t>Colossians 2:8</a:t>
            </a:r>
            <a:r>
              <a:rPr lang="en-US" sz="3200" smtClean="0">
                <a:latin typeface="Arial" charset="0"/>
                <a:cs typeface="Arial" charset="0"/>
              </a:rPr>
              <a:t> See to it that no one takes you captive through philosophy and empty deception, </a:t>
            </a:r>
            <a:r>
              <a:rPr lang="en-US" sz="3200" smtClean="0">
                <a:solidFill>
                  <a:srgbClr val="FF0000"/>
                </a:solidFill>
                <a:latin typeface="Arial" charset="0"/>
                <a:cs typeface="Arial" charset="0"/>
              </a:rPr>
              <a:t>according to the tradition of men</a:t>
            </a:r>
            <a:r>
              <a:rPr lang="en-US" sz="3200" smtClean="0">
                <a:latin typeface="Arial" charset="0"/>
                <a:cs typeface="Arial" charset="0"/>
              </a:rPr>
              <a:t>, according to the elementary principles of the world, rather than according to Christ.</a:t>
            </a:r>
          </a:p>
          <a:p>
            <a:pPr>
              <a:buFont typeface="Wingdings 3" pitchFamily="18" charset="2"/>
              <a:buNone/>
            </a:pPr>
            <a:endParaRPr lang="en-US" sz="3200" b="1" smtClean="0">
              <a:solidFill>
                <a:srgbClr val="0070C0"/>
              </a:solidFill>
              <a:latin typeface="Arial" charset="0"/>
              <a:cs typeface="Arial" charset="0"/>
            </a:endParaRPr>
          </a:p>
        </p:txBody>
      </p:sp>
      <p:sp>
        <p:nvSpPr>
          <p:cNvPr id="3" name="Title 2"/>
          <p:cNvSpPr>
            <a:spLocks noGrp="1"/>
          </p:cNvSpPr>
          <p:nvPr>
            <p:ph type="title"/>
          </p:nvPr>
        </p:nvSpPr>
        <p:spPr>
          <a:xfrm>
            <a:off x="152400" y="0"/>
            <a:ext cx="8534400" cy="884238"/>
          </a:xfrm>
        </p:spPr>
        <p:txBody>
          <a:bodyPr>
            <a:normAutofit fontScale="90000"/>
          </a:bodyPr>
          <a:lstStyle/>
          <a:p>
            <a:pPr fontAlgn="auto">
              <a:spcAft>
                <a:spcPts val="0"/>
              </a:spcAft>
              <a:defRPr/>
            </a:pPr>
            <a:r>
              <a:rPr lang="en-US" sz="3600" dirty="0" smtClean="0">
                <a:solidFill>
                  <a:srgbClr val="0070C0"/>
                </a:solidFill>
                <a:effectLst/>
                <a:latin typeface="Arial" pitchFamily="34" charset="0"/>
                <a:cs typeface="Arial" pitchFamily="34" charset="0"/>
              </a:rPr>
              <a:t>  The Two Sources of Tradition In Scripture</a:t>
            </a:r>
            <a:endParaRPr lang="en-US" sz="3600" dirty="0">
              <a:solidFill>
                <a:srgbClr val="0070C0"/>
              </a:solidFill>
              <a:effectLst/>
              <a:latin typeface="Arial" pitchFamily="34" charset="0"/>
              <a:cs typeface="Arial" pitchFamily="34" charset="0"/>
            </a:endParaRPr>
          </a:p>
        </p:txBody>
      </p:sp>
      <p:sp>
        <p:nvSpPr>
          <p:cNvPr id="9" name="Oval 8"/>
          <p:cNvSpPr/>
          <p:nvPr/>
        </p:nvSpPr>
        <p:spPr>
          <a:xfrm>
            <a:off x="3505200" y="4343400"/>
            <a:ext cx="4038600" cy="6096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77011B7E-B2FC-4072-A046-62666392EA31}" type="slidenum">
              <a:rPr lang="en-US"/>
              <a:pPr>
                <a:defRPr/>
              </a:pPr>
              <a:t>7</a:t>
            </a:fld>
            <a:endParaRPr lang="en-US"/>
          </a:p>
        </p:txBody>
      </p:sp>
      <p:sp>
        <p:nvSpPr>
          <p:cNvPr id="2" name="Content Placeholder 1"/>
          <p:cNvSpPr>
            <a:spLocks noGrp="1"/>
          </p:cNvSpPr>
          <p:nvPr>
            <p:ph idx="1"/>
          </p:nvPr>
        </p:nvSpPr>
        <p:spPr>
          <a:xfrm>
            <a:off x="228600" y="990600"/>
            <a:ext cx="8763000" cy="5638800"/>
          </a:xfrm>
        </p:spPr>
        <p:txBody>
          <a:bodyPr/>
          <a:lstStyle/>
          <a:p>
            <a:pPr>
              <a:buFont typeface="Wingdings 3" pitchFamily="18" charset="2"/>
              <a:buNone/>
            </a:pPr>
            <a:r>
              <a:rPr lang="en-US" sz="3200" u="sng" smtClean="0">
                <a:latin typeface="Arial" charset="0"/>
                <a:cs typeface="Arial" charset="0"/>
              </a:rPr>
              <a:t>1 Timothy 4:1</a:t>
            </a:r>
            <a:r>
              <a:rPr lang="en-US" sz="3200" smtClean="0">
                <a:latin typeface="Arial" charset="0"/>
                <a:cs typeface="Arial" charset="0"/>
              </a:rPr>
              <a:t> But the Spirit explicitly says that in later times some will fall away from the faith, paying attention to deceitful spirits and </a:t>
            </a:r>
            <a:r>
              <a:rPr lang="en-US" sz="3200" smtClean="0">
                <a:solidFill>
                  <a:srgbClr val="FF0000"/>
                </a:solidFill>
                <a:latin typeface="Arial" charset="0"/>
                <a:cs typeface="Arial" charset="0"/>
              </a:rPr>
              <a:t>doctrines of demons</a:t>
            </a:r>
            <a:r>
              <a:rPr lang="en-US" sz="3200" smtClean="0">
                <a:latin typeface="Arial" charset="0"/>
                <a:cs typeface="Arial" charset="0"/>
              </a:rPr>
              <a:t>…</a:t>
            </a:r>
          </a:p>
          <a:p>
            <a:endParaRPr lang="en-US" sz="3200" smtClean="0">
              <a:latin typeface="Arial" charset="0"/>
              <a:cs typeface="Arial" charset="0"/>
            </a:endParaRPr>
          </a:p>
          <a:p>
            <a:pPr>
              <a:buFont typeface="Wingdings 3" pitchFamily="18" charset="2"/>
              <a:buNone/>
            </a:pPr>
            <a:r>
              <a:rPr lang="en-US" sz="3200" smtClean="0">
                <a:latin typeface="Arial" charset="0"/>
                <a:cs typeface="Arial" charset="0"/>
              </a:rPr>
              <a:t>1. False religions/cults</a:t>
            </a:r>
          </a:p>
          <a:p>
            <a:pPr>
              <a:buFont typeface="Wingdings 3" pitchFamily="18" charset="2"/>
              <a:buNone/>
            </a:pPr>
            <a:r>
              <a:rPr lang="en-US" sz="3200" smtClean="0">
                <a:latin typeface="Arial" charset="0"/>
                <a:cs typeface="Arial" charset="0"/>
              </a:rPr>
              <a:t>2. False binding within the church</a:t>
            </a:r>
          </a:p>
          <a:p>
            <a:pPr>
              <a:buFont typeface="Wingdings 3" pitchFamily="18" charset="2"/>
              <a:buNone/>
            </a:pPr>
            <a:r>
              <a:rPr lang="en-US" sz="3200" smtClean="0">
                <a:latin typeface="Arial" charset="0"/>
                <a:cs typeface="Arial" charset="0"/>
              </a:rPr>
              <a:t>3. Conforming Scripture to our own tradition</a:t>
            </a:r>
          </a:p>
          <a:p>
            <a:pPr>
              <a:buFont typeface="Wingdings 3" pitchFamily="18" charset="2"/>
              <a:buNone/>
            </a:pPr>
            <a:endParaRPr lang="en-US" sz="3200" smtClean="0">
              <a:latin typeface="Arial" charset="0"/>
              <a:cs typeface="Arial" charset="0"/>
            </a:endParaRPr>
          </a:p>
        </p:txBody>
      </p:sp>
      <p:sp>
        <p:nvSpPr>
          <p:cNvPr id="3" name="Title 2"/>
          <p:cNvSpPr>
            <a:spLocks noGrp="1"/>
          </p:cNvSpPr>
          <p:nvPr>
            <p:ph type="title"/>
          </p:nvPr>
        </p:nvSpPr>
        <p:spPr>
          <a:xfrm>
            <a:off x="0" y="0"/>
            <a:ext cx="8686800" cy="838200"/>
          </a:xfrm>
        </p:spPr>
        <p:txBody>
          <a:bodyPr>
            <a:normAutofit fontScale="90000"/>
          </a:bodyPr>
          <a:lstStyle/>
          <a:p>
            <a:pPr fontAlgn="auto">
              <a:spcAft>
                <a:spcPts val="0"/>
              </a:spcAft>
              <a:defRPr/>
            </a:pPr>
            <a:r>
              <a:rPr lang="en-US" sz="4000" dirty="0" smtClean="0">
                <a:latin typeface="Arial" pitchFamily="34" charset="0"/>
                <a:cs typeface="Arial" pitchFamily="34" charset="0"/>
              </a:rPr>
              <a:t>  </a:t>
            </a:r>
            <a:r>
              <a:rPr lang="en-US" sz="3600" dirty="0" smtClean="0">
                <a:solidFill>
                  <a:srgbClr val="FF0000"/>
                </a:solidFill>
                <a:effectLst/>
                <a:latin typeface="Arial" pitchFamily="34" charset="0"/>
                <a:cs typeface="Arial" pitchFamily="34" charset="0"/>
              </a:rPr>
              <a:t>Application:  Arenas Of Demonic Tradition</a:t>
            </a:r>
            <a:endParaRPr lang="en-US" sz="3600" dirty="0">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1000"/>
                                        <p:tgtEl>
                                          <p:spTgt spid="2">
                                            <p:txEl>
                                              <p:pRg st="4" end="4"/>
                                            </p:txEl>
                                          </p:spTgt>
                                        </p:tgtEl>
                                      </p:cBhvr>
                                    </p:animEffect>
                                    <p:anim calcmode="lin" valueType="num">
                                      <p:cBhvr>
                                        <p:cTn id="29"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888C2CF0-6413-4D4D-8B69-2F12E190AD3B}" type="slidenum">
              <a:rPr lang="en-US"/>
              <a:pPr>
                <a:defRPr/>
              </a:pPr>
              <a:t>8</a:t>
            </a:fld>
            <a:endParaRPr lang="en-US"/>
          </a:p>
        </p:txBody>
      </p:sp>
      <p:sp>
        <p:nvSpPr>
          <p:cNvPr id="2" name="Content Placeholder 1"/>
          <p:cNvSpPr>
            <a:spLocks noGrp="1"/>
          </p:cNvSpPr>
          <p:nvPr>
            <p:ph idx="1"/>
          </p:nvPr>
        </p:nvSpPr>
        <p:spPr>
          <a:xfrm>
            <a:off x="228600" y="838200"/>
            <a:ext cx="8763000" cy="5168900"/>
          </a:xfrm>
        </p:spPr>
        <p:txBody>
          <a:bodyPr/>
          <a:lstStyle/>
          <a:p>
            <a:pPr>
              <a:buFont typeface="Wingdings 3" pitchFamily="18" charset="2"/>
              <a:buNone/>
            </a:pPr>
            <a:r>
              <a:rPr lang="en-US" sz="3200" b="1" u="sng" smtClean="0">
                <a:latin typeface="Arial" charset="0"/>
                <a:cs typeface="Arial" charset="0"/>
              </a:rPr>
              <a:t>Roman Catholic Church</a:t>
            </a:r>
            <a:endParaRPr lang="en-US" sz="3200" smtClean="0">
              <a:latin typeface="Arial" charset="0"/>
              <a:cs typeface="Arial" charset="0"/>
            </a:endParaRPr>
          </a:p>
          <a:p>
            <a:r>
              <a:rPr lang="en-US" sz="3200" smtClean="0">
                <a:latin typeface="Arial" charset="0"/>
                <a:cs typeface="Arial" charset="0"/>
              </a:rPr>
              <a:t>The apostles left bishops as their </a:t>
            </a:r>
            <a:r>
              <a:rPr lang="en-US" sz="3200" smtClean="0">
                <a:solidFill>
                  <a:srgbClr val="FF0000"/>
                </a:solidFill>
                <a:latin typeface="Arial" charset="0"/>
                <a:cs typeface="Arial" charset="0"/>
              </a:rPr>
              <a:t>successors</a:t>
            </a:r>
            <a:r>
              <a:rPr lang="en-US" sz="3200" smtClean="0">
                <a:latin typeface="Arial" charset="0"/>
                <a:cs typeface="Arial" charset="0"/>
              </a:rPr>
              <a:t>. They gave them their own position of teaching authority.'" (Par. 77).</a:t>
            </a:r>
          </a:p>
          <a:p>
            <a:r>
              <a:rPr lang="en-US" sz="3200" smtClean="0">
                <a:latin typeface="Arial" charset="0"/>
                <a:cs typeface="Arial" charset="0"/>
              </a:rPr>
              <a:t>"This living transmission, accomplished through the Holy Spirit, </a:t>
            </a:r>
            <a:r>
              <a:rPr lang="en-US" sz="3200" smtClean="0">
                <a:solidFill>
                  <a:srgbClr val="FF0000"/>
                </a:solidFill>
                <a:latin typeface="Arial" charset="0"/>
                <a:cs typeface="Arial" charset="0"/>
              </a:rPr>
              <a:t>is called tradition</a:t>
            </a:r>
            <a:r>
              <a:rPr lang="en-US" sz="3200" smtClean="0">
                <a:latin typeface="Arial" charset="0"/>
                <a:cs typeface="Arial" charset="0"/>
              </a:rPr>
              <a:t>..." (Par. 78).</a:t>
            </a:r>
          </a:p>
          <a:p>
            <a:pPr>
              <a:buFont typeface="Wingdings" pitchFamily="2" charset="2"/>
              <a:buChar char="Ø"/>
            </a:pPr>
            <a:r>
              <a:rPr lang="en-US" sz="3200" smtClean="0">
                <a:latin typeface="Arial" charset="0"/>
                <a:cs typeface="Arial" charset="0"/>
              </a:rPr>
              <a:t>"Both Scripture and Tradition must be accepted and honored </a:t>
            </a:r>
            <a:r>
              <a:rPr lang="en-US" sz="3200" smtClean="0">
                <a:solidFill>
                  <a:srgbClr val="FF0000"/>
                </a:solidFill>
                <a:latin typeface="Arial" charset="0"/>
                <a:cs typeface="Arial" charset="0"/>
              </a:rPr>
              <a:t>with equal devotion.” </a:t>
            </a:r>
            <a:r>
              <a:rPr lang="en-US" sz="3200" smtClean="0">
                <a:latin typeface="Arial" charset="0"/>
                <a:cs typeface="Arial" charset="0"/>
              </a:rPr>
              <a:t>(Par. 82).</a:t>
            </a:r>
          </a:p>
          <a:p>
            <a:pPr>
              <a:buFont typeface="Wingdings 3" pitchFamily="18" charset="2"/>
              <a:buNone/>
            </a:pPr>
            <a:endParaRPr lang="en-US" sz="3200" smtClean="0">
              <a:latin typeface="Arial" charset="0"/>
              <a:cs typeface="Arial" charset="0"/>
            </a:endParaRPr>
          </a:p>
        </p:txBody>
      </p:sp>
      <p:sp>
        <p:nvSpPr>
          <p:cNvPr id="3" name="Title 2"/>
          <p:cNvSpPr>
            <a:spLocks noGrp="1"/>
          </p:cNvSpPr>
          <p:nvPr>
            <p:ph type="title"/>
          </p:nvPr>
        </p:nvSpPr>
        <p:spPr>
          <a:xfrm>
            <a:off x="533400" y="0"/>
            <a:ext cx="8229600" cy="914400"/>
          </a:xfrm>
        </p:spPr>
        <p:txBody>
          <a:bodyPr/>
          <a:lstStyle/>
          <a:p>
            <a:pPr fontAlgn="auto">
              <a:spcAft>
                <a:spcPts val="0"/>
              </a:spcAft>
              <a:defRPr/>
            </a:pPr>
            <a:r>
              <a:rPr lang="en-US" sz="3200" dirty="0" smtClean="0">
                <a:solidFill>
                  <a:srgbClr val="FF0000"/>
                </a:solidFill>
                <a:latin typeface="Arial" pitchFamily="34" charset="0"/>
                <a:cs typeface="Arial" pitchFamily="34" charset="0"/>
              </a:rPr>
              <a:t>1.                  </a:t>
            </a:r>
            <a:r>
              <a:rPr lang="en-US" sz="3600" dirty="0" smtClean="0">
                <a:solidFill>
                  <a:srgbClr val="FF0000"/>
                </a:solidFill>
                <a:effectLst/>
                <a:latin typeface="Arial" pitchFamily="34" charset="0"/>
                <a:cs typeface="Arial" pitchFamily="34" charset="0"/>
              </a:rPr>
              <a:t>False Religions</a:t>
            </a:r>
            <a:endParaRPr lang="en-US" sz="3600" dirty="0">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17"/>
          <p:cNvSpPr>
            <a:spLocks noGrp="1"/>
          </p:cNvSpPr>
          <p:nvPr>
            <p:ph type="sldNum" sz="quarter" idx="12"/>
          </p:nvPr>
        </p:nvSpPr>
        <p:spPr/>
        <p:txBody>
          <a:bodyPr/>
          <a:lstStyle/>
          <a:p>
            <a:pPr>
              <a:defRPr/>
            </a:pPr>
            <a:fld id="{E7BEA10F-3F82-4709-BD5F-3AE2BBA523DE}" type="slidenum">
              <a:rPr lang="en-US"/>
              <a:pPr>
                <a:defRPr/>
              </a:pPr>
              <a:t>9</a:t>
            </a:fld>
            <a:endParaRPr lang="en-US"/>
          </a:p>
        </p:txBody>
      </p:sp>
      <p:sp>
        <p:nvSpPr>
          <p:cNvPr id="2" name="Content Placeholder 1"/>
          <p:cNvSpPr>
            <a:spLocks noGrp="1"/>
          </p:cNvSpPr>
          <p:nvPr>
            <p:ph idx="1"/>
          </p:nvPr>
        </p:nvSpPr>
        <p:spPr>
          <a:xfrm>
            <a:off x="0" y="762000"/>
            <a:ext cx="9144000" cy="6096000"/>
          </a:xfrm>
        </p:spPr>
        <p:txBody>
          <a:bodyPr/>
          <a:lstStyle/>
          <a:p>
            <a:r>
              <a:rPr lang="en-US" sz="3200" b="1" smtClean="0">
                <a:latin typeface="Arial" charset="0"/>
                <a:cs typeface="Arial" charset="0"/>
              </a:rPr>
              <a:t>Beliefs About Mary:</a:t>
            </a:r>
            <a:endParaRPr lang="en-US" sz="3200" smtClean="0">
              <a:latin typeface="Arial" charset="0"/>
              <a:cs typeface="Arial" charset="0"/>
            </a:endParaRPr>
          </a:p>
          <a:p>
            <a:pPr>
              <a:buFont typeface="Wingdings 3" pitchFamily="18" charset="2"/>
              <a:buNone/>
            </a:pPr>
            <a:r>
              <a:rPr lang="en-US" sz="3200" smtClean="0">
                <a:latin typeface="Arial" charset="0"/>
                <a:cs typeface="Arial" charset="0"/>
              </a:rPr>
              <a:t>1. Immaculate conception        (Eph. 1:6)  </a:t>
            </a:r>
          </a:p>
          <a:p>
            <a:pPr>
              <a:buFont typeface="Wingdings 3" pitchFamily="18" charset="2"/>
              <a:buNone/>
            </a:pPr>
            <a:r>
              <a:rPr lang="en-US" sz="3200" smtClean="0">
                <a:latin typeface="Arial" charset="0"/>
                <a:cs typeface="Arial" charset="0"/>
              </a:rPr>
              <a:t>2. Perpetual virginity                 (John 7:5)</a:t>
            </a:r>
          </a:p>
          <a:p>
            <a:pPr>
              <a:buFont typeface="Wingdings 3" pitchFamily="18" charset="2"/>
              <a:buNone/>
            </a:pPr>
            <a:r>
              <a:rPr lang="en-US" sz="3200" smtClean="0">
                <a:latin typeface="Arial" charset="0"/>
                <a:cs typeface="Arial" charset="0"/>
              </a:rPr>
              <a:t>3. Co-Redemptress/Mediatrix  (1 Tim 2:5)</a:t>
            </a:r>
          </a:p>
          <a:p>
            <a:pPr>
              <a:buFont typeface="Wingdings 3" pitchFamily="18" charset="2"/>
              <a:buNone/>
            </a:pPr>
            <a:r>
              <a:rPr lang="en-US" sz="3200" smtClean="0">
                <a:latin typeface="Arial" charset="0"/>
                <a:cs typeface="Arial" charset="0"/>
              </a:rPr>
              <a:t>4. Bodily Assumption           (1 Thess. 4:16-17)</a:t>
            </a:r>
          </a:p>
          <a:p>
            <a:pPr>
              <a:buFont typeface="Wingdings 3" pitchFamily="18" charset="2"/>
              <a:buNone/>
            </a:pPr>
            <a:endParaRPr lang="en-US" sz="3200" smtClean="0">
              <a:latin typeface="Arial" charset="0"/>
              <a:cs typeface="Arial" charset="0"/>
            </a:endParaRPr>
          </a:p>
          <a:p>
            <a:pPr>
              <a:buFont typeface="Wingdings 3" pitchFamily="18" charset="2"/>
              <a:buNone/>
            </a:pPr>
            <a:r>
              <a:rPr lang="en-US" sz="3200" smtClean="0">
                <a:latin typeface="Arial" charset="0"/>
                <a:cs typeface="Arial" charset="0"/>
              </a:rPr>
              <a:t>  “The Assumption of the Blessed Virgin is a singular participation in her Son's resurrection and an anticipation of the resurrection of other Christians” (Catechism, 966)</a:t>
            </a:r>
          </a:p>
          <a:p>
            <a:pPr>
              <a:buFont typeface="Wingdings 3" pitchFamily="18" charset="2"/>
              <a:buNone/>
            </a:pPr>
            <a:endParaRPr lang="en-US" sz="3200" smtClean="0">
              <a:latin typeface="Arial" charset="0"/>
              <a:cs typeface="Arial" charset="0"/>
            </a:endParaRPr>
          </a:p>
        </p:txBody>
      </p:sp>
      <p:sp>
        <p:nvSpPr>
          <p:cNvPr id="3" name="Title 2"/>
          <p:cNvSpPr>
            <a:spLocks noGrp="1"/>
          </p:cNvSpPr>
          <p:nvPr>
            <p:ph type="title"/>
          </p:nvPr>
        </p:nvSpPr>
        <p:spPr>
          <a:xfrm>
            <a:off x="457200" y="0"/>
            <a:ext cx="8229600" cy="1036638"/>
          </a:xfrm>
        </p:spPr>
        <p:txBody>
          <a:bodyPr/>
          <a:lstStyle/>
          <a:p>
            <a:pPr fontAlgn="auto">
              <a:spcAft>
                <a:spcPts val="0"/>
              </a:spcAft>
              <a:defRPr/>
            </a:pPr>
            <a:r>
              <a:rPr lang="en-US" sz="3200" dirty="0" smtClean="0">
                <a:solidFill>
                  <a:srgbClr val="FF0000"/>
                </a:solidFill>
                <a:effectLst/>
                <a:latin typeface="Arial" pitchFamily="34" charset="0"/>
                <a:cs typeface="Arial" pitchFamily="34" charset="0"/>
              </a:rPr>
              <a:t>1.     Catholicism’s Wayward Doctrine</a:t>
            </a:r>
            <a:endParaRPr lang="en-US" sz="3200" dirty="0">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Effect transition="in" filter="fade">
                                      <p:cBhvr>
                                        <p:cTn id="21" dur="1000"/>
                                        <p:tgtEl>
                                          <p:spTgt spid="2">
                                            <p:txEl>
                                              <p:pRg st="2" end="2"/>
                                            </p:txEl>
                                          </p:spTgt>
                                        </p:tgtEl>
                                      </p:cBhvr>
                                    </p:animEffect>
                                    <p:anim calcmode="lin" valueType="num">
                                      <p:cBhvr>
                                        <p:cTn id="2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1000"/>
                                        <p:tgtEl>
                                          <p:spTgt spid="2">
                                            <p:txEl>
                                              <p:pRg st="3" end="3"/>
                                            </p:txEl>
                                          </p:spTgt>
                                        </p:tgtEl>
                                      </p:cBhvr>
                                    </p:animEffect>
                                    <p:anim calcmode="lin" valueType="num">
                                      <p:cBhvr>
                                        <p:cTn id="2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4" end="4"/>
                                            </p:txEl>
                                          </p:spTgt>
                                        </p:tgtEl>
                                        <p:attrNameLst>
                                          <p:attrName>style.visibility</p:attrName>
                                        </p:attrNameLst>
                                      </p:cBhvr>
                                      <p:to>
                                        <p:strVal val="visible"/>
                                      </p:to>
                                    </p:set>
                                    <p:animEffect transition="in" filter="fade">
                                      <p:cBhvr>
                                        <p:cTn id="35" dur="1000"/>
                                        <p:tgtEl>
                                          <p:spTgt spid="2">
                                            <p:txEl>
                                              <p:pRg st="4" end="4"/>
                                            </p:txEl>
                                          </p:spTgt>
                                        </p:tgtEl>
                                      </p:cBhvr>
                                    </p:animEffect>
                                    <p:anim calcmode="lin" valueType="num">
                                      <p:cBhvr>
                                        <p:cTn id="36"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6" end="6"/>
                                            </p:txEl>
                                          </p:spTgt>
                                        </p:tgtEl>
                                        <p:attrNameLst>
                                          <p:attrName>style.visibility</p:attrName>
                                        </p:attrNameLst>
                                      </p:cBhvr>
                                      <p:to>
                                        <p:strVal val="visible"/>
                                      </p:to>
                                    </p:set>
                                    <p:animEffect transition="in" filter="fade">
                                      <p:cBhvr>
                                        <p:cTn id="42" dur="1000"/>
                                        <p:tgtEl>
                                          <p:spTgt spid="2">
                                            <p:txEl>
                                              <p:pRg st="6" end="6"/>
                                            </p:txEl>
                                          </p:spTgt>
                                        </p:tgtEl>
                                      </p:cBhvr>
                                    </p:animEffect>
                                    <p:anim calcmode="lin" valueType="num">
                                      <p:cBhvr>
                                        <p:cTn id="43"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7056</TotalTime>
  <Words>2179</Words>
  <Application>Microsoft Office PowerPoint</Application>
  <PresentationFormat>On-screen Show (4:3)</PresentationFormat>
  <Paragraphs>194</Paragraphs>
  <Slides>15</Slides>
  <Notes>13</Notes>
  <HiddenSlides>0</HiddenSlides>
  <MMClips>0</MMClips>
  <ScaleCrop>false</ScaleCrop>
  <HeadingPairs>
    <vt:vector size="6" baseType="variant">
      <vt:variant>
        <vt:lpstr>Fonts Used</vt:lpstr>
      </vt:variant>
      <vt:variant>
        <vt:i4>7</vt:i4>
      </vt:variant>
      <vt:variant>
        <vt:lpstr>Design Template</vt:lpstr>
      </vt:variant>
      <vt:variant>
        <vt:i4>3</vt:i4>
      </vt:variant>
      <vt:variant>
        <vt:lpstr>Slide Titles</vt:lpstr>
      </vt:variant>
      <vt:variant>
        <vt:i4>15</vt:i4>
      </vt:variant>
    </vt:vector>
  </HeadingPairs>
  <TitlesOfParts>
    <vt:vector size="25" baseType="lpstr">
      <vt:lpstr>Lucida Sans Unicode</vt:lpstr>
      <vt:lpstr>Arial</vt:lpstr>
      <vt:lpstr>Wingdings 3</vt:lpstr>
      <vt:lpstr>Verdana</vt:lpstr>
      <vt:lpstr>Wingdings 2</vt:lpstr>
      <vt:lpstr>Calibri</vt:lpstr>
      <vt:lpstr>Wingdings</vt:lpstr>
      <vt:lpstr>Concourse</vt:lpstr>
      <vt:lpstr>Concourse</vt:lpstr>
      <vt:lpstr>Concourse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7:9-13</dc:title>
  <dc:creator>Debra</dc:creator>
  <cp:lastModifiedBy>Christy Weum</cp:lastModifiedBy>
  <cp:revision>89</cp:revision>
  <dcterms:created xsi:type="dcterms:W3CDTF">2013-01-21T21:06:45Z</dcterms:created>
  <dcterms:modified xsi:type="dcterms:W3CDTF">2013-02-08T15:14:15Z</dcterms:modified>
</cp:coreProperties>
</file>