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68" r:id="rId5"/>
    <p:sldId id="259" r:id="rId6"/>
    <p:sldId id="260" r:id="rId7"/>
    <p:sldId id="261" r:id="rId8"/>
    <p:sldId id="262" r:id="rId9"/>
    <p:sldId id="263" r:id="rId10"/>
    <p:sldId id="264" r:id="rId11"/>
    <p:sldId id="265" r:id="rId12"/>
    <p:sldId id="267"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24" autoAdjust="0"/>
  </p:normalViewPr>
  <p:slideViewPr>
    <p:cSldViewPr>
      <p:cViewPr>
        <p:scale>
          <a:sx n="94" d="100"/>
          <a:sy n="94" d="100"/>
        </p:scale>
        <p:origin x="-72" y="1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B6D476-CB4B-43C4-B22D-BD3A307E2007}" type="datetimeFigureOut">
              <a:rPr lang="en-US" smtClean="0"/>
              <a:pPr/>
              <a:t>2/22/2013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7945F-01A0-4E1E-89F7-E37B6E634D18}" type="slidenum">
              <a:rPr lang="en-US" smtClean="0"/>
              <a:pPr/>
              <a:t>‹#›</a:t>
            </a:fld>
            <a:endParaRPr lang="en-US"/>
          </a:p>
        </p:txBody>
      </p:sp>
    </p:spTree>
    <p:extLst>
      <p:ext uri="{BB962C8B-B14F-4D97-AF65-F5344CB8AC3E}">
        <p14:creationId xmlns:p14="http://schemas.microsoft.com/office/powerpoint/2010/main" xmlns="" val="2631202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47945F-01A0-4E1E-89F7-E37B6E634D18}" type="slidenum">
              <a:rPr lang="en-US" smtClean="0"/>
              <a:pPr/>
              <a:t>1</a:t>
            </a:fld>
            <a:endParaRPr lang="en-US"/>
          </a:p>
        </p:txBody>
      </p:sp>
    </p:spTree>
    <p:extLst>
      <p:ext uri="{BB962C8B-B14F-4D97-AF65-F5344CB8AC3E}">
        <p14:creationId xmlns:p14="http://schemas.microsoft.com/office/powerpoint/2010/main" xmlns="" val="4107172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sng" strike="noStrike" kern="1200" baseline="0" dirty="0" smtClean="0">
              <a:solidFill>
                <a:schemeClr val="tx1"/>
              </a:solidFill>
              <a:latin typeface="+mn-lt"/>
              <a:ea typeface="+mn-ea"/>
              <a:cs typeface="+mn-cs"/>
            </a:endParaRPr>
          </a:p>
          <a:p>
            <a:r>
              <a:rPr lang="en-US" sz="2400" b="0" i="0" u="none" strike="noStrike" kern="1200" baseline="0" dirty="0" smtClean="0">
                <a:solidFill>
                  <a:schemeClr val="tx1"/>
                </a:solidFill>
                <a:latin typeface="+mn-lt"/>
                <a:ea typeface="+mn-ea"/>
                <a:cs typeface="+mn-cs"/>
              </a:rPr>
              <a:t>	</a:t>
            </a:r>
            <a:r>
              <a:rPr lang="en-US" sz="2400" b="0" i="0" u="sng" strike="noStrike" kern="1200" baseline="0" dirty="0" smtClean="0">
                <a:solidFill>
                  <a:schemeClr val="tx1"/>
                </a:solidFill>
                <a:latin typeface="+mn-lt"/>
                <a:ea typeface="+mn-ea"/>
                <a:cs typeface="+mn-cs"/>
              </a:rPr>
              <a:t>Ephesians 2:13-15</a:t>
            </a:r>
            <a:r>
              <a:rPr lang="en-US" sz="2400" b="0" i="0" u="none" strike="noStrike" kern="1200" baseline="0" dirty="0" smtClean="0">
                <a:solidFill>
                  <a:schemeClr val="tx1"/>
                </a:solidFill>
                <a:latin typeface="+mn-lt"/>
                <a:ea typeface="+mn-ea"/>
                <a:cs typeface="+mn-cs"/>
              </a:rPr>
              <a:t>  But now in Christ Jesus you who formerly were far off have been brought near by the blood of Christ.  For He Himself is our peace, who made both 	groups into one and broke down the barrier of the dividing wall, by abolishing in His flesh the enmity, which is the Law of commandments contained in ordinances, so that 	in Himself He might make the two into one new man, thus establishing peace…</a:t>
            </a:r>
            <a:endParaRPr lang="en-US" sz="2400" dirty="0"/>
          </a:p>
        </p:txBody>
      </p:sp>
      <p:sp>
        <p:nvSpPr>
          <p:cNvPr id="4" name="Slide Number Placeholder 3"/>
          <p:cNvSpPr>
            <a:spLocks noGrp="1"/>
          </p:cNvSpPr>
          <p:nvPr>
            <p:ph type="sldNum" sz="quarter" idx="10"/>
          </p:nvPr>
        </p:nvSpPr>
        <p:spPr/>
        <p:txBody>
          <a:bodyPr/>
          <a:lstStyle/>
          <a:p>
            <a:fld id="{2747945F-01A0-4E1E-89F7-E37B6E634D18}" type="slidenum">
              <a:rPr lang="en-US" smtClean="0"/>
              <a:pPr/>
              <a:t>4</a:t>
            </a:fld>
            <a:endParaRPr lang="en-US"/>
          </a:p>
        </p:txBody>
      </p:sp>
    </p:spTree>
    <p:extLst>
      <p:ext uri="{BB962C8B-B14F-4D97-AF65-F5344CB8AC3E}">
        <p14:creationId xmlns:p14="http://schemas.microsoft.com/office/powerpoint/2010/main" xmlns="" val="39675361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0D28D3B-FF05-4BFE-B217-C9B5000B310E}" type="datetimeFigureOut">
              <a:rPr lang="en-US" smtClean="0"/>
              <a:pPr/>
              <a:t>2/22/2013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E500D8E-E51D-4AE8-A8AE-F856F212B7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D28D3B-FF05-4BFE-B217-C9B5000B310E}" type="datetimeFigureOut">
              <a:rPr lang="en-US" smtClean="0"/>
              <a:pPr/>
              <a:t>2/22/2013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500D8E-E51D-4AE8-A8AE-F856F212B7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D28D3B-FF05-4BFE-B217-C9B5000B310E}" type="datetimeFigureOut">
              <a:rPr lang="en-US" smtClean="0"/>
              <a:pPr/>
              <a:t>2/22/2013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500D8E-E51D-4AE8-A8AE-F856F212B7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D28D3B-FF05-4BFE-B217-C9B5000B310E}" type="datetimeFigureOut">
              <a:rPr lang="en-US" smtClean="0"/>
              <a:pPr/>
              <a:t>2/22/2013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500D8E-E51D-4AE8-A8AE-F856F212B70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0D28D3B-FF05-4BFE-B217-C9B5000B310E}" type="datetimeFigureOut">
              <a:rPr lang="en-US" smtClean="0"/>
              <a:pPr/>
              <a:t>2/22/2013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500D8E-E51D-4AE8-A8AE-F856F212B70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D28D3B-FF05-4BFE-B217-C9B5000B310E}" type="datetimeFigureOut">
              <a:rPr lang="en-US" smtClean="0"/>
              <a:pPr/>
              <a:t>2/22/2013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500D8E-E51D-4AE8-A8AE-F856F212B70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D28D3B-FF05-4BFE-B217-C9B5000B310E}" type="datetimeFigureOut">
              <a:rPr lang="en-US" smtClean="0"/>
              <a:pPr/>
              <a:t>2/22/2013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E500D8E-E51D-4AE8-A8AE-F856F212B70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0D28D3B-FF05-4BFE-B217-C9B5000B310E}" type="datetimeFigureOut">
              <a:rPr lang="en-US" smtClean="0"/>
              <a:pPr/>
              <a:t>2/22/2013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E500D8E-E51D-4AE8-A8AE-F856F212B70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0D28D3B-FF05-4BFE-B217-C9B5000B310E}" type="datetimeFigureOut">
              <a:rPr lang="en-US" smtClean="0"/>
              <a:pPr/>
              <a:t>2/22/2013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E500D8E-E51D-4AE8-A8AE-F856F212B7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0D28D3B-FF05-4BFE-B217-C9B5000B310E}" type="datetimeFigureOut">
              <a:rPr lang="en-US" smtClean="0"/>
              <a:pPr/>
              <a:t>2/22/2013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500D8E-E51D-4AE8-A8AE-F856F212B70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0D28D3B-FF05-4BFE-B217-C9B5000B310E}" type="datetimeFigureOut">
              <a:rPr lang="en-US" smtClean="0"/>
              <a:pPr/>
              <a:t>2/22/2013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E500D8E-E51D-4AE8-A8AE-F856F212B70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D28D3B-FF05-4BFE-B217-C9B5000B310E}" type="datetimeFigureOut">
              <a:rPr lang="en-US" smtClean="0"/>
              <a:pPr/>
              <a:t>2/22/2013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E500D8E-E51D-4AE8-A8AE-F856F212B7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1000"/>
            <a:ext cx="5181600" cy="1829761"/>
          </a:xfrm>
        </p:spPr>
        <p:txBody>
          <a:bodyPr/>
          <a:lstStyle/>
          <a:p>
            <a:r>
              <a:rPr lang="en-US" dirty="0" smtClean="0">
                <a:solidFill>
                  <a:srgbClr val="0070C0"/>
                </a:solidFill>
                <a:effectLst/>
                <a:latin typeface="Arial" pitchFamily="34" charset="0"/>
                <a:cs typeface="Arial" pitchFamily="34" charset="0"/>
              </a:rPr>
              <a:t>Mark 7:14-23</a:t>
            </a:r>
            <a:endParaRPr lang="en-US" dirty="0">
              <a:solidFill>
                <a:srgbClr val="0070C0"/>
              </a:solidFill>
              <a:effectLst/>
              <a:latin typeface="Arial" pitchFamily="34" charset="0"/>
              <a:cs typeface="Arial" pitchFamily="34" charset="0"/>
            </a:endParaRPr>
          </a:p>
        </p:txBody>
      </p:sp>
      <p:sp>
        <p:nvSpPr>
          <p:cNvPr id="3" name="Subtitle 2"/>
          <p:cNvSpPr>
            <a:spLocks noGrp="1"/>
          </p:cNvSpPr>
          <p:nvPr>
            <p:ph type="subTitle" idx="1"/>
          </p:nvPr>
        </p:nvSpPr>
        <p:spPr>
          <a:xfrm>
            <a:off x="1828800" y="2667000"/>
            <a:ext cx="5181600" cy="1199704"/>
          </a:xfrm>
        </p:spPr>
        <p:txBody>
          <a:bodyPr>
            <a:normAutofit/>
          </a:bodyPr>
          <a:lstStyle/>
          <a:p>
            <a:r>
              <a:rPr lang="en-US" sz="3600" dirty="0" smtClean="0">
                <a:solidFill>
                  <a:srgbClr val="0070C0"/>
                </a:solidFill>
                <a:latin typeface="Arial" pitchFamily="34" charset="0"/>
                <a:cs typeface="Arial" pitchFamily="34" charset="0"/>
              </a:rPr>
              <a:t>Only Jesus Can Make You Truly Clean</a:t>
            </a:r>
            <a:endParaRPr lang="en-US" sz="3600" dirty="0">
              <a:solidFill>
                <a:srgbClr val="0070C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763000" cy="5169091"/>
          </a:xfrm>
        </p:spPr>
        <p:txBody>
          <a:bodyPr>
            <a:normAutofit/>
          </a:bodyPr>
          <a:lstStyle/>
          <a:p>
            <a:pPr marL="109728" indent="0">
              <a:buNone/>
            </a:pPr>
            <a:r>
              <a:rPr lang="en-US" sz="3200" u="sng" dirty="0" smtClean="0">
                <a:latin typeface="Arial" pitchFamily="34" charset="0"/>
                <a:cs typeface="Arial" pitchFamily="34" charset="0"/>
              </a:rPr>
              <a:t>Romans 8:7-8 NET</a:t>
            </a:r>
            <a:r>
              <a:rPr lang="en-US" sz="3200" dirty="0" smtClean="0">
                <a:latin typeface="Arial" pitchFamily="34" charset="0"/>
                <a:cs typeface="Arial" pitchFamily="34" charset="0"/>
              </a:rPr>
              <a:t> …because </a:t>
            </a:r>
            <a:r>
              <a:rPr lang="en-US" sz="3200" dirty="0">
                <a:latin typeface="Arial" pitchFamily="34" charset="0"/>
                <a:cs typeface="Arial" pitchFamily="34" charset="0"/>
              </a:rPr>
              <a:t>the </a:t>
            </a:r>
            <a:r>
              <a:rPr lang="en-US" sz="3200" b="1" dirty="0">
                <a:latin typeface="Arial" pitchFamily="34" charset="0"/>
                <a:cs typeface="Arial" pitchFamily="34" charset="0"/>
              </a:rPr>
              <a:t>outlook</a:t>
            </a:r>
            <a:r>
              <a:rPr lang="en-US" sz="3200" dirty="0">
                <a:latin typeface="Arial" pitchFamily="34" charset="0"/>
                <a:cs typeface="Arial" pitchFamily="34" charset="0"/>
              </a:rPr>
              <a:t> </a:t>
            </a:r>
            <a:r>
              <a:rPr lang="en-US" sz="3200" b="1" dirty="0">
                <a:latin typeface="Arial" pitchFamily="34" charset="0"/>
                <a:cs typeface="Arial" pitchFamily="34" charset="0"/>
              </a:rPr>
              <a:t>of the flesh</a:t>
            </a:r>
            <a:r>
              <a:rPr lang="en-US" sz="3200" dirty="0">
                <a:latin typeface="Arial" pitchFamily="34" charset="0"/>
                <a:cs typeface="Arial" pitchFamily="34" charset="0"/>
              </a:rPr>
              <a:t> is hostile to God, for it does not submit to the law of God, nor is it able to do so. </a:t>
            </a:r>
            <a:r>
              <a:rPr lang="en-US" sz="3200" dirty="0">
                <a:solidFill>
                  <a:srgbClr val="FF0000"/>
                </a:solidFill>
                <a:latin typeface="Arial" pitchFamily="34" charset="0"/>
                <a:cs typeface="Arial" pitchFamily="34" charset="0"/>
              </a:rPr>
              <a:t>Those who are in the flesh cannot please God</a:t>
            </a:r>
            <a:r>
              <a:rPr lang="en-US" sz="3200" dirty="0" smtClean="0">
                <a:latin typeface="Arial" pitchFamily="34" charset="0"/>
                <a:cs typeface="Arial" pitchFamily="34" charset="0"/>
              </a:rPr>
              <a:t>.</a:t>
            </a:r>
          </a:p>
          <a:p>
            <a:pPr marL="109728" indent="0">
              <a:buNone/>
            </a:pPr>
            <a:endParaRPr lang="en-US" sz="3200" dirty="0">
              <a:latin typeface="Arial" pitchFamily="34" charset="0"/>
              <a:cs typeface="Arial" pitchFamily="34" charset="0"/>
            </a:endParaRPr>
          </a:p>
          <a:p>
            <a:pPr marL="109728" indent="0">
              <a:buNone/>
            </a:pPr>
            <a:r>
              <a:rPr lang="en-US" sz="3200" u="sng" dirty="0" smtClean="0">
                <a:latin typeface="Arial" pitchFamily="34" charset="0"/>
                <a:cs typeface="Arial" pitchFamily="34" charset="0"/>
              </a:rPr>
              <a:t>John 6:44</a:t>
            </a:r>
            <a:r>
              <a:rPr lang="en-US" sz="3200" dirty="0" smtClean="0">
                <a:latin typeface="Arial" pitchFamily="34" charset="0"/>
                <a:cs typeface="Arial" pitchFamily="34" charset="0"/>
              </a:rPr>
              <a:t> </a:t>
            </a:r>
            <a:r>
              <a:rPr lang="en-US" sz="3200" dirty="0">
                <a:solidFill>
                  <a:srgbClr val="FF0000"/>
                </a:solidFill>
                <a:latin typeface="Arial" pitchFamily="34" charset="0"/>
                <a:cs typeface="Arial" pitchFamily="34" charset="0"/>
              </a:rPr>
              <a:t>No one can </a:t>
            </a:r>
            <a:r>
              <a:rPr lang="en-US" sz="3200" dirty="0">
                <a:latin typeface="Arial" pitchFamily="34" charset="0"/>
                <a:cs typeface="Arial" pitchFamily="34" charset="0"/>
              </a:rPr>
              <a:t>come to Me unless the Father who sent Me draws him; and I will raise him up on the last day. </a:t>
            </a:r>
            <a:endParaRPr lang="en-US" sz="3200" dirty="0" smtClean="0">
              <a:latin typeface="Arial" pitchFamily="34" charset="0"/>
              <a:cs typeface="Arial" pitchFamily="34" charset="0"/>
            </a:endParaRPr>
          </a:p>
          <a:p>
            <a:pPr marL="109728" indent="0">
              <a:buNone/>
            </a:pPr>
            <a:endParaRPr lang="en-US" sz="3200" u="sng" dirty="0" smtClean="0">
              <a:latin typeface="Arial" pitchFamily="34" charset="0"/>
              <a:cs typeface="Arial" pitchFamily="34" charset="0"/>
            </a:endParaRPr>
          </a:p>
        </p:txBody>
      </p:sp>
      <p:sp>
        <p:nvSpPr>
          <p:cNvPr id="3" name="Title 2"/>
          <p:cNvSpPr>
            <a:spLocks noGrp="1"/>
          </p:cNvSpPr>
          <p:nvPr>
            <p:ph type="title"/>
          </p:nvPr>
        </p:nvSpPr>
        <p:spPr>
          <a:xfrm>
            <a:off x="457200" y="76200"/>
            <a:ext cx="8229600" cy="838200"/>
          </a:xfrm>
        </p:spPr>
        <p:txBody>
          <a:bodyPr>
            <a:normAutofit/>
          </a:bodyPr>
          <a:lstStyle/>
          <a:p>
            <a:r>
              <a:rPr lang="en-US" sz="3200" dirty="0" smtClean="0">
                <a:solidFill>
                  <a:srgbClr val="FF0000"/>
                </a:solidFill>
                <a:effectLst/>
                <a:latin typeface="Arial" pitchFamily="34" charset="0"/>
                <a:cs typeface="Arial" pitchFamily="34" charset="0"/>
              </a:rPr>
              <a:t>1.            The Effect of Original Sin</a:t>
            </a:r>
            <a:endParaRPr lang="en-US" sz="3200" dirty="0">
              <a:solidFill>
                <a:srgbClr val="FF0000"/>
              </a:solidFill>
              <a:effectLst/>
              <a:latin typeface="Arial" pitchFamily="34" charset="0"/>
              <a:cs typeface="Arial" pitchFamily="34" charset="0"/>
            </a:endParaRPr>
          </a:p>
        </p:txBody>
      </p:sp>
      <p:sp>
        <p:nvSpPr>
          <p:cNvPr id="4" name="Oval 3"/>
          <p:cNvSpPr/>
          <p:nvPr/>
        </p:nvSpPr>
        <p:spPr>
          <a:xfrm>
            <a:off x="6558280" y="858520"/>
            <a:ext cx="1676400" cy="533400"/>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26743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762000"/>
            <a:ext cx="8839200" cy="5486400"/>
          </a:xfrm>
        </p:spPr>
        <p:txBody>
          <a:bodyPr>
            <a:normAutofit fontScale="92500" lnSpcReduction="10000"/>
          </a:bodyPr>
          <a:lstStyle/>
          <a:p>
            <a:pPr marL="109728" indent="0">
              <a:buNone/>
            </a:pPr>
            <a:r>
              <a:rPr lang="en-US" sz="3500" u="sng" dirty="0" smtClean="0">
                <a:latin typeface="Arial" pitchFamily="34" charset="0"/>
                <a:cs typeface="Arial" pitchFamily="34" charset="0"/>
              </a:rPr>
              <a:t>Isaiah </a:t>
            </a:r>
            <a:r>
              <a:rPr lang="en-US" sz="3500" u="sng" dirty="0">
                <a:latin typeface="Arial" pitchFamily="34" charset="0"/>
                <a:cs typeface="Arial" pitchFamily="34" charset="0"/>
              </a:rPr>
              <a:t>64:6</a:t>
            </a:r>
            <a:r>
              <a:rPr lang="en-US" sz="3500" dirty="0">
                <a:latin typeface="Arial" pitchFamily="34" charset="0"/>
                <a:cs typeface="Arial" pitchFamily="34" charset="0"/>
              </a:rPr>
              <a:t> For all of us have become like one who is unclean, and </a:t>
            </a:r>
            <a:r>
              <a:rPr lang="en-US" sz="3500" dirty="0">
                <a:solidFill>
                  <a:srgbClr val="FF0000"/>
                </a:solidFill>
                <a:latin typeface="Arial" pitchFamily="34" charset="0"/>
                <a:cs typeface="Arial" pitchFamily="34" charset="0"/>
              </a:rPr>
              <a:t>all our righteous deeds are like a filthy garment</a:t>
            </a:r>
            <a:r>
              <a:rPr lang="en-US" sz="3500" dirty="0">
                <a:latin typeface="Arial" pitchFamily="34" charset="0"/>
                <a:cs typeface="Arial" pitchFamily="34" charset="0"/>
              </a:rPr>
              <a:t>; and all of us wither like a leaf, and our iniquities, like the wind, take us away. </a:t>
            </a:r>
            <a:endParaRPr lang="en-US" sz="3500" dirty="0" smtClean="0">
              <a:latin typeface="Arial" pitchFamily="34" charset="0"/>
              <a:cs typeface="Arial" pitchFamily="34" charset="0"/>
            </a:endParaRPr>
          </a:p>
          <a:p>
            <a:pPr marL="109728" indent="0">
              <a:buNone/>
            </a:pPr>
            <a:endParaRPr lang="en-US" sz="3500" dirty="0">
              <a:latin typeface="Arial" pitchFamily="34" charset="0"/>
              <a:cs typeface="Arial" pitchFamily="34" charset="0"/>
            </a:endParaRPr>
          </a:p>
          <a:p>
            <a:pPr marL="109728" indent="0">
              <a:buNone/>
            </a:pPr>
            <a:r>
              <a:rPr lang="en-US" sz="3500" u="sng" dirty="0" smtClean="0">
                <a:latin typeface="Arial" pitchFamily="34" charset="0"/>
                <a:cs typeface="Arial" pitchFamily="34" charset="0"/>
              </a:rPr>
              <a:t>Isaiah 1:11 ESV</a:t>
            </a:r>
            <a:r>
              <a:rPr lang="en-US" sz="3500" dirty="0" smtClean="0">
                <a:latin typeface="Arial" pitchFamily="34" charset="0"/>
                <a:cs typeface="Arial" pitchFamily="34" charset="0"/>
              </a:rPr>
              <a:t> What </a:t>
            </a:r>
            <a:r>
              <a:rPr lang="en-US" sz="3500" dirty="0">
                <a:latin typeface="Arial" pitchFamily="34" charset="0"/>
                <a:cs typeface="Arial" pitchFamily="34" charset="0"/>
              </a:rPr>
              <a:t>to me is the multitude of your sacrifices? says the LORD; I have had enough of burnt offerings of rams and the fat of well-fed beasts; </a:t>
            </a:r>
            <a:r>
              <a:rPr lang="en-US" sz="3500" dirty="0">
                <a:solidFill>
                  <a:srgbClr val="FF0000"/>
                </a:solidFill>
                <a:latin typeface="Arial" pitchFamily="34" charset="0"/>
                <a:cs typeface="Arial" pitchFamily="34" charset="0"/>
              </a:rPr>
              <a:t>I do not delight in the blood of bulls, or of lambs, or of goats</a:t>
            </a:r>
            <a:r>
              <a:rPr lang="en-US" sz="3500" dirty="0">
                <a:latin typeface="Arial" pitchFamily="34" charset="0"/>
                <a:cs typeface="Arial" pitchFamily="34" charset="0"/>
              </a:rPr>
              <a:t>. </a:t>
            </a:r>
          </a:p>
          <a:p>
            <a:endParaRPr lang="en-US" dirty="0"/>
          </a:p>
        </p:txBody>
      </p:sp>
      <p:sp>
        <p:nvSpPr>
          <p:cNvPr id="3" name="Title 2"/>
          <p:cNvSpPr>
            <a:spLocks noGrp="1"/>
          </p:cNvSpPr>
          <p:nvPr>
            <p:ph type="title"/>
          </p:nvPr>
        </p:nvSpPr>
        <p:spPr>
          <a:xfrm>
            <a:off x="457200" y="76200"/>
            <a:ext cx="8229600" cy="762000"/>
          </a:xfrm>
        </p:spPr>
        <p:txBody>
          <a:bodyPr>
            <a:normAutofit/>
          </a:bodyPr>
          <a:lstStyle/>
          <a:p>
            <a:r>
              <a:rPr lang="en-US" sz="3200" dirty="0" smtClean="0">
                <a:solidFill>
                  <a:srgbClr val="FF0000"/>
                </a:solidFill>
                <a:effectLst/>
                <a:latin typeface="Arial" pitchFamily="34" charset="0"/>
                <a:cs typeface="Arial" pitchFamily="34" charset="0"/>
              </a:rPr>
              <a:t>1.     Legalistic Tradition Cannot Save!</a:t>
            </a:r>
            <a:endParaRPr lang="en-US" sz="3200" dirty="0">
              <a:solidFill>
                <a:srgbClr val="FF0000"/>
              </a:solidFill>
              <a:effectLst/>
              <a:latin typeface="Arial" pitchFamily="34" charset="0"/>
              <a:cs typeface="Arial" pitchFamily="34" charset="0"/>
            </a:endParaRPr>
          </a:p>
        </p:txBody>
      </p:sp>
    </p:spTree>
    <p:extLst>
      <p:ext uri="{BB962C8B-B14F-4D97-AF65-F5344CB8AC3E}">
        <p14:creationId xmlns:p14="http://schemas.microsoft.com/office/powerpoint/2010/main" xmlns="" val="1659416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762000"/>
            <a:ext cx="8839200" cy="5245291"/>
          </a:xfrm>
        </p:spPr>
        <p:txBody>
          <a:bodyPr>
            <a:normAutofit/>
          </a:bodyPr>
          <a:lstStyle/>
          <a:p>
            <a:pPr marL="109728" indent="0">
              <a:buNone/>
            </a:pPr>
            <a:r>
              <a:rPr lang="en-US" sz="3200" u="sng" dirty="0" smtClean="0">
                <a:latin typeface="Arial" pitchFamily="34" charset="0"/>
                <a:cs typeface="Arial" pitchFamily="34" charset="0"/>
              </a:rPr>
              <a:t>Ezekiel 36:25-26</a:t>
            </a:r>
            <a:r>
              <a:rPr lang="en-US" sz="3200" dirty="0" smtClean="0">
                <a:latin typeface="Arial" pitchFamily="34" charset="0"/>
                <a:cs typeface="Arial" pitchFamily="34" charset="0"/>
              </a:rPr>
              <a:t> Then </a:t>
            </a:r>
            <a:r>
              <a:rPr lang="en-US" sz="3200" dirty="0">
                <a:latin typeface="Arial" pitchFamily="34" charset="0"/>
                <a:cs typeface="Arial" pitchFamily="34" charset="0"/>
              </a:rPr>
              <a:t>I will sprinkle clean </a:t>
            </a:r>
            <a:r>
              <a:rPr lang="en-US" sz="3200" b="1" dirty="0">
                <a:latin typeface="Arial" pitchFamily="34" charset="0"/>
                <a:cs typeface="Arial" pitchFamily="34" charset="0"/>
              </a:rPr>
              <a:t>water</a:t>
            </a:r>
            <a:r>
              <a:rPr lang="en-US" sz="3200" dirty="0">
                <a:latin typeface="Arial" pitchFamily="34" charset="0"/>
                <a:cs typeface="Arial" pitchFamily="34" charset="0"/>
              </a:rPr>
              <a:t> on you, and you will be clean; </a:t>
            </a:r>
            <a:r>
              <a:rPr lang="en-US" sz="3200" dirty="0">
                <a:solidFill>
                  <a:srgbClr val="FF0000"/>
                </a:solidFill>
                <a:latin typeface="Arial" pitchFamily="34" charset="0"/>
                <a:cs typeface="Arial" pitchFamily="34" charset="0"/>
              </a:rPr>
              <a:t>I will cleanse you from all your filthiness</a:t>
            </a:r>
            <a:r>
              <a:rPr lang="en-US" sz="3200" dirty="0">
                <a:latin typeface="Arial" pitchFamily="34" charset="0"/>
                <a:cs typeface="Arial" pitchFamily="34" charset="0"/>
              </a:rPr>
              <a:t> and from all your idols</a:t>
            </a:r>
            <a:r>
              <a:rPr lang="en-US" sz="3200" dirty="0" smtClean="0">
                <a:latin typeface="Arial" pitchFamily="34" charset="0"/>
                <a:cs typeface="Arial" pitchFamily="34" charset="0"/>
              </a:rPr>
              <a:t>. </a:t>
            </a:r>
            <a:r>
              <a:rPr lang="en-US" sz="3200" dirty="0">
                <a:latin typeface="Arial" pitchFamily="34" charset="0"/>
                <a:cs typeface="Arial" pitchFamily="34" charset="0"/>
              </a:rPr>
              <a:t>Moreover, I will give you a new heart and put a new </a:t>
            </a:r>
            <a:r>
              <a:rPr lang="en-US" sz="3200" b="1" dirty="0">
                <a:latin typeface="Arial" pitchFamily="34" charset="0"/>
                <a:cs typeface="Arial" pitchFamily="34" charset="0"/>
              </a:rPr>
              <a:t>spirit</a:t>
            </a:r>
            <a:r>
              <a:rPr lang="en-US" sz="3200" dirty="0">
                <a:latin typeface="Arial" pitchFamily="34" charset="0"/>
                <a:cs typeface="Arial" pitchFamily="34" charset="0"/>
              </a:rPr>
              <a:t> within you; and I will remove the heart of stone from your flesh and give you a heart of flesh. </a:t>
            </a:r>
          </a:p>
          <a:p>
            <a:pPr marL="109728" indent="0">
              <a:buNone/>
            </a:pPr>
            <a:r>
              <a:rPr lang="en-US" sz="3200" u="sng" dirty="0" smtClean="0">
                <a:latin typeface="Arial" pitchFamily="34" charset="0"/>
                <a:cs typeface="Arial" pitchFamily="34" charset="0"/>
              </a:rPr>
              <a:t>John 3:5</a:t>
            </a:r>
            <a:r>
              <a:rPr lang="en-US" sz="3200" dirty="0" smtClean="0">
                <a:latin typeface="Arial" pitchFamily="34" charset="0"/>
                <a:cs typeface="Arial" pitchFamily="34" charset="0"/>
              </a:rPr>
              <a:t> </a:t>
            </a:r>
            <a:r>
              <a:rPr lang="en-US" sz="3200" dirty="0">
                <a:latin typeface="Arial" pitchFamily="34" charset="0"/>
                <a:cs typeface="Arial" pitchFamily="34" charset="0"/>
              </a:rPr>
              <a:t>Jesus answered, “Truly, truly, I say to you, unless one is born of </a:t>
            </a:r>
            <a:r>
              <a:rPr lang="en-US" sz="3200" b="1" dirty="0">
                <a:latin typeface="Arial" pitchFamily="34" charset="0"/>
                <a:cs typeface="Arial" pitchFamily="34" charset="0"/>
              </a:rPr>
              <a:t>water</a:t>
            </a:r>
            <a:r>
              <a:rPr lang="en-US" sz="3200" dirty="0">
                <a:latin typeface="Arial" pitchFamily="34" charset="0"/>
                <a:cs typeface="Arial" pitchFamily="34" charset="0"/>
              </a:rPr>
              <a:t> </a:t>
            </a:r>
            <a:r>
              <a:rPr lang="en-US" sz="3200" dirty="0" smtClean="0">
                <a:latin typeface="Arial" pitchFamily="34" charset="0"/>
                <a:cs typeface="Arial" pitchFamily="34" charset="0"/>
              </a:rPr>
              <a:t>and </a:t>
            </a:r>
            <a:r>
              <a:rPr lang="en-US" sz="3200" dirty="0">
                <a:latin typeface="Arial" pitchFamily="34" charset="0"/>
                <a:cs typeface="Arial" pitchFamily="34" charset="0"/>
              </a:rPr>
              <a:t>the </a:t>
            </a:r>
            <a:r>
              <a:rPr lang="en-US" sz="3200" b="1" dirty="0">
                <a:latin typeface="Arial" pitchFamily="34" charset="0"/>
                <a:cs typeface="Arial" pitchFamily="34" charset="0"/>
              </a:rPr>
              <a:t>Spirit</a:t>
            </a:r>
            <a:r>
              <a:rPr lang="en-US" sz="3200" dirty="0">
                <a:latin typeface="Arial" pitchFamily="34" charset="0"/>
                <a:cs typeface="Arial" pitchFamily="34" charset="0"/>
              </a:rPr>
              <a:t> he cannot enter into the kingdom of God. </a:t>
            </a:r>
          </a:p>
        </p:txBody>
      </p:sp>
      <p:sp>
        <p:nvSpPr>
          <p:cNvPr id="3" name="Title 2"/>
          <p:cNvSpPr>
            <a:spLocks noGrp="1"/>
          </p:cNvSpPr>
          <p:nvPr>
            <p:ph type="title"/>
          </p:nvPr>
        </p:nvSpPr>
        <p:spPr>
          <a:xfrm>
            <a:off x="457200" y="76200"/>
            <a:ext cx="8229600" cy="762000"/>
          </a:xfrm>
        </p:spPr>
        <p:txBody>
          <a:bodyPr>
            <a:normAutofit/>
          </a:bodyPr>
          <a:lstStyle/>
          <a:p>
            <a:r>
              <a:rPr lang="en-US" sz="3600" dirty="0" smtClean="0">
                <a:solidFill>
                  <a:srgbClr val="FF0000"/>
                </a:solidFill>
                <a:effectLst/>
                <a:latin typeface="Arial" pitchFamily="34" charset="0"/>
                <a:cs typeface="Arial" pitchFamily="34" charset="0"/>
              </a:rPr>
              <a:t>2.   God’s Plan To Become “Clean”</a:t>
            </a:r>
            <a:endParaRPr lang="en-US" sz="3600" dirty="0">
              <a:solidFill>
                <a:srgbClr val="FF0000"/>
              </a:solidFill>
              <a:effectLst/>
              <a:latin typeface="Arial" pitchFamily="34" charset="0"/>
              <a:cs typeface="Arial" pitchFamily="34" charset="0"/>
            </a:endParaRPr>
          </a:p>
        </p:txBody>
      </p:sp>
      <p:sp>
        <p:nvSpPr>
          <p:cNvPr id="4" name="Oval 3"/>
          <p:cNvSpPr/>
          <p:nvPr/>
        </p:nvSpPr>
        <p:spPr>
          <a:xfrm>
            <a:off x="6101080" y="4800600"/>
            <a:ext cx="985520" cy="457200"/>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0033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800" cy="5016691"/>
          </a:xfrm>
        </p:spPr>
        <p:txBody>
          <a:bodyPr>
            <a:normAutofit/>
          </a:bodyPr>
          <a:lstStyle/>
          <a:p>
            <a:pPr marL="109728" indent="0">
              <a:buNone/>
            </a:pPr>
            <a:r>
              <a:rPr lang="en-US" sz="3200" u="sng" dirty="0" smtClean="0">
                <a:latin typeface="Arial" pitchFamily="34" charset="0"/>
                <a:cs typeface="Arial" pitchFamily="34" charset="0"/>
              </a:rPr>
              <a:t>Mark 1:40-41</a:t>
            </a:r>
            <a:r>
              <a:rPr lang="en-US" sz="3200" dirty="0" smtClean="0">
                <a:latin typeface="Arial" pitchFamily="34" charset="0"/>
                <a:cs typeface="Arial" pitchFamily="34" charset="0"/>
              </a:rPr>
              <a:t>  </a:t>
            </a:r>
            <a:r>
              <a:rPr lang="en-US" sz="3200" dirty="0">
                <a:latin typeface="Arial" pitchFamily="34" charset="0"/>
                <a:cs typeface="Arial" pitchFamily="34" charset="0"/>
              </a:rPr>
              <a:t>And a leper </a:t>
            </a:r>
            <a:r>
              <a:rPr lang="en-US" sz="3200" dirty="0" smtClean="0">
                <a:latin typeface="Arial" pitchFamily="34" charset="0"/>
                <a:cs typeface="Arial" pitchFamily="34" charset="0"/>
              </a:rPr>
              <a:t>came </a:t>
            </a:r>
            <a:r>
              <a:rPr lang="en-US" sz="3200" dirty="0">
                <a:latin typeface="Arial" pitchFamily="34" charset="0"/>
                <a:cs typeface="Arial" pitchFamily="34" charset="0"/>
              </a:rPr>
              <a:t>to Jesus, beseeching Him and falling on his knees before Him, and saying, “If You are willing, You can make me clean</a:t>
            </a:r>
            <a:r>
              <a:rPr lang="en-US" sz="3200" dirty="0" smtClean="0">
                <a:latin typeface="Arial" pitchFamily="34" charset="0"/>
                <a:cs typeface="Arial" pitchFamily="34" charset="0"/>
              </a:rPr>
              <a:t>.” </a:t>
            </a:r>
            <a:r>
              <a:rPr lang="en-US" sz="3200" dirty="0">
                <a:latin typeface="Arial" pitchFamily="34" charset="0"/>
                <a:cs typeface="Arial" pitchFamily="34" charset="0"/>
              </a:rPr>
              <a:t>Moved with compassion, Jesus stretched out His hand and touched him, and </a:t>
            </a:r>
            <a:r>
              <a:rPr lang="en-US" sz="3200" dirty="0" smtClean="0">
                <a:latin typeface="Arial" pitchFamily="34" charset="0"/>
                <a:cs typeface="Arial" pitchFamily="34" charset="0"/>
              </a:rPr>
              <a:t>said </a:t>
            </a:r>
            <a:r>
              <a:rPr lang="en-US" sz="3200" dirty="0">
                <a:latin typeface="Arial" pitchFamily="34" charset="0"/>
                <a:cs typeface="Arial" pitchFamily="34" charset="0"/>
              </a:rPr>
              <a:t>to him, “</a:t>
            </a:r>
            <a:r>
              <a:rPr lang="en-US" sz="3200" dirty="0">
                <a:solidFill>
                  <a:srgbClr val="FF0000"/>
                </a:solidFill>
                <a:latin typeface="Arial" pitchFamily="34" charset="0"/>
                <a:cs typeface="Arial" pitchFamily="34" charset="0"/>
              </a:rPr>
              <a:t>I am willing; be cleansed</a:t>
            </a:r>
            <a:r>
              <a:rPr lang="en-US" sz="3200" dirty="0">
                <a:latin typeface="Arial" pitchFamily="34" charset="0"/>
                <a:cs typeface="Arial" pitchFamily="34" charset="0"/>
              </a:rPr>
              <a:t>.” </a:t>
            </a:r>
            <a:r>
              <a:rPr lang="en-US" sz="3200" dirty="0" smtClean="0">
                <a:latin typeface="Arial" pitchFamily="34" charset="0"/>
                <a:cs typeface="Arial" pitchFamily="34" charset="0"/>
              </a:rPr>
              <a:t> </a:t>
            </a:r>
            <a:endParaRPr lang="en-US" sz="3200" u="sng" dirty="0">
              <a:latin typeface="Arial" pitchFamily="34" charset="0"/>
              <a:cs typeface="Arial" pitchFamily="34" charset="0"/>
            </a:endParaRPr>
          </a:p>
        </p:txBody>
      </p:sp>
      <p:sp>
        <p:nvSpPr>
          <p:cNvPr id="3" name="Title 2"/>
          <p:cNvSpPr>
            <a:spLocks noGrp="1"/>
          </p:cNvSpPr>
          <p:nvPr>
            <p:ph type="title"/>
          </p:nvPr>
        </p:nvSpPr>
        <p:spPr>
          <a:xfrm>
            <a:off x="457200" y="76200"/>
            <a:ext cx="8229600" cy="838200"/>
          </a:xfrm>
        </p:spPr>
        <p:txBody>
          <a:bodyPr>
            <a:normAutofit/>
          </a:bodyPr>
          <a:lstStyle/>
          <a:p>
            <a:r>
              <a:rPr lang="en-US" sz="3600" dirty="0" smtClean="0">
                <a:solidFill>
                  <a:srgbClr val="FF0000"/>
                </a:solidFill>
                <a:effectLst/>
                <a:latin typeface="Arial" pitchFamily="34" charset="0"/>
                <a:cs typeface="Arial" pitchFamily="34" charset="0"/>
              </a:rPr>
              <a:t>2. Only Jesus Can Make You “Clean”</a:t>
            </a:r>
            <a:endParaRPr lang="en-US" sz="3600" dirty="0">
              <a:solidFill>
                <a:srgbClr val="FF0000"/>
              </a:solidFill>
              <a:effectLst/>
              <a:latin typeface="Arial" pitchFamily="34" charset="0"/>
              <a:cs typeface="Arial" pitchFamily="34" charset="0"/>
            </a:endParaRPr>
          </a:p>
        </p:txBody>
      </p:sp>
      <p:pic>
        <p:nvPicPr>
          <p:cNvPr id="1026" name="Picture 2" descr="C:\Users\Eric\AppData\Local\Microsoft\Windows\Temporary Internet Files\Content.IE5\7SE4583W\MP900449125[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33800" y="4038600"/>
            <a:ext cx="2514600" cy="269101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0955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839200" cy="4711891"/>
          </a:xfrm>
        </p:spPr>
        <p:txBody>
          <a:bodyPr>
            <a:normAutofit/>
          </a:bodyPr>
          <a:lstStyle/>
          <a:p>
            <a:pPr>
              <a:buNone/>
            </a:pPr>
            <a:r>
              <a:rPr lang="en-US" sz="3200" u="sng" dirty="0" smtClean="0">
                <a:latin typeface="Arial" pitchFamily="34" charset="0"/>
                <a:cs typeface="Arial" pitchFamily="34" charset="0"/>
              </a:rPr>
              <a:t>Mark 7:14-15</a:t>
            </a:r>
            <a:r>
              <a:rPr lang="en-US" sz="3200" dirty="0" smtClean="0">
                <a:latin typeface="Arial" pitchFamily="34" charset="0"/>
                <a:cs typeface="Arial" pitchFamily="34" charset="0"/>
              </a:rPr>
              <a:t> After He called the crowd to Him again, He began saying to them, “Listen to Me, all of you, and understand: there is </a:t>
            </a:r>
            <a:r>
              <a:rPr lang="en-US" sz="3200" dirty="0" smtClean="0">
                <a:solidFill>
                  <a:srgbClr val="FF0000"/>
                </a:solidFill>
                <a:latin typeface="Arial" pitchFamily="34" charset="0"/>
                <a:cs typeface="Arial" pitchFamily="34" charset="0"/>
              </a:rPr>
              <a:t>nothing outside </a:t>
            </a:r>
            <a:r>
              <a:rPr lang="en-US" sz="3200" dirty="0" smtClean="0">
                <a:latin typeface="Arial" pitchFamily="34" charset="0"/>
                <a:cs typeface="Arial" pitchFamily="34" charset="0"/>
              </a:rPr>
              <a:t>the man which </a:t>
            </a:r>
            <a:r>
              <a:rPr lang="en-US" sz="3200" b="1" dirty="0" smtClean="0">
                <a:latin typeface="Arial" pitchFamily="34" charset="0"/>
                <a:cs typeface="Arial" pitchFamily="34" charset="0"/>
              </a:rPr>
              <a:t>can</a:t>
            </a:r>
            <a:r>
              <a:rPr lang="en-US" sz="3200" dirty="0" smtClean="0">
                <a:latin typeface="Arial" pitchFamily="34" charset="0"/>
                <a:cs typeface="Arial" pitchFamily="34" charset="0"/>
              </a:rPr>
              <a:t> </a:t>
            </a:r>
            <a:r>
              <a:rPr lang="en-US" sz="3200" b="1" dirty="0" smtClean="0">
                <a:latin typeface="Arial" pitchFamily="34" charset="0"/>
                <a:cs typeface="Arial" pitchFamily="34" charset="0"/>
              </a:rPr>
              <a:t>defile</a:t>
            </a:r>
            <a:r>
              <a:rPr lang="en-US" sz="3200" dirty="0" smtClean="0">
                <a:latin typeface="Arial" pitchFamily="34" charset="0"/>
                <a:cs typeface="Arial" pitchFamily="34" charset="0"/>
              </a:rPr>
              <a:t> him if it goes into him; but the things which proceed </a:t>
            </a:r>
            <a:r>
              <a:rPr lang="en-US" sz="3200" dirty="0" smtClean="0">
                <a:solidFill>
                  <a:srgbClr val="FF0000"/>
                </a:solidFill>
                <a:latin typeface="Arial" pitchFamily="34" charset="0"/>
                <a:cs typeface="Arial" pitchFamily="34" charset="0"/>
              </a:rPr>
              <a:t>out of the man </a:t>
            </a:r>
            <a:r>
              <a:rPr lang="en-US" sz="3200" b="1" dirty="0" smtClean="0">
                <a:latin typeface="Arial" pitchFamily="34" charset="0"/>
                <a:cs typeface="Arial" pitchFamily="34" charset="0"/>
              </a:rPr>
              <a:t>are what defile </a:t>
            </a:r>
            <a:r>
              <a:rPr lang="en-US" sz="3200" dirty="0" smtClean="0">
                <a:latin typeface="Arial" pitchFamily="34" charset="0"/>
                <a:cs typeface="Arial" pitchFamily="34" charset="0"/>
              </a:rPr>
              <a:t>the man.”</a:t>
            </a:r>
            <a:endParaRPr lang="en-US" sz="3200" dirty="0">
              <a:latin typeface="Arial" pitchFamily="34" charset="0"/>
              <a:cs typeface="Arial" pitchFamily="34" charset="0"/>
            </a:endParaRPr>
          </a:p>
        </p:txBody>
      </p:sp>
      <p:sp>
        <p:nvSpPr>
          <p:cNvPr id="3" name="Title 2"/>
          <p:cNvSpPr>
            <a:spLocks noGrp="1"/>
          </p:cNvSpPr>
          <p:nvPr>
            <p:ph type="title"/>
          </p:nvPr>
        </p:nvSpPr>
        <p:spPr>
          <a:xfrm>
            <a:off x="457200" y="152400"/>
            <a:ext cx="8229600" cy="868362"/>
          </a:xfrm>
        </p:spPr>
        <p:txBody>
          <a:bodyPr>
            <a:normAutofit/>
          </a:bodyPr>
          <a:lstStyle/>
          <a:p>
            <a:r>
              <a:rPr lang="en-US" sz="4000" dirty="0" smtClean="0">
                <a:solidFill>
                  <a:srgbClr val="0070C0"/>
                </a:solidFill>
                <a:effectLst/>
                <a:latin typeface="Arial" pitchFamily="34" charset="0"/>
                <a:cs typeface="Arial" pitchFamily="34" charset="0"/>
              </a:rPr>
              <a:t>  From Where Does Sin Come?</a:t>
            </a:r>
            <a:endParaRPr lang="en-US" sz="4000" dirty="0">
              <a:solidFill>
                <a:srgbClr val="0070C0"/>
              </a:solidFill>
              <a:effectLst/>
              <a:latin typeface="Arial" pitchFamily="34" charset="0"/>
              <a:cs typeface="Arial" pitchFamily="34" charset="0"/>
            </a:endParaRPr>
          </a:p>
        </p:txBody>
      </p:sp>
      <p:sp>
        <p:nvSpPr>
          <p:cNvPr id="4" name="Oval 3"/>
          <p:cNvSpPr/>
          <p:nvPr/>
        </p:nvSpPr>
        <p:spPr>
          <a:xfrm>
            <a:off x="3733800" y="3271520"/>
            <a:ext cx="838200" cy="609600"/>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6629400" y="2286000"/>
            <a:ext cx="16002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000" y="2763520"/>
            <a:ext cx="5181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800" cy="5334000"/>
          </a:xfrm>
        </p:spPr>
        <p:txBody>
          <a:bodyPr>
            <a:normAutofit/>
          </a:bodyPr>
          <a:lstStyle/>
          <a:p>
            <a:pPr marL="109728" indent="0">
              <a:buNone/>
            </a:pPr>
            <a:r>
              <a:rPr lang="en-US" sz="3200" u="sng" dirty="0" smtClean="0">
                <a:latin typeface="Arial" pitchFamily="34" charset="0"/>
                <a:cs typeface="Arial" pitchFamily="34" charset="0"/>
              </a:rPr>
              <a:t>Mark 7:17-19</a:t>
            </a:r>
            <a:r>
              <a:rPr lang="en-US" sz="3200" dirty="0" smtClean="0">
                <a:latin typeface="Arial" pitchFamily="34" charset="0"/>
                <a:cs typeface="Arial" pitchFamily="34" charset="0"/>
              </a:rPr>
              <a:t> </a:t>
            </a:r>
            <a:r>
              <a:rPr lang="en-US" sz="3200" dirty="0">
                <a:latin typeface="Arial" pitchFamily="34" charset="0"/>
                <a:cs typeface="Arial" pitchFamily="34" charset="0"/>
              </a:rPr>
              <a:t>When he had left the crowd and entered the house, His disciples questioned Him about the parable. </a:t>
            </a:r>
            <a:r>
              <a:rPr lang="en-US" sz="3200" dirty="0" smtClean="0">
                <a:latin typeface="Arial" pitchFamily="34" charset="0"/>
                <a:cs typeface="Arial" pitchFamily="34" charset="0"/>
              </a:rPr>
              <a:t>And </a:t>
            </a:r>
            <a:r>
              <a:rPr lang="en-US" sz="3200" dirty="0">
                <a:latin typeface="Arial" pitchFamily="34" charset="0"/>
                <a:cs typeface="Arial" pitchFamily="34" charset="0"/>
              </a:rPr>
              <a:t>He </a:t>
            </a:r>
            <a:r>
              <a:rPr lang="en-US" sz="3200" dirty="0" smtClean="0">
                <a:latin typeface="Arial" pitchFamily="34" charset="0"/>
                <a:cs typeface="Arial" pitchFamily="34" charset="0"/>
              </a:rPr>
              <a:t>said </a:t>
            </a:r>
            <a:r>
              <a:rPr lang="en-US" sz="3200" dirty="0">
                <a:latin typeface="Arial" pitchFamily="34" charset="0"/>
                <a:cs typeface="Arial" pitchFamily="34" charset="0"/>
              </a:rPr>
              <a:t>to them, “Are you so lacking in understanding also? Do you not understand that </a:t>
            </a:r>
            <a:r>
              <a:rPr lang="en-US" sz="3200" dirty="0">
                <a:solidFill>
                  <a:srgbClr val="FF0000"/>
                </a:solidFill>
                <a:latin typeface="Arial" pitchFamily="34" charset="0"/>
                <a:cs typeface="Arial" pitchFamily="34" charset="0"/>
              </a:rPr>
              <a:t>whatever</a:t>
            </a:r>
            <a:r>
              <a:rPr lang="en-US" sz="3200" dirty="0">
                <a:latin typeface="Arial" pitchFamily="34" charset="0"/>
                <a:cs typeface="Arial" pitchFamily="34" charset="0"/>
              </a:rPr>
              <a:t> </a:t>
            </a:r>
            <a:r>
              <a:rPr lang="en-US" sz="3200" dirty="0">
                <a:solidFill>
                  <a:srgbClr val="FF0000"/>
                </a:solidFill>
                <a:latin typeface="Arial" pitchFamily="34" charset="0"/>
                <a:cs typeface="Arial" pitchFamily="34" charset="0"/>
              </a:rPr>
              <a:t>goes into the man from outside cannot defile him</a:t>
            </a:r>
            <a:r>
              <a:rPr lang="en-US" sz="3200" dirty="0">
                <a:latin typeface="Arial" pitchFamily="34" charset="0"/>
                <a:cs typeface="Arial" pitchFamily="34" charset="0"/>
              </a:rPr>
              <a:t>, </a:t>
            </a:r>
            <a:r>
              <a:rPr lang="en-US" sz="3200" dirty="0" smtClean="0">
                <a:latin typeface="Arial" pitchFamily="34" charset="0"/>
                <a:cs typeface="Arial" pitchFamily="34" charset="0"/>
              </a:rPr>
              <a:t> </a:t>
            </a:r>
            <a:r>
              <a:rPr lang="en-US" sz="3200" b="1" dirty="0">
                <a:latin typeface="Arial" pitchFamily="34" charset="0"/>
                <a:cs typeface="Arial" pitchFamily="34" charset="0"/>
              </a:rPr>
              <a:t>because it does not go into his heart</a:t>
            </a:r>
            <a:r>
              <a:rPr lang="en-US" sz="3200" dirty="0">
                <a:latin typeface="Arial" pitchFamily="34" charset="0"/>
                <a:cs typeface="Arial" pitchFamily="34" charset="0"/>
              </a:rPr>
              <a:t>, but into his stomach, and is eliminated?” (Thus He declared all foods clean.) </a:t>
            </a:r>
          </a:p>
        </p:txBody>
      </p:sp>
      <p:sp>
        <p:nvSpPr>
          <p:cNvPr id="3" name="Title 2"/>
          <p:cNvSpPr>
            <a:spLocks noGrp="1"/>
          </p:cNvSpPr>
          <p:nvPr>
            <p:ph type="title"/>
          </p:nvPr>
        </p:nvSpPr>
        <p:spPr>
          <a:xfrm>
            <a:off x="152400" y="152400"/>
            <a:ext cx="8915400" cy="715962"/>
          </a:xfrm>
        </p:spPr>
        <p:txBody>
          <a:bodyPr>
            <a:noAutofit/>
          </a:bodyPr>
          <a:lstStyle/>
          <a:p>
            <a:r>
              <a:rPr lang="en-US" sz="3200" dirty="0" smtClean="0">
                <a:solidFill>
                  <a:srgbClr val="0070C0"/>
                </a:solidFill>
                <a:effectLst/>
                <a:latin typeface="Arial" pitchFamily="34" charset="0"/>
                <a:cs typeface="Arial" pitchFamily="34" charset="0"/>
              </a:rPr>
              <a:t> Jesus Explains What Makes One “Unclean”</a:t>
            </a:r>
            <a:endParaRPr lang="en-US" sz="3200" dirty="0">
              <a:solidFill>
                <a:srgbClr val="0070C0"/>
              </a:solidFill>
              <a:effectLst/>
              <a:latin typeface="Arial" pitchFamily="34" charset="0"/>
              <a:cs typeface="Arial" pitchFamily="34" charset="0"/>
            </a:endParaRPr>
          </a:p>
        </p:txBody>
      </p:sp>
      <p:sp>
        <p:nvSpPr>
          <p:cNvPr id="4" name="Oval 3"/>
          <p:cNvSpPr/>
          <p:nvPr/>
        </p:nvSpPr>
        <p:spPr>
          <a:xfrm>
            <a:off x="7604760" y="3962400"/>
            <a:ext cx="838200" cy="609600"/>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84916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763000" cy="4864291"/>
          </a:xfrm>
        </p:spPr>
        <p:txBody>
          <a:bodyPr>
            <a:normAutofit/>
          </a:bodyPr>
          <a:lstStyle/>
          <a:p>
            <a:pPr marL="109728" indent="0">
              <a:buNone/>
            </a:pPr>
            <a:r>
              <a:rPr lang="en-US" sz="3200" u="sng" dirty="0" smtClean="0">
                <a:latin typeface="Arial" pitchFamily="34" charset="0"/>
                <a:cs typeface="Arial" pitchFamily="34" charset="0"/>
              </a:rPr>
              <a:t>Leviticus 11:44</a:t>
            </a:r>
            <a:r>
              <a:rPr lang="en-US" sz="3200" dirty="0" smtClean="0">
                <a:latin typeface="Arial" pitchFamily="34" charset="0"/>
                <a:cs typeface="Arial" pitchFamily="34" charset="0"/>
              </a:rPr>
              <a:t> For </a:t>
            </a:r>
            <a:r>
              <a:rPr lang="en-US" sz="3200" dirty="0">
                <a:latin typeface="Arial" pitchFamily="34" charset="0"/>
                <a:cs typeface="Arial" pitchFamily="34" charset="0"/>
              </a:rPr>
              <a:t>I am the LORD your God. </a:t>
            </a:r>
            <a:r>
              <a:rPr lang="en-US" sz="3200" dirty="0">
                <a:solidFill>
                  <a:srgbClr val="FF0000"/>
                </a:solidFill>
                <a:latin typeface="Arial" pitchFamily="34" charset="0"/>
                <a:cs typeface="Arial" pitchFamily="34" charset="0"/>
              </a:rPr>
              <a:t>Consecrate</a:t>
            </a:r>
            <a:r>
              <a:rPr lang="en-US" sz="3200" dirty="0">
                <a:latin typeface="Arial" pitchFamily="34" charset="0"/>
                <a:cs typeface="Arial" pitchFamily="34" charset="0"/>
              </a:rPr>
              <a:t> yourselves therefore, and be holy, for I am </a:t>
            </a:r>
            <a:r>
              <a:rPr lang="en-US" sz="3200" dirty="0" smtClean="0">
                <a:latin typeface="Arial" pitchFamily="34" charset="0"/>
                <a:cs typeface="Arial" pitchFamily="34" charset="0"/>
              </a:rPr>
              <a:t>holy…</a:t>
            </a:r>
          </a:p>
          <a:p>
            <a:pPr marL="109728" indent="0">
              <a:buNone/>
            </a:pPr>
            <a:endParaRPr lang="en-US" sz="3200" u="sng" dirty="0" smtClean="0">
              <a:latin typeface="Arial" pitchFamily="34" charset="0"/>
              <a:cs typeface="Arial" pitchFamily="34" charset="0"/>
            </a:endParaRPr>
          </a:p>
          <a:p>
            <a:pPr marL="109728" indent="0">
              <a:buNone/>
            </a:pPr>
            <a:r>
              <a:rPr lang="en-US" sz="3200" u="sng" dirty="0" smtClean="0">
                <a:latin typeface="Arial" pitchFamily="34" charset="0"/>
                <a:cs typeface="Arial" pitchFamily="34" charset="0"/>
              </a:rPr>
              <a:t>Leviticus 20:26</a:t>
            </a:r>
            <a:r>
              <a:rPr lang="en-US" sz="3200" dirty="0" smtClean="0"/>
              <a:t> </a:t>
            </a:r>
            <a:r>
              <a:rPr lang="en-US" sz="3200" dirty="0" smtClean="0">
                <a:latin typeface="Arial" pitchFamily="34" charset="0"/>
                <a:cs typeface="Arial" pitchFamily="34" charset="0"/>
              </a:rPr>
              <a:t>Thus you are to be holy to Me, for I the LORD am holy; and </a:t>
            </a:r>
            <a:r>
              <a:rPr lang="en-US" sz="3200" dirty="0" smtClean="0">
                <a:solidFill>
                  <a:srgbClr val="FF0000"/>
                </a:solidFill>
                <a:latin typeface="Arial" pitchFamily="34" charset="0"/>
                <a:cs typeface="Arial" pitchFamily="34" charset="0"/>
              </a:rPr>
              <a:t>I have set you apart </a:t>
            </a:r>
            <a:r>
              <a:rPr lang="en-US" sz="3200" dirty="0" smtClean="0">
                <a:latin typeface="Arial" pitchFamily="34" charset="0"/>
                <a:cs typeface="Arial" pitchFamily="34" charset="0"/>
              </a:rPr>
              <a:t>from the peoples to be Mine. </a:t>
            </a:r>
          </a:p>
          <a:p>
            <a:pPr marL="109728" indent="0">
              <a:buNone/>
            </a:pPr>
            <a:endParaRPr lang="en-US" sz="3200" dirty="0">
              <a:latin typeface="Arial" pitchFamily="34" charset="0"/>
              <a:cs typeface="Arial" pitchFamily="34" charset="0"/>
            </a:endParaRPr>
          </a:p>
          <a:p>
            <a:pPr marL="109728" indent="0">
              <a:buNone/>
            </a:pPr>
            <a:endParaRPr lang="en-US" sz="3200" dirty="0">
              <a:latin typeface="Arial" pitchFamily="34" charset="0"/>
              <a:cs typeface="Arial" pitchFamily="34" charset="0"/>
            </a:endParaRPr>
          </a:p>
        </p:txBody>
      </p:sp>
      <p:sp>
        <p:nvSpPr>
          <p:cNvPr id="3" name="Title 2"/>
          <p:cNvSpPr>
            <a:spLocks noGrp="1"/>
          </p:cNvSpPr>
          <p:nvPr>
            <p:ph type="title"/>
          </p:nvPr>
        </p:nvSpPr>
        <p:spPr>
          <a:xfrm>
            <a:off x="457200" y="228600"/>
            <a:ext cx="8229600" cy="762000"/>
          </a:xfrm>
        </p:spPr>
        <p:txBody>
          <a:bodyPr>
            <a:normAutofit/>
          </a:bodyPr>
          <a:lstStyle/>
          <a:p>
            <a:r>
              <a:rPr lang="en-US" sz="3200" dirty="0" smtClean="0">
                <a:solidFill>
                  <a:srgbClr val="FF0000"/>
                </a:solidFill>
                <a:effectLst/>
                <a:latin typeface="Arial" pitchFamily="34" charset="0"/>
                <a:cs typeface="Arial" pitchFamily="34" charset="0"/>
              </a:rPr>
              <a:t>      </a:t>
            </a:r>
            <a:r>
              <a:rPr lang="en-US" sz="3200" dirty="0" smtClean="0">
                <a:solidFill>
                  <a:srgbClr val="0070C0"/>
                </a:solidFill>
                <a:effectLst/>
                <a:latin typeface="Arial" pitchFamily="34" charset="0"/>
                <a:cs typeface="Arial" pitchFamily="34" charset="0"/>
              </a:rPr>
              <a:t>Excursus: Why The Food Laws?</a:t>
            </a:r>
            <a:endParaRPr lang="en-US" sz="3200" dirty="0">
              <a:solidFill>
                <a:srgbClr val="0070C0"/>
              </a:solidFill>
              <a:effectLst/>
              <a:latin typeface="Arial" pitchFamily="34" charset="0"/>
              <a:cs typeface="Arial" pitchFamily="34" charset="0"/>
            </a:endParaRPr>
          </a:p>
        </p:txBody>
      </p:sp>
    </p:spTree>
    <p:extLst>
      <p:ext uri="{BB962C8B-B14F-4D97-AF65-F5344CB8AC3E}">
        <p14:creationId xmlns:p14="http://schemas.microsoft.com/office/powerpoint/2010/main" xmlns="" val="4006410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Autofit/>
          </a:bodyPr>
          <a:lstStyle/>
          <a:p>
            <a:pPr marL="109728" indent="0">
              <a:buNone/>
            </a:pPr>
            <a:r>
              <a:rPr lang="en-US" sz="3200" u="sng" dirty="0" smtClean="0">
                <a:latin typeface="Arial" pitchFamily="34" charset="0"/>
                <a:cs typeface="Arial" pitchFamily="34" charset="0"/>
              </a:rPr>
              <a:t>Mark 7:20-23</a:t>
            </a:r>
            <a:r>
              <a:rPr lang="en-US" sz="3200" dirty="0" smtClean="0">
                <a:latin typeface="Arial" pitchFamily="34" charset="0"/>
                <a:cs typeface="Arial" pitchFamily="34" charset="0"/>
              </a:rPr>
              <a:t> </a:t>
            </a:r>
            <a:r>
              <a:rPr lang="en-US" sz="3200" dirty="0">
                <a:latin typeface="Arial" pitchFamily="34" charset="0"/>
                <a:cs typeface="Arial" pitchFamily="34" charset="0"/>
              </a:rPr>
              <a:t>And He was saying, “That which proceeds out of the man, that is what defiles the man. </a:t>
            </a:r>
            <a:r>
              <a:rPr lang="en-US" sz="3200" dirty="0" smtClean="0">
                <a:latin typeface="Arial" pitchFamily="34" charset="0"/>
                <a:cs typeface="Arial" pitchFamily="34" charset="0"/>
              </a:rPr>
              <a:t> </a:t>
            </a:r>
            <a:r>
              <a:rPr lang="en-US" sz="3200" dirty="0">
                <a:latin typeface="Arial" pitchFamily="34" charset="0"/>
                <a:cs typeface="Arial" pitchFamily="34" charset="0"/>
              </a:rPr>
              <a:t>“For from within, </a:t>
            </a:r>
            <a:r>
              <a:rPr lang="en-US" sz="3200" b="1" dirty="0">
                <a:latin typeface="Arial" pitchFamily="34" charset="0"/>
                <a:cs typeface="Arial" pitchFamily="34" charset="0"/>
              </a:rPr>
              <a:t>out of the heart of men</a:t>
            </a:r>
            <a:r>
              <a:rPr lang="en-US" sz="3200" dirty="0">
                <a:latin typeface="Arial" pitchFamily="34" charset="0"/>
                <a:cs typeface="Arial" pitchFamily="34" charset="0"/>
              </a:rPr>
              <a:t>, proceed the evil thoughts, fornications, thefts, murders, adulteries</a:t>
            </a:r>
            <a:r>
              <a:rPr lang="en-US" sz="3200" dirty="0" smtClean="0">
                <a:latin typeface="Arial" pitchFamily="34" charset="0"/>
                <a:cs typeface="Arial" pitchFamily="34" charset="0"/>
              </a:rPr>
              <a:t>, </a:t>
            </a:r>
            <a:r>
              <a:rPr lang="en-US" sz="3200" dirty="0">
                <a:latin typeface="Arial" pitchFamily="34" charset="0"/>
                <a:cs typeface="Arial" pitchFamily="34" charset="0"/>
              </a:rPr>
              <a:t>deeds of coveting and wickedness, as well as deceit, sensuality, envy, slander, pride and foolishness</a:t>
            </a:r>
            <a:r>
              <a:rPr lang="en-US" sz="3200" dirty="0" smtClean="0">
                <a:latin typeface="Arial" pitchFamily="34" charset="0"/>
                <a:cs typeface="Arial" pitchFamily="34" charset="0"/>
              </a:rPr>
              <a:t>. </a:t>
            </a:r>
            <a:r>
              <a:rPr lang="en-US" sz="3200" dirty="0">
                <a:latin typeface="Arial" pitchFamily="34" charset="0"/>
                <a:cs typeface="Arial" pitchFamily="34" charset="0"/>
              </a:rPr>
              <a:t>“</a:t>
            </a:r>
            <a:r>
              <a:rPr lang="en-US" sz="3200" b="1" dirty="0">
                <a:latin typeface="Arial" pitchFamily="34" charset="0"/>
                <a:cs typeface="Arial" pitchFamily="34" charset="0"/>
              </a:rPr>
              <a:t>All these evil things proceed from within and defile the man</a:t>
            </a:r>
            <a:r>
              <a:rPr lang="en-US" sz="3200" dirty="0">
                <a:latin typeface="Arial" pitchFamily="34" charset="0"/>
                <a:cs typeface="Arial" pitchFamily="34" charset="0"/>
              </a:rPr>
              <a:t>.” </a:t>
            </a:r>
          </a:p>
        </p:txBody>
      </p:sp>
      <p:sp>
        <p:nvSpPr>
          <p:cNvPr id="3" name="Title 2"/>
          <p:cNvSpPr>
            <a:spLocks noGrp="1"/>
          </p:cNvSpPr>
          <p:nvPr>
            <p:ph type="title"/>
          </p:nvPr>
        </p:nvSpPr>
        <p:spPr>
          <a:xfrm>
            <a:off x="457200" y="152400"/>
            <a:ext cx="8229600" cy="792162"/>
          </a:xfrm>
        </p:spPr>
        <p:txBody>
          <a:bodyPr>
            <a:normAutofit/>
          </a:bodyPr>
          <a:lstStyle/>
          <a:p>
            <a:r>
              <a:rPr lang="en-US" sz="4000" dirty="0" smtClean="0">
                <a:effectLst/>
                <a:latin typeface="Arial" pitchFamily="34" charset="0"/>
                <a:cs typeface="Arial" pitchFamily="34" charset="0"/>
              </a:rPr>
              <a:t>   </a:t>
            </a:r>
            <a:r>
              <a:rPr lang="en-US" sz="4000" dirty="0" smtClean="0">
                <a:solidFill>
                  <a:srgbClr val="0070C0"/>
                </a:solidFill>
                <a:effectLst/>
                <a:latin typeface="Arial" pitchFamily="34" charset="0"/>
                <a:cs typeface="Arial" pitchFamily="34" charset="0"/>
              </a:rPr>
              <a:t>Mankind Is Inherently Sinful</a:t>
            </a:r>
            <a:endParaRPr lang="en-US" sz="4000" dirty="0">
              <a:solidFill>
                <a:srgbClr val="0070C0"/>
              </a:solidFill>
              <a:effectLst/>
              <a:latin typeface="Arial" pitchFamily="34" charset="0"/>
              <a:cs typeface="Arial" pitchFamily="34" charset="0"/>
            </a:endParaRPr>
          </a:p>
        </p:txBody>
      </p:sp>
    </p:spTree>
    <p:extLst>
      <p:ext uri="{BB962C8B-B14F-4D97-AF65-F5344CB8AC3E}">
        <p14:creationId xmlns:p14="http://schemas.microsoft.com/office/powerpoint/2010/main" xmlns="" val="91896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763000" cy="5016691"/>
          </a:xfrm>
        </p:spPr>
        <p:txBody>
          <a:bodyPr>
            <a:normAutofit/>
          </a:bodyPr>
          <a:lstStyle/>
          <a:p>
            <a:pPr marL="109728" indent="0">
              <a:buNone/>
            </a:pPr>
            <a:r>
              <a:rPr lang="en-US" sz="3200" dirty="0" smtClean="0">
                <a:solidFill>
                  <a:srgbClr val="FF0000"/>
                </a:solidFill>
                <a:latin typeface="Arial" pitchFamily="34" charset="0"/>
                <a:cs typeface="Arial" pitchFamily="34" charset="0"/>
              </a:rPr>
              <a:t>1.</a:t>
            </a:r>
            <a:r>
              <a:rPr lang="en-US" sz="3200" dirty="0" smtClean="0">
                <a:latin typeface="Arial" pitchFamily="34" charset="0"/>
                <a:cs typeface="Arial" pitchFamily="34" charset="0"/>
              </a:rPr>
              <a:t> Every man and woman is born with a sin nature that cannot be helped by legalistic tradition.</a:t>
            </a:r>
          </a:p>
          <a:p>
            <a:pPr marL="109728" indent="0">
              <a:buNone/>
            </a:pPr>
            <a:r>
              <a:rPr lang="en-US" sz="3200" dirty="0" smtClean="0">
                <a:solidFill>
                  <a:srgbClr val="FF0000"/>
                </a:solidFill>
                <a:latin typeface="Arial" pitchFamily="34" charset="0"/>
                <a:cs typeface="Arial" pitchFamily="34" charset="0"/>
              </a:rPr>
              <a:t>2.</a:t>
            </a:r>
            <a:r>
              <a:rPr lang="en-US" sz="3200" dirty="0">
                <a:latin typeface="Arial" pitchFamily="34" charset="0"/>
                <a:cs typeface="Arial" pitchFamily="34" charset="0"/>
              </a:rPr>
              <a:t> </a:t>
            </a:r>
            <a:r>
              <a:rPr lang="en-US" sz="3200" dirty="0" smtClean="0">
                <a:latin typeface="Arial" pitchFamily="34" charset="0"/>
                <a:cs typeface="Arial" pitchFamily="34" charset="0"/>
              </a:rPr>
              <a:t>Only Christ’s imputed righteousness and atonement can make us truly clean!</a:t>
            </a:r>
            <a:endParaRPr lang="en-US" sz="3200" dirty="0">
              <a:latin typeface="Arial" pitchFamily="34" charset="0"/>
              <a:cs typeface="Arial" pitchFamily="34" charset="0"/>
            </a:endParaRPr>
          </a:p>
        </p:txBody>
      </p:sp>
      <p:sp>
        <p:nvSpPr>
          <p:cNvPr id="3" name="Title 2"/>
          <p:cNvSpPr>
            <a:spLocks noGrp="1"/>
          </p:cNvSpPr>
          <p:nvPr>
            <p:ph type="title"/>
          </p:nvPr>
        </p:nvSpPr>
        <p:spPr>
          <a:xfrm>
            <a:off x="457200" y="152400"/>
            <a:ext cx="8229600" cy="990600"/>
          </a:xfrm>
        </p:spPr>
        <p:txBody>
          <a:bodyPr/>
          <a:lstStyle/>
          <a:p>
            <a:r>
              <a:rPr lang="en-US" dirty="0" smtClean="0">
                <a:solidFill>
                  <a:srgbClr val="FF0000"/>
                </a:solidFill>
              </a:rPr>
              <a:t>               Application</a:t>
            </a:r>
            <a:endParaRPr lang="en-US" dirty="0">
              <a:solidFill>
                <a:srgbClr val="FF0000"/>
              </a:solidFill>
            </a:endParaRPr>
          </a:p>
        </p:txBody>
      </p:sp>
    </p:spTree>
    <p:extLst>
      <p:ext uri="{BB962C8B-B14F-4D97-AF65-F5344CB8AC3E}">
        <p14:creationId xmlns:p14="http://schemas.microsoft.com/office/powerpoint/2010/main" xmlns="" val="333770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334000"/>
          </a:xfrm>
        </p:spPr>
        <p:txBody>
          <a:bodyPr>
            <a:normAutofit/>
          </a:bodyPr>
          <a:lstStyle/>
          <a:p>
            <a:r>
              <a:rPr lang="en-US" sz="3200" u="sng" dirty="0" smtClean="0">
                <a:latin typeface="Arial" pitchFamily="34" charset="0"/>
                <a:cs typeface="Arial" pitchFamily="34" charset="0"/>
              </a:rPr>
              <a:t>Mark 7:15</a:t>
            </a:r>
            <a:r>
              <a:rPr lang="en-US" sz="3200" dirty="0" smtClean="0">
                <a:latin typeface="Arial" pitchFamily="34" charset="0"/>
                <a:cs typeface="Arial" pitchFamily="34" charset="0"/>
              </a:rPr>
              <a:t> </a:t>
            </a:r>
            <a:r>
              <a:rPr lang="en-US" sz="3200" dirty="0">
                <a:latin typeface="Arial" pitchFamily="34" charset="0"/>
                <a:cs typeface="Arial" pitchFamily="34" charset="0"/>
              </a:rPr>
              <a:t>the things which proceed </a:t>
            </a:r>
            <a:r>
              <a:rPr lang="en-US" sz="3200" dirty="0">
                <a:solidFill>
                  <a:srgbClr val="FF0000"/>
                </a:solidFill>
                <a:latin typeface="Arial" pitchFamily="34" charset="0"/>
                <a:cs typeface="Arial" pitchFamily="34" charset="0"/>
              </a:rPr>
              <a:t>out of the man </a:t>
            </a:r>
            <a:r>
              <a:rPr lang="en-US" sz="3200" dirty="0">
                <a:latin typeface="Arial" pitchFamily="34" charset="0"/>
                <a:cs typeface="Arial" pitchFamily="34" charset="0"/>
              </a:rPr>
              <a:t>are what defile the man</a:t>
            </a:r>
            <a:r>
              <a:rPr lang="en-US" sz="3200" dirty="0" smtClean="0">
                <a:latin typeface="Arial" pitchFamily="34" charset="0"/>
                <a:cs typeface="Arial" pitchFamily="34" charset="0"/>
              </a:rPr>
              <a:t>.</a:t>
            </a:r>
          </a:p>
          <a:p>
            <a:r>
              <a:rPr lang="en-US" sz="3200" u="sng" dirty="0" smtClean="0">
                <a:latin typeface="Arial" pitchFamily="34" charset="0"/>
                <a:cs typeface="Arial" pitchFamily="34" charset="0"/>
              </a:rPr>
              <a:t>Mark 7:21</a:t>
            </a:r>
            <a:r>
              <a:rPr lang="en-US" sz="3200" dirty="0" smtClean="0">
                <a:latin typeface="Arial" pitchFamily="34" charset="0"/>
                <a:cs typeface="Arial" pitchFamily="34" charset="0"/>
              </a:rPr>
              <a:t> </a:t>
            </a:r>
            <a:r>
              <a:rPr lang="en-US" sz="3200" dirty="0" smtClean="0">
                <a:solidFill>
                  <a:srgbClr val="FF0000"/>
                </a:solidFill>
                <a:latin typeface="Arial" pitchFamily="34" charset="0"/>
                <a:cs typeface="Arial" pitchFamily="34" charset="0"/>
              </a:rPr>
              <a:t>out </a:t>
            </a:r>
            <a:r>
              <a:rPr lang="en-US" sz="3200" dirty="0">
                <a:solidFill>
                  <a:srgbClr val="FF0000"/>
                </a:solidFill>
                <a:latin typeface="Arial" pitchFamily="34" charset="0"/>
                <a:cs typeface="Arial" pitchFamily="34" charset="0"/>
              </a:rPr>
              <a:t>of the heart of men</a:t>
            </a:r>
            <a:r>
              <a:rPr lang="en-US" sz="3200" dirty="0">
                <a:latin typeface="Arial" pitchFamily="34" charset="0"/>
                <a:cs typeface="Arial" pitchFamily="34" charset="0"/>
              </a:rPr>
              <a:t>, proceed the evil </a:t>
            </a:r>
            <a:r>
              <a:rPr lang="en-US" sz="3200" dirty="0" smtClean="0">
                <a:latin typeface="Arial" pitchFamily="34" charset="0"/>
                <a:cs typeface="Arial" pitchFamily="34" charset="0"/>
              </a:rPr>
              <a:t>thoughts.</a:t>
            </a:r>
          </a:p>
          <a:p>
            <a:r>
              <a:rPr lang="en-US" sz="3200" u="sng" dirty="0" smtClean="0">
                <a:latin typeface="Arial" pitchFamily="34" charset="0"/>
                <a:cs typeface="Arial" pitchFamily="34" charset="0"/>
              </a:rPr>
              <a:t>Mark 7:23</a:t>
            </a:r>
            <a:r>
              <a:rPr lang="en-US" sz="3200" dirty="0" smtClean="0">
                <a:latin typeface="Arial" pitchFamily="34" charset="0"/>
                <a:cs typeface="Arial" pitchFamily="34" charset="0"/>
              </a:rPr>
              <a:t> All </a:t>
            </a:r>
            <a:r>
              <a:rPr lang="en-US" sz="3200" dirty="0">
                <a:latin typeface="Arial" pitchFamily="34" charset="0"/>
                <a:cs typeface="Arial" pitchFamily="34" charset="0"/>
              </a:rPr>
              <a:t>these evil things </a:t>
            </a:r>
            <a:r>
              <a:rPr lang="en-US" sz="3200" dirty="0">
                <a:solidFill>
                  <a:srgbClr val="FF0000"/>
                </a:solidFill>
                <a:latin typeface="Arial" pitchFamily="34" charset="0"/>
                <a:cs typeface="Arial" pitchFamily="34" charset="0"/>
              </a:rPr>
              <a:t>proceed from within </a:t>
            </a:r>
            <a:r>
              <a:rPr lang="en-US" sz="3200" dirty="0">
                <a:latin typeface="Arial" pitchFamily="34" charset="0"/>
                <a:cs typeface="Arial" pitchFamily="34" charset="0"/>
              </a:rPr>
              <a:t>and defile the </a:t>
            </a:r>
            <a:r>
              <a:rPr lang="en-US" sz="3200" dirty="0" smtClean="0">
                <a:latin typeface="Arial" pitchFamily="34" charset="0"/>
                <a:cs typeface="Arial" pitchFamily="34" charset="0"/>
              </a:rPr>
              <a:t>man.</a:t>
            </a:r>
          </a:p>
          <a:p>
            <a:endParaRPr lang="en-US" sz="3200" dirty="0" smtClean="0">
              <a:latin typeface="Arial" pitchFamily="34" charset="0"/>
              <a:cs typeface="Arial" pitchFamily="34" charset="0"/>
            </a:endParaRPr>
          </a:p>
          <a:p>
            <a:pPr marL="109728" indent="0">
              <a:buNone/>
            </a:pPr>
            <a:r>
              <a:rPr lang="en-US" sz="3200" u="sng" dirty="0" smtClean="0">
                <a:latin typeface="Arial" pitchFamily="34" charset="0"/>
                <a:cs typeface="Arial" pitchFamily="34" charset="0"/>
              </a:rPr>
              <a:t>Psalm 51:5</a:t>
            </a:r>
            <a:r>
              <a:rPr lang="en-US" sz="3200" dirty="0" smtClean="0">
                <a:latin typeface="Arial" pitchFamily="34" charset="0"/>
                <a:cs typeface="Arial" pitchFamily="34" charset="0"/>
              </a:rPr>
              <a:t> </a:t>
            </a:r>
            <a:r>
              <a:rPr lang="en-US" sz="3200" dirty="0">
                <a:latin typeface="Arial" pitchFamily="34" charset="0"/>
                <a:cs typeface="Arial" pitchFamily="34" charset="0"/>
              </a:rPr>
              <a:t>Behold, I was brought forth </a:t>
            </a:r>
            <a:r>
              <a:rPr lang="en-US" sz="3200" dirty="0">
                <a:solidFill>
                  <a:srgbClr val="FF0000"/>
                </a:solidFill>
                <a:latin typeface="Arial" pitchFamily="34" charset="0"/>
                <a:cs typeface="Arial" pitchFamily="34" charset="0"/>
              </a:rPr>
              <a:t>in iniquity</a:t>
            </a:r>
            <a:r>
              <a:rPr lang="en-US" sz="3200" dirty="0">
                <a:latin typeface="Arial" pitchFamily="34" charset="0"/>
                <a:cs typeface="Arial" pitchFamily="34" charset="0"/>
              </a:rPr>
              <a:t>, </a:t>
            </a:r>
            <a:r>
              <a:rPr lang="en-US" sz="3200" dirty="0" smtClean="0">
                <a:latin typeface="Arial" pitchFamily="34" charset="0"/>
                <a:cs typeface="Arial" pitchFamily="34" charset="0"/>
              </a:rPr>
              <a:t>and </a:t>
            </a:r>
            <a:r>
              <a:rPr lang="en-US" sz="3200" dirty="0">
                <a:solidFill>
                  <a:srgbClr val="FF0000"/>
                </a:solidFill>
                <a:latin typeface="Arial" pitchFamily="34" charset="0"/>
                <a:cs typeface="Arial" pitchFamily="34" charset="0"/>
              </a:rPr>
              <a:t>in sin </a:t>
            </a:r>
            <a:r>
              <a:rPr lang="en-US" sz="3200" dirty="0">
                <a:latin typeface="Arial" pitchFamily="34" charset="0"/>
                <a:cs typeface="Arial" pitchFamily="34" charset="0"/>
              </a:rPr>
              <a:t>my mother conceived me. </a:t>
            </a:r>
          </a:p>
          <a:p>
            <a:pPr marL="109728" indent="0">
              <a:buNone/>
            </a:pPr>
            <a:endParaRPr lang="en-US" dirty="0">
              <a:latin typeface="Arial" pitchFamily="34" charset="0"/>
              <a:cs typeface="Arial" pitchFamily="34" charset="0"/>
            </a:endParaRPr>
          </a:p>
        </p:txBody>
      </p:sp>
      <p:sp>
        <p:nvSpPr>
          <p:cNvPr id="3" name="Title 2"/>
          <p:cNvSpPr>
            <a:spLocks noGrp="1"/>
          </p:cNvSpPr>
          <p:nvPr>
            <p:ph type="title"/>
          </p:nvPr>
        </p:nvSpPr>
        <p:spPr>
          <a:xfrm>
            <a:off x="457200" y="76200"/>
            <a:ext cx="8229600" cy="914400"/>
          </a:xfrm>
        </p:spPr>
        <p:txBody>
          <a:bodyPr>
            <a:normAutofit/>
          </a:bodyPr>
          <a:lstStyle/>
          <a:p>
            <a:r>
              <a:rPr lang="en-US" sz="3600" dirty="0" smtClean="0">
                <a:solidFill>
                  <a:srgbClr val="FF0000"/>
                </a:solidFill>
                <a:effectLst/>
                <a:latin typeface="Arial" pitchFamily="34" charset="0"/>
                <a:cs typeface="Arial" pitchFamily="34" charset="0"/>
              </a:rPr>
              <a:t>1.       Everyone Is Born A Sinner</a:t>
            </a:r>
            <a:endParaRPr lang="en-US" sz="3600" dirty="0">
              <a:solidFill>
                <a:srgbClr val="FF0000"/>
              </a:solidFill>
              <a:effectLst/>
              <a:latin typeface="Arial" pitchFamily="34" charset="0"/>
              <a:cs typeface="Arial" pitchFamily="34" charset="0"/>
            </a:endParaRPr>
          </a:p>
        </p:txBody>
      </p:sp>
      <p:sp>
        <p:nvSpPr>
          <p:cNvPr id="4" name="Oval 3"/>
          <p:cNvSpPr/>
          <p:nvPr/>
        </p:nvSpPr>
        <p:spPr>
          <a:xfrm>
            <a:off x="4953000" y="4495800"/>
            <a:ext cx="2438400" cy="685800"/>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562600" y="5140960"/>
            <a:ext cx="2895600" cy="609600"/>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88642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1000"/>
                                        <p:tgtEl>
                                          <p:spTgt spid="5"/>
                                        </p:tgtEl>
                                      </p:cBhvr>
                                    </p:animEffect>
                                    <p:anim calcmode="lin" valueType="num">
                                      <p:cBhvr>
                                        <p:cTn id="43" dur="1000" fill="hold"/>
                                        <p:tgtEl>
                                          <p:spTgt spid="5"/>
                                        </p:tgtEl>
                                        <p:attrNameLst>
                                          <p:attrName>ppt_x</p:attrName>
                                        </p:attrNameLst>
                                      </p:cBhvr>
                                      <p:tavLst>
                                        <p:tav tm="0">
                                          <p:val>
                                            <p:strVal val="#ppt_x"/>
                                          </p:val>
                                        </p:tav>
                                        <p:tav tm="100000">
                                          <p:val>
                                            <p:strVal val="#ppt_x"/>
                                          </p:val>
                                        </p:tav>
                                      </p:tavLst>
                                    </p:anim>
                                    <p:anim calcmode="lin" valueType="num">
                                      <p:cBhvr>
                                        <p:cTn id="4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pPr marL="109728" indent="0">
              <a:buNone/>
            </a:pPr>
            <a:r>
              <a:rPr lang="en-US" sz="3200" b="1" u="sng" dirty="0" smtClean="0">
                <a:latin typeface="Arial" pitchFamily="34" charset="0"/>
                <a:cs typeface="Arial" pitchFamily="34" charset="0"/>
              </a:rPr>
              <a:t>Three Views</a:t>
            </a:r>
            <a:r>
              <a:rPr lang="en-US" sz="3200" dirty="0" smtClean="0">
                <a:latin typeface="Arial" pitchFamily="34" charset="0"/>
                <a:cs typeface="Arial" pitchFamily="34" charset="0"/>
              </a:rPr>
              <a:t>:</a:t>
            </a:r>
          </a:p>
          <a:p>
            <a:pPr marL="109728" indent="0">
              <a:buNone/>
            </a:pP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Pelagian</a:t>
            </a:r>
            <a:r>
              <a:rPr lang="en-US" sz="3200" dirty="0" smtClean="0">
                <a:latin typeface="Arial" pitchFamily="34" charset="0"/>
                <a:cs typeface="Arial" pitchFamily="34" charset="0"/>
              </a:rPr>
              <a:t>:   1. Uncorrupt nature  2. No guilt</a:t>
            </a:r>
          </a:p>
          <a:p>
            <a:pPr marL="109728" indent="0">
              <a:buNone/>
            </a:pPr>
            <a:r>
              <a:rPr lang="en-US" sz="3200" dirty="0" smtClean="0">
                <a:latin typeface="Arial" pitchFamily="34" charset="0"/>
                <a:cs typeface="Arial" pitchFamily="34" charset="0"/>
              </a:rPr>
              <a:t>Arminian:    1. Sinful nature         2. No guilt</a:t>
            </a:r>
          </a:p>
          <a:p>
            <a:pPr marL="109728" indent="0">
              <a:buNone/>
            </a:pPr>
            <a:r>
              <a:rPr lang="en-US" sz="3200" dirty="0" smtClean="0">
                <a:latin typeface="Arial" pitchFamily="34" charset="0"/>
                <a:cs typeface="Arial" pitchFamily="34" charset="0"/>
              </a:rPr>
              <a:t>Reformed:  1. Sinful nature         2. Guilty</a:t>
            </a:r>
          </a:p>
          <a:p>
            <a:pPr marL="109728" indent="0">
              <a:buNone/>
            </a:pPr>
            <a:endParaRPr lang="en-US" sz="3200" dirty="0" smtClean="0">
              <a:latin typeface="Arial" pitchFamily="34" charset="0"/>
              <a:cs typeface="Arial" pitchFamily="34" charset="0"/>
            </a:endParaRPr>
          </a:p>
          <a:p>
            <a:pPr marL="109728" indent="0">
              <a:buNone/>
            </a:pPr>
            <a:r>
              <a:rPr lang="en-US" sz="3200" u="sng" dirty="0" smtClean="0">
                <a:latin typeface="Arial" pitchFamily="34" charset="0"/>
                <a:cs typeface="Arial" pitchFamily="34" charset="0"/>
              </a:rPr>
              <a:t>Romans 5:12</a:t>
            </a:r>
            <a:r>
              <a:rPr lang="en-US" sz="3200" dirty="0" smtClean="0">
                <a:latin typeface="Arial" pitchFamily="34" charset="0"/>
                <a:cs typeface="Arial" pitchFamily="34" charset="0"/>
              </a:rPr>
              <a:t> Therefore</a:t>
            </a:r>
            <a:r>
              <a:rPr lang="en-US" sz="3200" dirty="0">
                <a:latin typeface="Arial" pitchFamily="34" charset="0"/>
                <a:cs typeface="Arial" pitchFamily="34" charset="0"/>
              </a:rPr>
              <a:t>, just as through one man sin entered into the world, and death through sin, and so death spread to all men, </a:t>
            </a:r>
            <a:r>
              <a:rPr lang="en-US" sz="3200" dirty="0">
                <a:solidFill>
                  <a:srgbClr val="FF0000"/>
                </a:solidFill>
                <a:latin typeface="Arial" pitchFamily="34" charset="0"/>
                <a:cs typeface="Arial" pitchFamily="34" charset="0"/>
              </a:rPr>
              <a:t>because</a:t>
            </a:r>
            <a:r>
              <a:rPr lang="en-US" sz="3200" dirty="0">
                <a:latin typeface="Arial" pitchFamily="34" charset="0"/>
                <a:cs typeface="Arial" pitchFamily="34" charset="0"/>
              </a:rPr>
              <a:t> </a:t>
            </a:r>
            <a:r>
              <a:rPr lang="en-US" sz="3200" b="1" dirty="0">
                <a:latin typeface="Arial" pitchFamily="34" charset="0"/>
                <a:cs typeface="Arial" pitchFamily="34" charset="0"/>
              </a:rPr>
              <a:t>all </a:t>
            </a:r>
            <a:r>
              <a:rPr lang="en-US" sz="3200" b="1" dirty="0" smtClean="0">
                <a:latin typeface="Arial" pitchFamily="34" charset="0"/>
                <a:cs typeface="Arial" pitchFamily="34" charset="0"/>
              </a:rPr>
              <a:t>sinned</a:t>
            </a:r>
            <a:r>
              <a:rPr lang="en-US" sz="3200" dirty="0" smtClean="0">
                <a:latin typeface="Arial" pitchFamily="34" charset="0"/>
                <a:cs typeface="Arial" pitchFamily="34" charset="0"/>
              </a:rPr>
              <a:t>…</a:t>
            </a:r>
          </a:p>
          <a:p>
            <a:pPr marL="109728" indent="0">
              <a:buNone/>
            </a:pPr>
            <a:endParaRPr lang="en-US" sz="3200" dirty="0" smtClean="0">
              <a:latin typeface="Arial" pitchFamily="34" charset="0"/>
              <a:cs typeface="Arial" pitchFamily="34" charset="0"/>
            </a:endParaRPr>
          </a:p>
          <a:p>
            <a:pPr marL="109728" indent="0">
              <a:buNone/>
            </a:pPr>
            <a:endParaRPr lang="en-US" sz="3200" dirty="0" smtClean="0">
              <a:latin typeface="Arial" pitchFamily="34" charset="0"/>
              <a:cs typeface="Arial" pitchFamily="34" charset="0"/>
            </a:endParaRPr>
          </a:p>
        </p:txBody>
      </p:sp>
      <p:sp>
        <p:nvSpPr>
          <p:cNvPr id="3" name="Title 2"/>
          <p:cNvSpPr>
            <a:spLocks noGrp="1"/>
          </p:cNvSpPr>
          <p:nvPr>
            <p:ph type="title"/>
          </p:nvPr>
        </p:nvSpPr>
        <p:spPr>
          <a:xfrm>
            <a:off x="457200" y="274638"/>
            <a:ext cx="8229600" cy="639762"/>
          </a:xfrm>
        </p:spPr>
        <p:txBody>
          <a:bodyPr>
            <a:normAutofit/>
          </a:bodyPr>
          <a:lstStyle/>
          <a:p>
            <a:r>
              <a:rPr lang="en-US" sz="3200" dirty="0" smtClean="0">
                <a:solidFill>
                  <a:srgbClr val="FF0000"/>
                </a:solidFill>
                <a:effectLst/>
                <a:latin typeface="Arial" pitchFamily="34" charset="0"/>
                <a:cs typeface="Arial" pitchFamily="34" charset="0"/>
              </a:rPr>
              <a:t>1.             The Fact Of Original Sin</a:t>
            </a:r>
            <a:endParaRPr lang="en-US" sz="3200" dirty="0">
              <a:solidFill>
                <a:srgbClr val="FF0000"/>
              </a:solidFill>
              <a:effectLst/>
              <a:latin typeface="Arial" pitchFamily="34" charset="0"/>
              <a:cs typeface="Arial" pitchFamily="34" charset="0"/>
            </a:endParaRPr>
          </a:p>
        </p:txBody>
      </p:sp>
    </p:spTree>
    <p:extLst>
      <p:ext uri="{BB962C8B-B14F-4D97-AF65-F5344CB8AC3E}">
        <p14:creationId xmlns:p14="http://schemas.microsoft.com/office/powerpoint/2010/main" xmlns="" val="3538326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sz="3200" u="sng" dirty="0" smtClean="0">
                <a:latin typeface="Arial" pitchFamily="34" charset="0"/>
                <a:cs typeface="Arial" pitchFamily="34" charset="0"/>
              </a:rPr>
              <a:t>Romans 5:19 NRSV</a:t>
            </a:r>
            <a:r>
              <a:rPr lang="en-US" sz="3200" dirty="0" smtClean="0">
                <a:latin typeface="Arial" pitchFamily="34" charset="0"/>
                <a:cs typeface="Arial" pitchFamily="34" charset="0"/>
              </a:rPr>
              <a:t> </a:t>
            </a:r>
            <a:r>
              <a:rPr lang="en-US" sz="3200" dirty="0">
                <a:latin typeface="Arial" pitchFamily="34" charset="0"/>
                <a:cs typeface="Arial" pitchFamily="34" charset="0"/>
              </a:rPr>
              <a:t>For </a:t>
            </a:r>
            <a:r>
              <a:rPr lang="en-US" sz="3200" b="1" dirty="0">
                <a:latin typeface="Arial" pitchFamily="34" charset="0"/>
                <a:cs typeface="Arial" pitchFamily="34" charset="0"/>
              </a:rPr>
              <a:t>just as </a:t>
            </a:r>
            <a:r>
              <a:rPr lang="en-US" sz="3200" dirty="0">
                <a:latin typeface="Arial" pitchFamily="34" charset="0"/>
                <a:cs typeface="Arial" pitchFamily="34" charset="0"/>
              </a:rPr>
              <a:t>through the disobedience of the one man the many were made sinners, </a:t>
            </a:r>
            <a:r>
              <a:rPr lang="en-US" sz="3200" b="1" dirty="0">
                <a:latin typeface="Arial" pitchFamily="34" charset="0"/>
                <a:cs typeface="Arial" pitchFamily="34" charset="0"/>
              </a:rPr>
              <a:t>so also </a:t>
            </a:r>
            <a:r>
              <a:rPr lang="en-US" sz="3200" dirty="0">
                <a:latin typeface="Arial" pitchFamily="34" charset="0"/>
                <a:cs typeface="Arial" pitchFamily="34" charset="0"/>
              </a:rPr>
              <a:t>through the obedience of the one man the many will be made righteous. </a:t>
            </a:r>
            <a:endParaRPr lang="en-US" sz="3200" dirty="0" smtClean="0">
              <a:latin typeface="Arial" pitchFamily="34" charset="0"/>
              <a:cs typeface="Arial" pitchFamily="34" charset="0"/>
            </a:endParaRPr>
          </a:p>
          <a:p>
            <a:pPr marL="109728" indent="0">
              <a:buNone/>
            </a:pPr>
            <a:endParaRPr lang="en-US" sz="3200" dirty="0">
              <a:latin typeface="Arial" pitchFamily="34" charset="0"/>
              <a:cs typeface="Arial" pitchFamily="34" charset="0"/>
            </a:endParaRPr>
          </a:p>
          <a:p>
            <a:pPr marL="109728" indent="0">
              <a:buNone/>
            </a:pPr>
            <a:r>
              <a:rPr lang="en-US" sz="3200" u="sng" dirty="0" smtClean="0">
                <a:latin typeface="Arial" pitchFamily="34" charset="0"/>
                <a:cs typeface="Arial" pitchFamily="34" charset="0"/>
              </a:rPr>
              <a:t>Ephesians 2:3c</a:t>
            </a:r>
            <a:r>
              <a:rPr lang="en-US" sz="3200" dirty="0" smtClean="0">
                <a:latin typeface="Arial" pitchFamily="34" charset="0"/>
                <a:cs typeface="Arial" pitchFamily="34" charset="0"/>
              </a:rPr>
              <a:t> …were </a:t>
            </a:r>
            <a:r>
              <a:rPr lang="en-US" sz="3200" b="1" dirty="0">
                <a:latin typeface="Arial" pitchFamily="34" charset="0"/>
                <a:cs typeface="Arial" pitchFamily="34" charset="0"/>
              </a:rPr>
              <a:t>by nature </a:t>
            </a:r>
            <a:r>
              <a:rPr lang="en-US" sz="3200" dirty="0">
                <a:latin typeface="Arial" pitchFamily="34" charset="0"/>
                <a:cs typeface="Arial" pitchFamily="34" charset="0"/>
              </a:rPr>
              <a:t>children of wrath, even as the rest. </a:t>
            </a:r>
          </a:p>
        </p:txBody>
      </p:sp>
      <p:sp>
        <p:nvSpPr>
          <p:cNvPr id="3" name="Title 2"/>
          <p:cNvSpPr>
            <a:spLocks noGrp="1"/>
          </p:cNvSpPr>
          <p:nvPr>
            <p:ph type="title"/>
          </p:nvPr>
        </p:nvSpPr>
        <p:spPr>
          <a:xfrm>
            <a:off x="533400" y="76200"/>
            <a:ext cx="8229600" cy="868362"/>
          </a:xfrm>
        </p:spPr>
        <p:txBody>
          <a:bodyPr>
            <a:normAutofit/>
          </a:bodyPr>
          <a:lstStyle/>
          <a:p>
            <a:r>
              <a:rPr lang="en-US" sz="3200" dirty="0">
                <a:solidFill>
                  <a:srgbClr val="FF0000"/>
                </a:solidFill>
                <a:effectLst/>
                <a:latin typeface="Arial" pitchFamily="34" charset="0"/>
                <a:cs typeface="Arial" pitchFamily="34" charset="0"/>
              </a:rPr>
              <a:t>1.   </a:t>
            </a:r>
            <a:r>
              <a:rPr lang="en-US" sz="3200" dirty="0" smtClean="0">
                <a:solidFill>
                  <a:srgbClr val="FF0000"/>
                </a:solidFill>
                <a:effectLst/>
                <a:latin typeface="Arial" pitchFamily="34" charset="0"/>
                <a:cs typeface="Arial" pitchFamily="34" charset="0"/>
              </a:rPr>
              <a:t>        The Fact </a:t>
            </a:r>
            <a:r>
              <a:rPr lang="en-US" sz="3200" dirty="0">
                <a:solidFill>
                  <a:srgbClr val="FF0000"/>
                </a:solidFill>
                <a:effectLst/>
                <a:latin typeface="Arial" pitchFamily="34" charset="0"/>
                <a:cs typeface="Arial" pitchFamily="34" charset="0"/>
              </a:rPr>
              <a:t>Of Original Sin</a:t>
            </a:r>
            <a:endParaRPr lang="en-US" sz="3200" dirty="0"/>
          </a:p>
        </p:txBody>
      </p:sp>
      <p:cxnSp>
        <p:nvCxnSpPr>
          <p:cNvPr id="5" name="Straight Connector 4"/>
          <p:cNvCxnSpPr/>
          <p:nvPr/>
        </p:nvCxnSpPr>
        <p:spPr>
          <a:xfrm>
            <a:off x="6248400" y="1513840"/>
            <a:ext cx="19812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1981200"/>
            <a:ext cx="51816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95800" y="2514600"/>
            <a:ext cx="39624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81000" y="2971800"/>
            <a:ext cx="2667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6716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2" end="2"/>
                                            </p:txEl>
                                          </p:spTgt>
                                        </p:tgtEl>
                                        <p:attrNameLst>
                                          <p:attrName>style.visibility</p:attrName>
                                        </p:attrNameLst>
                                      </p:cBhvr>
                                      <p:to>
                                        <p:strVal val="visible"/>
                                      </p:to>
                                    </p:set>
                                    <p:animEffect transition="in" filter="fade">
                                      <p:cBhvr>
                                        <p:cTn id="42" dur="1000"/>
                                        <p:tgtEl>
                                          <p:spTgt spid="2">
                                            <p:txEl>
                                              <p:pRg st="2" end="2"/>
                                            </p:txEl>
                                          </p:spTgt>
                                        </p:tgtEl>
                                      </p:cBhvr>
                                    </p:animEffect>
                                    <p:anim calcmode="lin" valueType="num">
                                      <p:cBhvr>
                                        <p:cTn id="4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1985</TotalTime>
  <Words>911</Words>
  <Application>Microsoft Office PowerPoint</Application>
  <PresentationFormat>On-screen Show (4:3)</PresentationFormat>
  <Paragraphs>49</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Mark 7:14-23</vt:lpstr>
      <vt:lpstr>  From Where Does Sin Come?</vt:lpstr>
      <vt:lpstr> Jesus Explains What Makes One “Unclean”</vt:lpstr>
      <vt:lpstr>      Excursus: Why The Food Laws?</vt:lpstr>
      <vt:lpstr>   Mankind Is Inherently Sinful</vt:lpstr>
      <vt:lpstr>               Application</vt:lpstr>
      <vt:lpstr>1.       Everyone Is Born A Sinner</vt:lpstr>
      <vt:lpstr>1.             The Fact Of Original Sin</vt:lpstr>
      <vt:lpstr>1.           The Fact Of Original Sin</vt:lpstr>
      <vt:lpstr>1.            The Effect of Original Sin</vt:lpstr>
      <vt:lpstr>1.     Legalistic Tradition Cannot Save!</vt:lpstr>
      <vt:lpstr>2.   God’s Plan To Become “Clean”</vt:lpstr>
      <vt:lpstr>2. Only Jesus Can Make You “Clean”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7:14-23</dc:title>
  <dc:creator>Debra</dc:creator>
  <cp:lastModifiedBy>Debra</cp:lastModifiedBy>
  <cp:revision>39</cp:revision>
  <dcterms:created xsi:type="dcterms:W3CDTF">2013-02-14T20:18:55Z</dcterms:created>
  <dcterms:modified xsi:type="dcterms:W3CDTF">2013-02-22T19:39:57Z</dcterms:modified>
</cp:coreProperties>
</file>