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56" r:id="rId3"/>
    <p:sldId id="619" r:id="rId4"/>
    <p:sldId id="627" r:id="rId5"/>
    <p:sldId id="637" r:id="rId6"/>
    <p:sldId id="631" r:id="rId7"/>
    <p:sldId id="634" r:id="rId8"/>
    <p:sldId id="587" r:id="rId9"/>
    <p:sldId id="588" r:id="rId10"/>
    <p:sldId id="636" r:id="rId11"/>
    <p:sldId id="633" r:id="rId12"/>
    <p:sldId id="628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0000"/>
    <a:srgbClr val="FF3300"/>
    <a:srgbClr val="FFCC00"/>
    <a:srgbClr val="2E3303"/>
    <a:srgbClr val="003618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898" autoAdjust="0"/>
    <p:restoredTop sz="77969" autoAdjust="0"/>
  </p:normalViewPr>
  <p:slideViewPr>
    <p:cSldViewPr>
      <p:cViewPr>
        <p:scale>
          <a:sx n="60" d="100"/>
          <a:sy n="60" d="100"/>
        </p:scale>
        <p:origin x="-164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E115BBDD-BC5F-4B8F-8608-398D748E12F6}" type="datetimeFigureOut">
              <a:rPr lang="en-US"/>
              <a:pPr>
                <a:defRPr/>
              </a:pPr>
              <a:t>7/4/2013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963F2B67-2F12-4EF1-9166-C53AB0C05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E3A08C06-5829-4D5F-9E4A-A3CF12A3B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26018-ED16-474A-A02E-B989BDC55274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6 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Just as Abraham 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believed God,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and it was credited to him for righteousness,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7 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then understand that those who have faith are Abraham’s sons. 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8 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Now the Scripture saw in advance that God would justify the Gentiles by faith and told the good news ahead of time to Abraham,  saying, 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All the nations will be blessed through you.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9 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So those who have faith are blessed with Abraham,  who had faith. 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Galatians 3:6-9 HCSB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7515A-069C-4C27-AAAD-6B41FE28F55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97CAE-AB61-41D2-BB1D-BA031A86FAAE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B9C13D-C6D3-4AF5-AC82-5AD5DBD0F39F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5B6E7-1430-4454-BA0B-F3076D6E6997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sz="1100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0DC0B-609A-4B8E-A529-026F3524651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4CF37-4EC7-4F57-8B6F-E567025657E1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4CF37-4EC7-4F57-8B6F-E567025657E1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F7252-345C-4C1C-BC40-1A45D369ACED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AABD1139-9979-4985-80CB-582884789430}" type="slidenum">
              <a:rPr lang="en-US" sz="1300"/>
              <a:pPr algn="r"/>
              <a:t>7</a:t>
            </a:fld>
            <a:endParaRPr 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DDA6D-01D1-443B-AF14-9456A61D5990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7515A-069C-4C27-AAAD-6B41FE28F55C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9637726-6374-4A84-A440-D09053FE0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E2480-A5F1-483C-BBF2-6B250BA13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5C13F-6BFF-48F3-8E3D-7222ECE4B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20343-4592-415B-AE55-4BB8D9448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E6087-800C-4186-8ED5-40178C037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3D59A7-C07A-4507-BBC8-EEF06B9DD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FA1DF1-21CB-4920-91F7-5E0A4A05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75B011-0CB3-4B7D-85EE-A97DD26B4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A0FFA-A519-4F46-9F72-836115C99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ED1576-8597-487B-AC22-467E2AA96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3ED2BAA-ABF4-43AE-A84A-CA822FD09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A30ABBB9-CD42-4BAB-927B-86F18B314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5" r:id="rId2"/>
    <p:sldLayoutId id="2147483690" r:id="rId3"/>
    <p:sldLayoutId id="2147483691" r:id="rId4"/>
    <p:sldLayoutId id="2147483692" r:id="rId5"/>
    <p:sldLayoutId id="2147483693" r:id="rId6"/>
    <p:sldLayoutId id="2147483686" r:id="rId7"/>
    <p:sldLayoutId id="2147483694" r:id="rId8"/>
    <p:sldLayoutId id="2147483695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</a:t>
            </a:r>
            <a:r>
              <a:rPr lang="en-US" sz="3200" dirty="0" smtClean="0">
                <a:latin typeface="Arial" charset="0"/>
                <a:cs typeface="Arial" charset="0"/>
              </a:rPr>
              <a:t>3:6 </a:t>
            </a:r>
            <a:r>
              <a:rPr lang="en-US" sz="3200" dirty="0" smtClean="0">
                <a:latin typeface="Arial" charset="0"/>
                <a:cs typeface="Arial" charset="0"/>
              </a:rPr>
              <a:t>- </a:t>
            </a:r>
            <a:r>
              <a:rPr lang="en-US" sz="3200" dirty="0" smtClean="0">
                <a:latin typeface="Arial" charset="0"/>
                <a:cs typeface="Arial" charset="0"/>
              </a:rPr>
              <a:t>9</a:t>
            </a: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33400" y="3429000"/>
            <a:ext cx="495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Presented by Bob DeWaay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smtClean="0"/>
              <a:t>J</a:t>
            </a:r>
            <a:r>
              <a:rPr lang="en-US" dirty="0" smtClean="0"/>
              <a:t>uly 7, </a:t>
            </a:r>
            <a:r>
              <a:rPr lang="en-US" dirty="0"/>
              <a:t>2013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533400" y="533400"/>
            <a:ext cx="769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 smtClean="0"/>
              <a:t>True Children of Abraham Believe</a:t>
            </a:r>
          </a:p>
          <a:p>
            <a:pPr algn="ctr"/>
            <a:r>
              <a:rPr lang="en-US" sz="3200" dirty="0" smtClean="0"/>
              <a:t>Justification by Faith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2133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Acts 4</a:t>
            </a:r>
            <a:r>
              <a:rPr lang="en-US" sz="2800" b="1" u="sng" dirty="0" smtClean="0">
                <a:latin typeface="Arial" charset="0"/>
                <a:cs typeface="Arial" charset="0"/>
              </a:rPr>
              <a:t>, </a:t>
            </a:r>
            <a:r>
              <a:rPr lang="en-US" sz="2800" b="1" u="sng" dirty="0" smtClean="0">
                <a:latin typeface="Arial" charset="0"/>
                <a:cs typeface="Arial" charset="0"/>
              </a:rPr>
              <a:t>12</a:t>
            </a:r>
            <a:r>
              <a:rPr lang="en-US" sz="2800" b="1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(NASB</a:t>
            </a:r>
            <a:r>
              <a:rPr lang="en-US" sz="2800" dirty="0" smtClean="0">
                <a:latin typeface="Arial" charset="0"/>
                <a:cs typeface="Arial" charset="0"/>
              </a:rPr>
              <a:t>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 eaLnBrk="1" hangingPunct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there is salvation in no one else; for there is no other name under heaven that has been given among men by which we must be saved."</a:t>
            </a:r>
          </a:p>
          <a:p>
            <a:pPr marL="639763" eaLnBrk="1" hangingPunct="1">
              <a:buFont typeface="Wingdings 3" pitchFamily="18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1000" u="sng" dirty="0" smtClean="0"/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304800" y="762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We must trust </a:t>
            </a:r>
            <a:r>
              <a:rPr lang="en-US" sz="3200" dirty="0" smtClean="0">
                <a:solidFill>
                  <a:srgbClr val="C00000"/>
                </a:solidFill>
              </a:rPr>
              <a:t>Christ alone </a:t>
            </a:r>
            <a:r>
              <a:rPr lang="en-US" sz="3200" dirty="0" smtClean="0">
                <a:solidFill>
                  <a:srgbClr val="0000FF"/>
                </a:solidFill>
              </a:rPr>
              <a:t>through the gospel </a:t>
            </a:r>
            <a:r>
              <a:rPr lang="en-US" sz="3200" dirty="0" smtClean="0">
                <a:solidFill>
                  <a:srgbClr val="0000FF"/>
                </a:solidFill>
              </a:rPr>
              <a:t>as the </a:t>
            </a:r>
            <a:r>
              <a:rPr lang="en-US" sz="3200" dirty="0" smtClean="0">
                <a:solidFill>
                  <a:srgbClr val="0000FF"/>
                </a:solidFill>
              </a:rPr>
              <a:t>means of God’s </a:t>
            </a:r>
            <a:r>
              <a:rPr lang="en-US" sz="3200" dirty="0" smtClean="0">
                <a:solidFill>
                  <a:srgbClr val="0000FF"/>
                </a:solidFill>
              </a:rPr>
              <a:t>blessing of salvation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886200"/>
            <a:ext cx="8610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39763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1Peter 3, 18a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(NASB)</a:t>
            </a:r>
          </a:p>
          <a:p>
            <a:pPr marL="639763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639763" lvl="0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Christ also died for sins once for all, the just for the unjust, so that He might bring us to God, </a:t>
            </a:r>
          </a:p>
          <a:p>
            <a:pPr marL="639763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39763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639763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1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9763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10600" cy="4724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u="sng" dirty="0" smtClean="0">
                <a:latin typeface="Arial" charset="0"/>
                <a:cs typeface="Arial" charset="0"/>
              </a:rPr>
              <a:t>2Timothy 3:15-17</a:t>
            </a:r>
            <a:r>
              <a:rPr lang="en-US" sz="2800" dirty="0" smtClean="0">
                <a:latin typeface="Arial" charset="0"/>
                <a:cs typeface="Arial" charset="0"/>
              </a:rPr>
              <a:t> (NASB</a:t>
            </a:r>
            <a:r>
              <a:rPr lang="en-US" sz="2800" dirty="0" smtClean="0">
                <a:latin typeface="Arial" charset="0"/>
                <a:cs typeface="Arial" charset="0"/>
              </a:rPr>
              <a:t>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600" u="sng" dirty="0" smtClean="0"/>
          </a:p>
          <a:p>
            <a:pPr marL="639763" eaLnBrk="1" hangingPunct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childhood you have known the sacred writings which are able to give you the wisdom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 leads to salvation through faith which is in Christ Jesus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Scripture is inspired by God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profitable for teaching, for reproof, for correction, for training in righteousness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so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that the man of God may be adequate, equipped for every good work.</a:t>
            </a:r>
          </a:p>
          <a:p>
            <a:pPr marL="639763" eaLnBrk="1" hangingPunct="1">
              <a:buNone/>
            </a:pPr>
            <a:endParaRPr lang="en-US" sz="2800" u="sng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1000" u="sng" dirty="0" smtClean="0"/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</a:p>
          <a:p>
            <a:pPr marL="639763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Font typeface="Wingdings 3" pitchFamily="18" charset="2"/>
              <a:buNone/>
            </a:pPr>
            <a:endParaRPr lang="en-US" sz="2800" dirty="0" smtClean="0">
              <a:latin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304800" y="762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Scripture alone is God speaking authoritatively and inerrantly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495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u="sng" dirty="0" smtClean="0">
                <a:latin typeface="Arial" charset="0"/>
                <a:cs typeface="Arial" charset="0"/>
              </a:rPr>
              <a:t>Numbers 6:24-26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000" u="sng" dirty="0" smtClean="0"/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latin typeface="Arial" charset="0"/>
                <a:cs typeface="Arial" charset="0"/>
              </a:rPr>
              <a:t>‘</a:t>
            </a:r>
            <a:r>
              <a:rPr lang="en-US" sz="2800" dirty="0" smtClean="0">
                <a:latin typeface="Arial" charset="0"/>
                <a:cs typeface="Arial" charset="0"/>
              </a:rPr>
              <a:t>The </a:t>
            </a:r>
            <a:r>
              <a:rPr lang="en-US" sz="2800" dirty="0" smtClean="0">
                <a:latin typeface="Arial" charset="0"/>
                <a:cs typeface="Arial" charset="0"/>
              </a:rPr>
              <a:t>Lord bless you, and keep you;</a:t>
            </a: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The </a:t>
            </a:r>
            <a:r>
              <a:rPr lang="en-US" sz="2800" dirty="0" smtClean="0">
                <a:latin typeface="Arial" charset="0"/>
                <a:cs typeface="Arial" charset="0"/>
              </a:rPr>
              <a:t>Lord make His face shine on you, And be gracious to you;</a:t>
            </a: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The </a:t>
            </a:r>
            <a:r>
              <a:rPr lang="en-US" sz="2800" dirty="0" smtClean="0">
                <a:latin typeface="Arial" charset="0"/>
                <a:cs typeface="Arial" charset="0"/>
              </a:rPr>
              <a:t>Lord lift up His countenance on you, And give you peace</a:t>
            </a:r>
            <a:r>
              <a:rPr lang="en-US" sz="2800" dirty="0" smtClean="0">
                <a:latin typeface="Arial" charset="0"/>
                <a:cs typeface="Arial" charset="0"/>
              </a:rPr>
              <a:t>.’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533400" y="1524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Benediction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228600" y="1524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Abraham’s example: Abraham believed God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3:6a</a:t>
            </a:r>
            <a:r>
              <a:rPr lang="en-US" sz="2800" dirty="0" smtClean="0"/>
              <a:t> (HCSB)</a:t>
            </a:r>
            <a:endParaRPr lang="en-US" sz="2800" dirty="0"/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Just as Abraham believed </a:t>
            </a:r>
            <a:r>
              <a:rPr lang="en-US" sz="2800" dirty="0" smtClean="0"/>
              <a:t>God . . .</a:t>
            </a:r>
            <a:endParaRPr lang="en-US" sz="2800" dirty="0" smtClean="0"/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 dirty="0" smtClean="0"/>
              <a:t>  </a:t>
            </a:r>
            <a:endParaRPr lang="en-US" sz="2800" dirty="0"/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endParaRPr lang="en-US" sz="2800" dirty="0">
              <a:solidFill>
                <a:srgbClr val="990033"/>
              </a:solidFill>
            </a:endParaRPr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304800" y="2667000"/>
            <a:ext cx="861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Greek adverb translated  “just as” can indicate giving a Biblical example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NIV – “</a:t>
            </a:r>
            <a:r>
              <a:rPr lang="en-US" sz="2800" i="1" dirty="0" smtClean="0"/>
              <a:t>Consider Abraham: he believed God</a:t>
            </a:r>
            <a:r>
              <a:rPr lang="en-US" sz="2800" dirty="0" smtClean="0"/>
              <a:t>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Abraham is mentioned 19 times in Paul’s letters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Abraham is a model of faith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Faith in God’s Messianic promises = blessing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Genesis 15 cited</a:t>
            </a:r>
            <a:r>
              <a:rPr lang="en-US" sz="3400" dirty="0" smtClean="0">
                <a:solidFill>
                  <a:srgbClr val="3333CC"/>
                </a:solidFill>
              </a:rPr>
              <a:t>: Abraham </a:t>
            </a:r>
            <a:r>
              <a:rPr lang="en-US" sz="3400" dirty="0" smtClean="0">
                <a:solidFill>
                  <a:srgbClr val="3333CC"/>
                </a:solidFill>
              </a:rPr>
              <a:t>believes; </a:t>
            </a:r>
            <a:r>
              <a:rPr lang="en-US" sz="3400" dirty="0" smtClean="0">
                <a:solidFill>
                  <a:srgbClr val="3333CC"/>
                </a:solidFill>
              </a:rPr>
              <a:t>God </a:t>
            </a:r>
            <a:r>
              <a:rPr lang="en-US" sz="3400" dirty="0" smtClean="0">
                <a:solidFill>
                  <a:srgbClr val="3333CC"/>
                </a:solidFill>
              </a:rPr>
              <a:t>makes a unilateral covenant with Abraham 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04800" y="175260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3:6</a:t>
            </a:r>
            <a:r>
              <a:rPr lang="en-US" sz="2800" dirty="0" smtClean="0"/>
              <a:t>  (HCSB)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Just as Abraham believed God, and </a:t>
            </a:r>
            <a:r>
              <a:rPr lang="en-US" sz="2800" dirty="0" smtClean="0">
                <a:solidFill>
                  <a:srgbClr val="C00000"/>
                </a:solidFill>
              </a:rPr>
              <a:t>it was credited to him for righteousness</a:t>
            </a:r>
            <a:r>
              <a:rPr lang="en-US" sz="2800" dirty="0" smtClean="0"/>
              <a:t>,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b="1" u="sng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19462" name="Rectangle 3"/>
          <p:cNvSpPr txBox="1">
            <a:spLocks noChangeArrowheads="1"/>
          </p:cNvSpPr>
          <p:nvPr/>
        </p:nvSpPr>
        <p:spPr bwMode="auto">
          <a:xfrm>
            <a:off x="228600" y="36576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Gen. 15:6; “</a:t>
            </a:r>
            <a:r>
              <a:rPr lang="en-US" sz="2800" dirty="0" smtClean="0"/>
              <a:t>Abram believed the </a:t>
            </a:r>
            <a:r>
              <a:rPr lang="en-US" sz="2800" cap="small" dirty="0" smtClean="0"/>
              <a:t>Lord</a:t>
            </a:r>
            <a:r>
              <a:rPr lang="en-US" sz="2800" dirty="0" smtClean="0"/>
              <a:t>, and He credited it to him as righteousness</a:t>
            </a:r>
            <a:r>
              <a:rPr lang="en-US" sz="2800" dirty="0" smtClean="0"/>
              <a:t>.”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Genesis 15:9-20 describes the cutting of covenant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04800" y="1524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Believers are sons of Abraham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3:7</a:t>
            </a:r>
            <a:r>
              <a:rPr lang="en-US" sz="2800" dirty="0" smtClean="0"/>
              <a:t> (HCSB)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C00000"/>
                </a:solidFill>
              </a:rPr>
              <a:t>understand</a:t>
            </a:r>
            <a:r>
              <a:rPr lang="en-US" sz="2800" dirty="0" smtClean="0"/>
              <a:t> that those who have faith are Abraham’s sons. 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b="1" u="sng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610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“Understand” </a:t>
            </a:r>
            <a:r>
              <a:rPr lang="en-US" sz="2800" dirty="0" smtClean="0"/>
              <a:t>is emphatic in the Greek or </a:t>
            </a:r>
            <a:r>
              <a:rPr lang="en-US" sz="2800" dirty="0" smtClean="0">
                <a:solidFill>
                  <a:srgbClr val="C00000"/>
                </a:solidFill>
              </a:rPr>
              <a:t>“Know”!</a:t>
            </a:r>
            <a:endParaRPr lang="en-US" sz="2800" dirty="0">
              <a:solidFill>
                <a:srgbClr val="C00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false teachers demanded circumcision and other acts of obedience to the law of Moses to achieve the status: “sons of Abraham”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Paul rebukes the theology of the </a:t>
            </a:r>
            <a:r>
              <a:rPr lang="en-US" sz="2800" dirty="0" err="1" smtClean="0"/>
              <a:t>Judaizers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That only believers are sons of Abraham</a:t>
            </a:r>
          </a:p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i</a:t>
            </a:r>
            <a:r>
              <a:rPr lang="en-US" sz="3400" dirty="0" smtClean="0">
                <a:solidFill>
                  <a:srgbClr val="3333CC"/>
                </a:solidFill>
              </a:rPr>
              <a:t>s disputed in John 8:30-59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3:7b</a:t>
            </a:r>
            <a:r>
              <a:rPr lang="en-US" sz="2800" dirty="0" smtClean="0"/>
              <a:t> (HCSB)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 </a:t>
            </a:r>
            <a:r>
              <a:rPr lang="en-US" sz="2800" dirty="0" smtClean="0"/>
              <a:t>those </a:t>
            </a:r>
            <a:r>
              <a:rPr lang="en-US" sz="2800" dirty="0" smtClean="0"/>
              <a:t>who have faith are Abraham’s sons. 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b="1" u="sng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27432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John 8:33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b="1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They </a:t>
            </a:r>
            <a:r>
              <a:rPr lang="en-US" sz="2800" dirty="0" smtClean="0"/>
              <a:t>answered Him,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C00000"/>
                </a:solidFill>
              </a:rPr>
              <a:t>We </a:t>
            </a:r>
            <a:r>
              <a:rPr lang="en-US" sz="2800" dirty="0" smtClean="0">
                <a:solidFill>
                  <a:srgbClr val="C00000"/>
                </a:solidFill>
              </a:rPr>
              <a:t>are Abraham's descendants and have never yet been enslaved to anyone</a:t>
            </a:r>
            <a:r>
              <a:rPr lang="en-US" sz="2800" dirty="0" smtClean="0"/>
              <a:t>; how is it that You say, </a:t>
            </a:r>
            <a:r>
              <a:rPr lang="en-US" sz="2800" dirty="0" smtClean="0"/>
              <a:t>‘You </a:t>
            </a:r>
            <a:r>
              <a:rPr lang="en-US" sz="2800" dirty="0" smtClean="0"/>
              <a:t>will become </a:t>
            </a:r>
            <a:r>
              <a:rPr lang="en-US" sz="2800" dirty="0" smtClean="0"/>
              <a:t>free’?”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b="1" u="sng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 smtClean="0">
                <a:solidFill>
                  <a:srgbClr val="3333CC"/>
                </a:solidFill>
              </a:rPr>
              <a:t>The Scriptures preached the gospel to Abraham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3:8</a:t>
            </a:r>
            <a:r>
              <a:rPr lang="en-US" sz="2800" dirty="0" smtClean="0"/>
              <a:t> (NASB)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Scripture</a:t>
            </a:r>
            <a:r>
              <a:rPr lang="en-US" sz="2800" dirty="0" smtClean="0"/>
              <a:t>, foreseeing that God would justify the Gentiles by faith, </a:t>
            </a:r>
            <a:r>
              <a:rPr lang="en-US" sz="2800" dirty="0" smtClean="0">
                <a:solidFill>
                  <a:srgbClr val="C00000"/>
                </a:solidFill>
              </a:rPr>
              <a:t>preached the gospel </a:t>
            </a:r>
            <a:r>
              <a:rPr lang="en-US" sz="2800" dirty="0" smtClean="0"/>
              <a:t>beforehand to Abraham, saying, "</a:t>
            </a:r>
            <a:r>
              <a:rPr lang="en-US" sz="2800" dirty="0" smtClean="0">
                <a:solidFill>
                  <a:srgbClr val="008000"/>
                </a:solidFill>
              </a:rPr>
              <a:t>All the nations will be blessed in you</a:t>
            </a:r>
            <a:r>
              <a:rPr lang="en-US" sz="2800" dirty="0" smtClean="0"/>
              <a:t>."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304800" y="38862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This </a:t>
            </a:r>
            <a:r>
              <a:rPr lang="en-US" sz="2800" dirty="0" smtClean="0"/>
              <a:t>this personification attributes two actions to the Scri</a:t>
            </a:r>
            <a:r>
              <a:rPr lang="en-US" sz="2800" dirty="0" smtClean="0"/>
              <a:t>ptures: 1) foreseeing  2) preaching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is from Genesis 12:3 and Genesis 18:18 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All with Abraham’s faith are Abraham’s blessed sons and daughters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47107" name="Rectangle 3"/>
          <p:cNvSpPr txBox="1">
            <a:spLocks noChangeArrowheads="1"/>
          </p:cNvSpPr>
          <p:nvPr/>
        </p:nvSpPr>
        <p:spPr bwMode="auto">
          <a:xfrm>
            <a:off x="304800" y="1676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3:9</a:t>
            </a:r>
            <a:r>
              <a:rPr lang="en-US" sz="2800" dirty="0" smtClean="0"/>
              <a:t>  (HCSB)</a:t>
            </a:r>
            <a:endParaRPr lang="en-US" sz="2800" b="1" u="sng" dirty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So those who have faith are blessed with Abraham, who had faith</a:t>
            </a:r>
            <a:endParaRPr lang="en-US" sz="2800" dirty="0" smtClean="0"/>
          </a:p>
        </p:txBody>
      </p:sp>
      <p:sp>
        <p:nvSpPr>
          <p:cNvPr id="47108" name="Rectangle 3"/>
          <p:cNvSpPr txBox="1">
            <a:spLocks noChangeArrowheads="1"/>
          </p:cNvSpPr>
          <p:nvPr/>
        </p:nvSpPr>
        <p:spPr bwMode="auto">
          <a:xfrm>
            <a:off x="304800" y="36576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is a logical conclusion from Scripture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Since Abraham was reckoned justified while uncircumcised, Gentiles with faith are too</a:t>
            </a:r>
            <a:endParaRPr lang="en-US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458200" cy="34290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God’s work of salvation is through His initiative and by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faith alone</a:t>
            </a:r>
            <a:endParaRPr lang="en-US" sz="28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must trust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Christ alone </a:t>
            </a:r>
            <a:r>
              <a:rPr lang="en-US" sz="2800" dirty="0" smtClean="0">
                <a:latin typeface="Arial" charset="0"/>
                <a:cs typeface="Arial" charset="0"/>
              </a:rPr>
              <a:t>through the gospel as </a:t>
            </a:r>
            <a:r>
              <a:rPr lang="en-US" sz="2800" dirty="0" smtClean="0">
                <a:latin typeface="Arial" charset="0"/>
                <a:cs typeface="Arial" charset="0"/>
              </a:rPr>
              <a:t>the </a:t>
            </a:r>
            <a:r>
              <a:rPr lang="en-US" sz="2800" dirty="0" smtClean="0">
                <a:latin typeface="Arial" charset="0"/>
                <a:cs typeface="Arial" charset="0"/>
              </a:rPr>
              <a:t>means of God’s blessing of salvation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Scripture alone </a:t>
            </a:r>
            <a:r>
              <a:rPr lang="en-US" sz="2800" dirty="0" smtClean="0">
                <a:latin typeface="Arial" charset="0"/>
                <a:cs typeface="Arial" charset="0"/>
              </a:rPr>
              <a:t>is God speaking authoritatively and inerrantly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49212"/>
            <a:ext cx="8229600" cy="76200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3333CC"/>
                </a:solidFill>
                <a:effectLst/>
                <a:latin typeface="Arial" pitchFamily="34" charset="0"/>
              </a:rPr>
              <a:t>Implications and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4267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u="sng" dirty="0" smtClean="0">
                <a:latin typeface="Arial" charset="0"/>
                <a:cs typeface="Arial" charset="0"/>
              </a:rPr>
              <a:t>Romans 4:3-5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000" u="sng" dirty="0" smtClean="0"/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latin typeface="Arial" charset="0"/>
                <a:cs typeface="Arial" charset="0"/>
              </a:rPr>
              <a:t>For </a:t>
            </a:r>
            <a:r>
              <a:rPr lang="en-US" sz="2800" dirty="0" smtClean="0">
                <a:latin typeface="Arial" charset="0"/>
                <a:cs typeface="Arial" charset="0"/>
              </a:rPr>
              <a:t>what does the Scripture say? </a:t>
            </a:r>
            <a:r>
              <a:rPr lang="en-US" sz="2800" dirty="0" smtClean="0">
                <a:latin typeface="Arial" charset="0"/>
                <a:cs typeface="Arial" charset="0"/>
              </a:rPr>
              <a:t>“Abraham </a:t>
            </a:r>
            <a:r>
              <a:rPr lang="en-US" sz="2800" dirty="0" smtClean="0">
                <a:latin typeface="Arial" charset="0"/>
                <a:cs typeface="Arial" charset="0"/>
              </a:rPr>
              <a:t>believed God, and it was credited to him as righteousness</a:t>
            </a:r>
            <a:r>
              <a:rPr lang="en-US" sz="2800" dirty="0" smtClean="0">
                <a:latin typeface="Arial" charset="0"/>
                <a:cs typeface="Arial" charset="0"/>
              </a:rPr>
              <a:t>.” Now </a:t>
            </a:r>
            <a:r>
              <a:rPr lang="en-US" sz="2800" dirty="0" smtClean="0">
                <a:latin typeface="Arial" charset="0"/>
                <a:cs typeface="Arial" charset="0"/>
              </a:rPr>
              <a:t>to the one who works, his wage is not credited as a favor, but as what is due</a:t>
            </a:r>
            <a:r>
              <a:rPr lang="en-US" sz="2800" dirty="0" smtClean="0">
                <a:latin typeface="Arial" charset="0"/>
                <a:cs typeface="Arial" charset="0"/>
              </a:rPr>
              <a:t>. But </a:t>
            </a:r>
            <a:r>
              <a:rPr lang="en-US" sz="2800" dirty="0" smtClean="0">
                <a:latin typeface="Arial" charset="0"/>
                <a:cs typeface="Arial" charset="0"/>
              </a:rPr>
              <a:t>to the one who does not work, but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believes in Him who justifies the ungodly</a:t>
            </a:r>
            <a:r>
              <a:rPr lang="en-US" sz="2800" dirty="0" smtClean="0">
                <a:latin typeface="Arial" charset="0"/>
                <a:cs typeface="Arial" charset="0"/>
              </a:rPr>
              <a:t>, his faith is credited as righteousness,</a:t>
            </a: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533400" y="253425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Paul proves faith alone through Scripture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20798</TotalTime>
  <Words>381</Words>
  <Application>Microsoft Office PowerPoint</Application>
  <PresentationFormat>On-screen Show (4:3)</PresentationFormat>
  <Paragraphs>122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Implications and Applications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Bob DeWaay</cp:lastModifiedBy>
  <cp:revision>1487</cp:revision>
  <dcterms:created xsi:type="dcterms:W3CDTF">2004-04-07T22:52:17Z</dcterms:created>
  <dcterms:modified xsi:type="dcterms:W3CDTF">2013-07-05T00:56:39Z</dcterms:modified>
</cp:coreProperties>
</file>