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14"/>
  </p:notesMasterIdLst>
  <p:handoutMasterIdLst>
    <p:handoutMasterId r:id="rId15"/>
  </p:handoutMasterIdLst>
  <p:sldIdLst>
    <p:sldId id="256" r:id="rId2"/>
    <p:sldId id="556" r:id="rId3"/>
    <p:sldId id="619" r:id="rId4"/>
    <p:sldId id="627" r:id="rId5"/>
    <p:sldId id="637" r:id="rId6"/>
    <p:sldId id="631" r:id="rId7"/>
    <p:sldId id="587" r:id="rId8"/>
    <p:sldId id="636" r:id="rId9"/>
    <p:sldId id="638" r:id="rId10"/>
    <p:sldId id="639" r:id="rId11"/>
    <p:sldId id="640" r:id="rId12"/>
    <p:sldId id="633" r:id="rId13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3618"/>
    <a:srgbClr val="0000FF"/>
    <a:srgbClr val="008E40"/>
    <a:srgbClr val="3333CC"/>
    <a:srgbClr val="FF3300"/>
    <a:srgbClr val="003399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7898" autoAdjust="0"/>
    <p:restoredTop sz="77969" autoAdjust="0"/>
  </p:normalViewPr>
  <p:slideViewPr>
    <p:cSldViewPr>
      <p:cViewPr>
        <p:scale>
          <a:sx n="60" d="100"/>
          <a:sy n="60" d="100"/>
        </p:scale>
        <p:origin x="-1182" y="-306"/>
      </p:cViewPr>
      <p:guideLst>
        <p:guide orient="horz" pos="28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1944" y="-114"/>
      </p:cViewPr>
      <p:guideLst>
        <p:guide orient="horz" pos="3223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7192" tIns="48596" rIns="97192" bIns="48596" rtlCol="0"/>
          <a:lstStyle>
            <a:lvl1pPr algn="l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7192" tIns="48596" rIns="97192" bIns="48596" rtlCol="0"/>
          <a:lstStyle>
            <a:lvl1pPr algn="r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fld id="{1D449557-9AB3-48B9-B03E-2494CCF50031}" type="datetimeFigureOut">
              <a:rPr lang="en-US"/>
              <a:pPr>
                <a:defRPr/>
              </a:pPr>
              <a:t>8/2/2013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6575" cy="512762"/>
          </a:xfrm>
          <a:prstGeom prst="rect">
            <a:avLst/>
          </a:prstGeom>
        </p:spPr>
        <p:txBody>
          <a:bodyPr vert="horz" lIns="97192" tIns="48596" rIns="97192" bIns="48596" rtlCol="0" anchor="b"/>
          <a:lstStyle>
            <a:lvl1pPr algn="l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0263"/>
            <a:ext cx="3076575" cy="512762"/>
          </a:xfrm>
          <a:prstGeom prst="rect">
            <a:avLst/>
          </a:prstGeom>
        </p:spPr>
        <p:txBody>
          <a:bodyPr vert="horz" lIns="97192" tIns="48596" rIns="97192" bIns="48596" rtlCol="0" anchor="b"/>
          <a:lstStyle>
            <a:lvl1pPr algn="r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fld id="{6CAFAD4A-95EE-4C82-851F-F6DC443670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9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2513"/>
            <a:ext cx="5676900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9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fld id="{937A095A-B819-4FF8-8E6D-B0461316B4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C204B9-66E8-48A0-AC70-E7C8E9852733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Christ redeemed us from the curse of the Law, having become a curse for us for it is written, "Cursed is everyone who hangs on a tree“ in order that in Christ Jesus the blessing of Abraham might come to the Gentiles, so that we would receive the promise of the Spirit through faith. (Galatians 3:13, 14) NASB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561652-A72C-41B9-A44D-D83DFBD19DC1}" type="slidenum">
              <a:rPr lang="en-US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84A98F-65DB-48A5-8618-C3DA78FB8DA2}" type="slidenum">
              <a:rPr lang="en-US" smtClean="0">
                <a:cs typeface="Arial" charset="0"/>
              </a:rPr>
              <a:pPr/>
              <a:t>11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FE5DE5-9155-4822-B17A-2B5887EF08B4}" type="slidenum">
              <a:rPr lang="en-US" smtClean="0">
                <a:cs typeface="Arial" charset="0"/>
              </a:rPr>
              <a:pPr/>
              <a:t>12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8046D5-4F17-4E52-84CE-5157D57FEDA7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100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99A59A-9FDB-4464-A8C6-EEB67AD08D85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100" smtClean="0"/>
          </a:p>
          <a:p>
            <a:endParaRPr lang="en-US" sz="1100" smtClean="0"/>
          </a:p>
          <a:p>
            <a:endParaRPr lang="en-US" sz="110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27E530-0EF5-4692-A831-299F8A6A8E0B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100" smtClean="0"/>
          </a:p>
          <a:p>
            <a:endParaRPr lang="en-US" sz="1100" smtClean="0"/>
          </a:p>
          <a:p>
            <a:endParaRPr lang="en-US" sz="1100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F0B90A-2F4D-48C7-AEA1-B3A2B2FBA830}" type="slidenum">
              <a:rPr lang="en-US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100" smtClean="0"/>
          </a:p>
          <a:p>
            <a:endParaRPr lang="en-US" sz="1100" smtClean="0"/>
          </a:p>
          <a:p>
            <a:endParaRPr lang="en-US" sz="1100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E6547B-3569-4816-93A8-DB664E742C27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C6618B-30CE-4D07-BDE2-04374691D52D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A3AB07-B073-4F43-B4DC-C87984DACDCF}" type="slidenum">
              <a:rPr lang="en-US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  <a:p>
            <a:r>
              <a:rPr lang="en-US" smtClean="0"/>
              <a:t>ACT 20:28  "Be on guard for yourselves and for all the flock, among which the Holy Spirit has made you overseers, to shepherd the church of God </a:t>
            </a:r>
            <a:r>
              <a:rPr lang="en-US" b="1" smtClean="0"/>
              <a:t>which He purchased with His own blood</a:t>
            </a:r>
            <a:r>
              <a:rPr lang="en-US" smtClean="0"/>
              <a:t>.</a:t>
            </a:r>
          </a:p>
          <a:p>
            <a:endParaRPr lang="en-US" smtClean="0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66433D-E5C8-4DF7-9F6B-9321E0D2FBF1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9F74872-5F5B-4682-A425-0CFDDEF80D96}" type="datetime1">
              <a:rPr lang="en-US"/>
              <a:pPr/>
              <a:t>8/2/2013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8F0F4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</p:spPr>
        <p:txBody>
          <a:bodyPr/>
          <a:lstStyle>
            <a:lvl1pPr>
              <a:defRPr sz="1000">
                <a:solidFill>
                  <a:srgbClr val="FFFFFF"/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E35DD0EB-646B-486C-ADB4-161C9B5E6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C264F8-232C-4042-9865-BA7AF80FA9B8}" type="datetime1">
              <a:rPr lang="en-US"/>
              <a:pPr/>
              <a:t>8/2/2013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785DA5-3CF6-494A-985F-CA44A4E6CE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9F2058-5847-4900-9187-95F02A1DDCE2}" type="datetime1">
              <a:rPr lang="en-US"/>
              <a:pPr/>
              <a:t>8/2/2013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D9BAF-A4F3-4362-B507-2FD8EFEFDD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939427-EBDC-4E31-BBF1-30D27F539573}" type="datetime1">
              <a:rPr lang="en-US"/>
              <a:pPr/>
              <a:t>8/2/2013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88B07-EA73-4FE1-8B0D-83846BC085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85FA9F-B68F-4F99-A87B-E3FF2BD8C5F1}" type="datetime1">
              <a:rPr lang="en-US"/>
              <a:pPr/>
              <a:t>8/2/2013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</p:spPr>
        <p:txBody>
          <a:bodyPr/>
          <a:lstStyle>
            <a:lvl1pPr>
              <a:defRPr sz="1000">
                <a:cs typeface="+mn-cs"/>
              </a:defRPr>
            </a:lvl1pPr>
            <a:extLst/>
          </a:lstStyle>
          <a:p>
            <a:pPr>
              <a:defRPr/>
            </a:pPr>
            <a:fld id="{D6712CCB-48BF-40DD-9C9C-7469920E9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0D1D39-068D-4513-974B-CBDCC949FC42}" type="datetime1">
              <a:rPr lang="en-US"/>
              <a:pPr/>
              <a:t>8/2/2013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</p:spPr>
        <p:txBody>
          <a:bodyPr/>
          <a:lstStyle>
            <a:lvl1pPr>
              <a:defRPr sz="1000">
                <a:cs typeface="+mn-cs"/>
              </a:defRPr>
            </a:lvl1pPr>
            <a:extLst/>
          </a:lstStyle>
          <a:p>
            <a:pPr>
              <a:defRPr/>
            </a:pPr>
            <a:fld id="{BD5117A3-0FE4-4B69-938A-AEEE03A6AA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AF4848-4115-4205-917F-82CFE1F4AFD7}" type="datetime1">
              <a:rPr lang="en-US"/>
              <a:pPr/>
              <a:t>8/2/2013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</p:spPr>
        <p:txBody>
          <a:bodyPr/>
          <a:lstStyle>
            <a:lvl1pPr>
              <a:defRPr sz="1000">
                <a:cs typeface="+mn-cs"/>
              </a:defRPr>
            </a:lvl1pPr>
            <a:extLst/>
          </a:lstStyle>
          <a:p>
            <a:pPr>
              <a:defRPr/>
            </a:pPr>
            <a:fld id="{E727F411-B58D-4F33-AF73-9FDCB5B5BD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2E9A2C-E02E-4A89-9A12-221B4413483B}" type="datetime1">
              <a:rPr lang="en-US"/>
              <a:pPr/>
              <a:t>8/2/2013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</p:spPr>
        <p:txBody>
          <a:bodyPr/>
          <a:lstStyle>
            <a:lvl1pPr>
              <a:defRPr sz="1000">
                <a:cs typeface="+mn-cs"/>
              </a:defRPr>
            </a:lvl1pPr>
            <a:extLst/>
          </a:lstStyle>
          <a:p>
            <a:pPr>
              <a:defRPr/>
            </a:pPr>
            <a:fld id="{ECB35516-E8FC-4DED-9E34-42F4C0273C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C85722-EA53-478C-8AC2-50BA8D22CEFF}" type="datetime1">
              <a:rPr lang="en-US"/>
              <a:pPr/>
              <a:t>8/2/2013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CDA475-2B87-4BB3-A583-AF209D1DE5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35CFFE-3E9C-4738-98CA-5A64E29B8662}" type="datetime1">
              <a:rPr lang="en-US"/>
              <a:pPr/>
              <a:t>8/2/2013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</p:spPr>
        <p:txBody>
          <a:bodyPr/>
          <a:lstStyle>
            <a:lvl1pPr>
              <a:defRPr sz="1000">
                <a:cs typeface="+mn-cs"/>
              </a:defRPr>
            </a:lvl1pPr>
            <a:extLst/>
          </a:lstStyle>
          <a:p>
            <a:pPr>
              <a:defRPr/>
            </a:pPr>
            <a:fld id="{3283EA76-4757-4CAD-A2B2-359633992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D3194-A687-43FD-8D42-20DC099845EB}" type="datetime1">
              <a:rPr lang="en-US"/>
              <a:pPr/>
              <a:t>8/2/2013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104E254C-6284-4152-92B3-D731D9AE49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202F90A7-7D7C-4BCF-BC17-86D428154801}" type="datetime1">
              <a:rPr lang="en-US"/>
              <a:pPr/>
              <a:t>8/2/2013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305800" y="6248400"/>
            <a:ext cx="708025" cy="5254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6DF1701A-3AB8-4962-AA85-AB88D2B1840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8" r:id="rId2"/>
    <p:sldLayoutId id="2147483690" r:id="rId3"/>
    <p:sldLayoutId id="2147483691" r:id="rId4"/>
    <p:sldLayoutId id="2147483692" r:id="rId5"/>
    <p:sldLayoutId id="2147483693" r:id="rId6"/>
    <p:sldLayoutId id="2147483687" r:id="rId7"/>
    <p:sldLayoutId id="2147483694" r:id="rId8"/>
    <p:sldLayoutId id="2147483695" r:id="rId9"/>
    <p:sldLayoutId id="2147483686" r:id="rId10"/>
    <p:sldLayoutId id="214748368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133600"/>
            <a:ext cx="6019800" cy="762000"/>
          </a:xfrm>
        </p:spPr>
        <p:txBody>
          <a:bodyPr/>
          <a:lstStyle/>
          <a:p>
            <a:pPr marR="0" algn="ctr" eaLnBrk="1" hangingPunct="1"/>
            <a:r>
              <a:rPr lang="en-US" sz="3200" smtClean="0">
                <a:latin typeface="Arial" charset="0"/>
                <a:cs typeface="Arial" charset="0"/>
              </a:rPr>
              <a:t>Galatians 3:13 - 14</a:t>
            </a:r>
          </a:p>
        </p:txBody>
      </p:sp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304800" y="5486400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533400" y="3429000"/>
            <a:ext cx="4953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Presented by Bob DeWaay</a:t>
            </a:r>
          </a:p>
          <a:p>
            <a:pPr eaLnBrk="0" hangingPunct="0">
              <a:spcBef>
                <a:spcPct val="50000"/>
              </a:spcBef>
            </a:pPr>
            <a:r>
              <a:rPr lang="en-US"/>
              <a:t>August  4, 2013</a:t>
            </a:r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457200" y="546100"/>
            <a:ext cx="82296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solidFill>
                  <a:srgbClr val="3333CC"/>
                </a:solidFill>
              </a:rPr>
              <a:t>Redeemed from the Curse and </a:t>
            </a:r>
            <a:br>
              <a:rPr lang="en-US" sz="3600">
                <a:solidFill>
                  <a:srgbClr val="3333CC"/>
                </a:solidFill>
              </a:rPr>
            </a:br>
            <a:r>
              <a:rPr lang="en-US" sz="3600">
                <a:solidFill>
                  <a:srgbClr val="3333CC"/>
                </a:solidFill>
              </a:rPr>
              <a:t>Blessed by Faith</a:t>
            </a:r>
          </a:p>
          <a:p>
            <a:pPr algn="ctr"/>
            <a:endParaRPr lang="en-US" sz="3600">
              <a:solidFill>
                <a:srgbClr val="33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31385-3657-43E2-896D-98EBB75B9D5C}" type="slidenum">
              <a:rPr lang="en-US"/>
              <a:pPr/>
              <a:t>10</a:t>
            </a:fld>
            <a:endParaRPr lang="en-US"/>
          </a:p>
        </p:txBody>
      </p:sp>
      <p:sp>
        <p:nvSpPr>
          <p:cNvPr id="3379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8077200" cy="3276600"/>
          </a:xfrm>
        </p:spPr>
        <p:txBody>
          <a:bodyPr/>
          <a:lstStyle/>
          <a:p>
            <a:pPr marL="639763" eaLnBrk="1" hangingPunct="1">
              <a:buFont typeface="Wingdings 3" pitchFamily="18" charset="2"/>
              <a:buNone/>
            </a:pPr>
            <a:r>
              <a:rPr lang="en-US" sz="2800" b="1" u="sng" smtClean="0">
                <a:latin typeface="Arial" charset="0"/>
                <a:cs typeface="Arial" charset="0"/>
              </a:rPr>
              <a:t>Acts 11: 2, 3</a:t>
            </a:r>
            <a:r>
              <a:rPr lang="en-US" sz="2800" b="1" smtClean="0">
                <a:latin typeface="Arial" charset="0"/>
                <a:cs typeface="Arial" charset="0"/>
              </a:rPr>
              <a:t> </a:t>
            </a:r>
            <a:r>
              <a:rPr lang="en-US" sz="2800" smtClean="0">
                <a:latin typeface="Arial" charset="0"/>
                <a:cs typeface="Arial" charset="0"/>
              </a:rPr>
              <a:t>(NASB)</a:t>
            </a:r>
          </a:p>
          <a:p>
            <a:pPr marL="639763" eaLnBrk="1" hangingPunct="1">
              <a:buFont typeface="Wingdings 3" pitchFamily="18" charset="2"/>
              <a:buNone/>
            </a:pPr>
            <a:endParaRPr lang="en-US" sz="1200" smtClean="0">
              <a:latin typeface="Arial" charset="0"/>
              <a:cs typeface="Arial" charset="0"/>
            </a:endParaRPr>
          </a:p>
          <a:p>
            <a:pPr marL="639763" eaLnBrk="1" hangingPunct="1">
              <a:buFont typeface="Wingdings 3" pitchFamily="18" charset="2"/>
              <a:buNone/>
            </a:pPr>
            <a:r>
              <a:rPr lang="en-US" sz="2800" smtClean="0">
                <a:latin typeface="Arial" charset="0"/>
                <a:cs typeface="Arial" charset="0"/>
              </a:rPr>
              <a:t>	And when Peter came up to Jerusalem, those who were circumcised took issue with him,  saying, “You went to uncircumcised men and ate with them.”</a:t>
            </a:r>
            <a:endParaRPr lang="en-US" sz="2800" smtClean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marL="639763" eaLnBrk="1" hangingPunct="1">
              <a:buFont typeface="Wingdings 3" pitchFamily="18" charset="2"/>
              <a:buNone/>
            </a:pPr>
            <a:endParaRPr lang="en-US" sz="2800" u="sng" smtClean="0">
              <a:latin typeface="Arial" charset="0"/>
              <a:cs typeface="Arial" charset="0"/>
            </a:endParaRPr>
          </a:p>
        </p:txBody>
      </p:sp>
      <p:sp>
        <p:nvSpPr>
          <p:cNvPr id="33794" name="Rectangle 4"/>
          <p:cNvSpPr>
            <a:spLocks noChangeArrowheads="1"/>
          </p:cNvSpPr>
          <p:nvPr/>
        </p:nvSpPr>
        <p:spPr bwMode="auto">
          <a:xfrm>
            <a:off x="304800" y="0"/>
            <a:ext cx="861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400">
              <a:solidFill>
                <a:srgbClr val="3333CC"/>
              </a:solidFill>
            </a:endParaRPr>
          </a:p>
        </p:txBody>
      </p:sp>
      <p:sp>
        <p:nvSpPr>
          <p:cNvPr id="33795" name="Rectangle 6"/>
          <p:cNvSpPr>
            <a:spLocks noChangeArrowheads="1"/>
          </p:cNvSpPr>
          <p:nvPr/>
        </p:nvSpPr>
        <p:spPr bwMode="auto">
          <a:xfrm>
            <a:off x="304800" y="76200"/>
            <a:ext cx="8610600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400">
                <a:solidFill>
                  <a:srgbClr val="3333CC"/>
                </a:solidFill>
              </a:rPr>
              <a:t>Peter Previously Had Table Fellowship with Converted Gentiles of Cornelius’ Household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39A43-DBB3-4E65-B5D6-2E89A4DF8A34}" type="slidenum">
              <a:rPr lang="en-US"/>
              <a:pPr/>
              <a:t>11</a:t>
            </a:fld>
            <a:endParaRPr lang="en-US"/>
          </a:p>
        </p:txBody>
      </p:sp>
      <p:sp>
        <p:nvSpPr>
          <p:cNvPr id="3584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066800"/>
            <a:ext cx="8077200" cy="4267200"/>
          </a:xfrm>
        </p:spPr>
        <p:txBody>
          <a:bodyPr/>
          <a:lstStyle/>
          <a:p>
            <a:pPr marL="639763" eaLnBrk="1" hangingPunct="1">
              <a:buFont typeface="Wingdings 3" pitchFamily="18" charset="2"/>
              <a:buNone/>
            </a:pPr>
            <a:r>
              <a:rPr lang="en-US" sz="2800" b="1" u="sng" smtClean="0">
                <a:latin typeface="Arial" charset="0"/>
                <a:cs typeface="Arial" charset="0"/>
              </a:rPr>
              <a:t>Acts 11:17, 18</a:t>
            </a:r>
            <a:r>
              <a:rPr lang="en-US" sz="2800" b="1" smtClean="0">
                <a:latin typeface="Arial" charset="0"/>
                <a:cs typeface="Arial" charset="0"/>
              </a:rPr>
              <a:t> </a:t>
            </a:r>
            <a:r>
              <a:rPr lang="en-US" sz="2800" smtClean="0">
                <a:latin typeface="Arial" charset="0"/>
                <a:cs typeface="Arial" charset="0"/>
              </a:rPr>
              <a:t>(NASB)</a:t>
            </a:r>
          </a:p>
          <a:p>
            <a:pPr marL="639763" eaLnBrk="1" hangingPunct="1">
              <a:buFont typeface="Wingdings 3" pitchFamily="18" charset="2"/>
              <a:buNone/>
            </a:pPr>
            <a:endParaRPr lang="en-US" sz="1200" u="sng" smtClean="0">
              <a:latin typeface="Arial" charset="0"/>
              <a:cs typeface="Arial" charset="0"/>
            </a:endParaRPr>
          </a:p>
          <a:p>
            <a:pPr marL="639763" eaLnBrk="1" hangingPunct="1">
              <a:buFont typeface="Wingdings 3" pitchFamily="18" charset="2"/>
              <a:buNone/>
            </a:pPr>
            <a:r>
              <a:rPr lang="en-US" sz="2800" smtClean="0">
                <a:latin typeface="Arial" charset="0"/>
                <a:cs typeface="Arial" charset="0"/>
              </a:rPr>
              <a:t>	“Therefore if </a:t>
            </a:r>
            <a:r>
              <a:rPr lang="en-US" sz="2800" smtClean="0">
                <a:solidFill>
                  <a:srgbClr val="FF3300"/>
                </a:solidFill>
                <a:latin typeface="Arial" charset="0"/>
                <a:cs typeface="Arial" charset="0"/>
              </a:rPr>
              <a:t>God gave to them the same gift as He gave to us</a:t>
            </a:r>
            <a:r>
              <a:rPr lang="en-US" sz="280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en-US" sz="2800" smtClean="0">
                <a:latin typeface="Arial" charset="0"/>
                <a:cs typeface="Arial" charset="0"/>
              </a:rPr>
              <a:t>also after </a:t>
            </a:r>
            <a:r>
              <a:rPr lang="en-US" sz="2800" smtClean="0">
                <a:solidFill>
                  <a:srgbClr val="00CC00"/>
                </a:solidFill>
                <a:latin typeface="Arial" charset="0"/>
                <a:cs typeface="Arial" charset="0"/>
              </a:rPr>
              <a:t>believing in the Lord Jesus Christ,</a:t>
            </a:r>
            <a:r>
              <a:rPr lang="en-US" sz="2800" smtClean="0">
                <a:latin typeface="Arial" charset="0"/>
                <a:cs typeface="Arial" charset="0"/>
              </a:rPr>
              <a:t> who was I that I could stand in God's way?” When they heard this, they quieted down and glorified God, saying, “Well then, God has granted to the Gentiles also the </a:t>
            </a:r>
            <a:r>
              <a:rPr lang="en-US" sz="2800" smtClean="0">
                <a:solidFill>
                  <a:srgbClr val="00CC00"/>
                </a:solidFill>
                <a:latin typeface="Arial" charset="0"/>
                <a:cs typeface="Arial" charset="0"/>
              </a:rPr>
              <a:t>repentance that leads to life</a:t>
            </a:r>
            <a:r>
              <a:rPr lang="en-US" sz="2800" smtClean="0">
                <a:latin typeface="Arial" charset="0"/>
                <a:cs typeface="Arial" charset="0"/>
              </a:rPr>
              <a:t>.”</a:t>
            </a:r>
          </a:p>
          <a:p>
            <a:pPr marL="639763" eaLnBrk="1" hangingPunct="1">
              <a:buFont typeface="Wingdings 3" pitchFamily="18" charset="2"/>
              <a:buNone/>
            </a:pPr>
            <a:endParaRPr lang="en-US" sz="2800" smtClean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marL="639763" eaLnBrk="1" hangingPunct="1">
              <a:buFont typeface="Wingdings 3" pitchFamily="18" charset="2"/>
              <a:buNone/>
            </a:pPr>
            <a:endParaRPr lang="en-US" sz="2800" u="sng" smtClean="0">
              <a:latin typeface="Arial" charset="0"/>
              <a:cs typeface="Arial" charset="0"/>
            </a:endParaRPr>
          </a:p>
        </p:txBody>
      </p:sp>
      <p:sp>
        <p:nvSpPr>
          <p:cNvPr id="35842" name="Rectangle 4"/>
          <p:cNvSpPr>
            <a:spLocks noChangeArrowheads="1"/>
          </p:cNvSpPr>
          <p:nvPr/>
        </p:nvSpPr>
        <p:spPr bwMode="auto">
          <a:xfrm>
            <a:off x="304800" y="0"/>
            <a:ext cx="861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400">
              <a:solidFill>
                <a:srgbClr val="3333CC"/>
              </a:solidFill>
            </a:endParaRPr>
          </a:p>
        </p:txBody>
      </p:sp>
      <p:sp>
        <p:nvSpPr>
          <p:cNvPr id="35843" name="Rectangle 6"/>
          <p:cNvSpPr>
            <a:spLocks noChangeArrowheads="1"/>
          </p:cNvSpPr>
          <p:nvPr/>
        </p:nvSpPr>
        <p:spPr bwMode="auto">
          <a:xfrm>
            <a:off x="304800" y="304800"/>
            <a:ext cx="861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400">
                <a:solidFill>
                  <a:srgbClr val="3333CC"/>
                </a:solidFill>
              </a:rPr>
              <a:t>All the Blessed Have the Holy Spirit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93A05-1F37-41F6-A123-91446896C94D}" type="slidenum">
              <a:rPr lang="en-US"/>
              <a:pPr/>
              <a:t>12</a:t>
            </a:fld>
            <a:endParaRPr lang="en-US"/>
          </a:p>
        </p:txBody>
      </p:sp>
      <p:sp>
        <p:nvSpPr>
          <p:cNvPr id="3788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610600" cy="4495800"/>
          </a:xfrm>
        </p:spPr>
        <p:txBody>
          <a:bodyPr/>
          <a:lstStyle/>
          <a:p>
            <a:pPr marL="639763" eaLnBrk="1" hangingPunct="1">
              <a:buFont typeface="Wingdings 3" pitchFamily="18" charset="2"/>
              <a:buNone/>
            </a:pPr>
            <a:r>
              <a:rPr lang="en-US" sz="2800" u="sng" smtClean="0">
                <a:latin typeface="Arial" charset="0"/>
                <a:cs typeface="Arial" charset="0"/>
              </a:rPr>
              <a:t>Romans 8:7 - 9</a:t>
            </a:r>
            <a:r>
              <a:rPr lang="en-US" sz="2800" smtClean="0">
                <a:latin typeface="Arial" charset="0"/>
                <a:cs typeface="Arial" charset="0"/>
              </a:rPr>
              <a:t> (NASB)</a:t>
            </a:r>
            <a:r>
              <a:rPr lang="en-US" u="sng" smtClean="0"/>
              <a:t> </a:t>
            </a:r>
          </a:p>
          <a:p>
            <a:pPr marL="639763" eaLnBrk="1" hangingPunct="1">
              <a:buFont typeface="Wingdings 3" pitchFamily="18" charset="2"/>
              <a:buNone/>
            </a:pPr>
            <a:endParaRPr lang="en-US" sz="1400" smtClean="0">
              <a:latin typeface="Arial" charset="0"/>
              <a:cs typeface="Arial" charset="0"/>
            </a:endParaRPr>
          </a:p>
          <a:p>
            <a:pPr marL="639763" eaLnBrk="1" hangingPunct="1">
              <a:buFont typeface="Wingdings 3" pitchFamily="18" charset="2"/>
              <a:buNone/>
            </a:pPr>
            <a:r>
              <a:rPr lang="en-US" sz="2800" smtClean="0">
                <a:latin typeface="Arial" charset="0"/>
                <a:cs typeface="Arial" charset="0"/>
              </a:rPr>
              <a:t>	because the mind set on the flesh is hostile toward God; for it does not subject itself to the law of God, for </a:t>
            </a:r>
            <a:r>
              <a:rPr lang="en-US" sz="2800" smtClean="0">
                <a:solidFill>
                  <a:srgbClr val="FF3300"/>
                </a:solidFill>
                <a:latin typeface="Arial" charset="0"/>
                <a:cs typeface="Arial" charset="0"/>
              </a:rPr>
              <a:t>it is not even able to do so</a:t>
            </a:r>
            <a:r>
              <a:rPr lang="en-US" sz="2800" smtClean="0">
                <a:latin typeface="Arial" charset="0"/>
                <a:cs typeface="Arial" charset="0"/>
              </a:rPr>
              <a:t>, and those who are in the flesh </a:t>
            </a:r>
            <a:r>
              <a:rPr lang="en-US" sz="2800" smtClean="0">
                <a:solidFill>
                  <a:srgbClr val="FF3300"/>
                </a:solidFill>
                <a:latin typeface="Arial" charset="0"/>
                <a:cs typeface="Arial" charset="0"/>
              </a:rPr>
              <a:t>cannot please God</a:t>
            </a:r>
            <a:r>
              <a:rPr lang="en-US" sz="2800" smtClean="0">
                <a:latin typeface="Arial" charset="0"/>
                <a:cs typeface="Arial" charset="0"/>
              </a:rPr>
              <a:t>. However, you are not in the flesh but in the Spirit, </a:t>
            </a:r>
            <a:r>
              <a:rPr lang="en-US" sz="2800" smtClean="0">
                <a:solidFill>
                  <a:srgbClr val="00CC00"/>
                </a:solidFill>
                <a:latin typeface="Arial" charset="0"/>
                <a:cs typeface="Arial" charset="0"/>
              </a:rPr>
              <a:t>if indeed the Spirit of God dwells</a:t>
            </a:r>
            <a:r>
              <a:rPr lang="en-US" sz="2800" smtClean="0">
                <a:solidFill>
                  <a:srgbClr val="008000"/>
                </a:solidFill>
                <a:latin typeface="Arial" charset="0"/>
                <a:cs typeface="Arial" charset="0"/>
              </a:rPr>
              <a:t> </a:t>
            </a:r>
            <a:r>
              <a:rPr lang="en-US" sz="2800" smtClean="0">
                <a:latin typeface="Arial" charset="0"/>
                <a:cs typeface="Arial" charset="0"/>
              </a:rPr>
              <a:t>in you. But </a:t>
            </a:r>
            <a:r>
              <a:rPr lang="en-US" sz="2800" smtClean="0">
                <a:solidFill>
                  <a:srgbClr val="00CC00"/>
                </a:solidFill>
                <a:latin typeface="Arial" charset="0"/>
                <a:cs typeface="Arial" charset="0"/>
              </a:rPr>
              <a:t>if anyone does not have the Spirit of Christ,</a:t>
            </a:r>
            <a:r>
              <a:rPr lang="en-US" sz="2800" smtClean="0">
                <a:latin typeface="Arial" charset="0"/>
                <a:cs typeface="Arial" charset="0"/>
              </a:rPr>
              <a:t> he does not belong to Him.</a:t>
            </a:r>
          </a:p>
        </p:txBody>
      </p:sp>
      <p:sp>
        <p:nvSpPr>
          <p:cNvPr id="37890" name="Rectangle 4"/>
          <p:cNvSpPr>
            <a:spLocks noChangeArrowheads="1"/>
          </p:cNvSpPr>
          <p:nvPr/>
        </p:nvSpPr>
        <p:spPr bwMode="auto">
          <a:xfrm>
            <a:off x="304800" y="0"/>
            <a:ext cx="861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400">
              <a:solidFill>
                <a:srgbClr val="3333CC"/>
              </a:solidFill>
            </a:endParaRPr>
          </a:p>
        </p:txBody>
      </p:sp>
      <p:sp>
        <p:nvSpPr>
          <p:cNvPr id="37891" name="Rectangle 6"/>
          <p:cNvSpPr>
            <a:spLocks noChangeArrowheads="1"/>
          </p:cNvSpPr>
          <p:nvPr/>
        </p:nvSpPr>
        <p:spPr bwMode="auto">
          <a:xfrm>
            <a:off x="304800" y="304800"/>
            <a:ext cx="868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400">
                <a:solidFill>
                  <a:srgbClr val="3333CC"/>
                </a:solidFill>
              </a:rPr>
              <a:t>No Pietism!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04385-5829-4E3C-B5EA-6FD1AEC95031}" type="slidenum">
              <a:rPr lang="en-US"/>
              <a:pPr/>
              <a:t>2</a:t>
            </a:fld>
            <a:endParaRPr lang="en-US"/>
          </a:p>
        </p:txBody>
      </p:sp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228600" y="152400"/>
            <a:ext cx="8839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>
                <a:solidFill>
                  <a:srgbClr val="3333CC"/>
                </a:solidFill>
              </a:rPr>
              <a:t>Redeemed from the Curse</a:t>
            </a:r>
          </a:p>
        </p:txBody>
      </p:sp>
      <p:sp>
        <p:nvSpPr>
          <p:cNvPr id="17410" name="Rectangle 3"/>
          <p:cNvSpPr txBox="1">
            <a:spLocks noChangeArrowheads="1"/>
          </p:cNvSpPr>
          <p:nvPr/>
        </p:nvSpPr>
        <p:spPr bwMode="auto">
          <a:xfrm>
            <a:off x="304800" y="1295400"/>
            <a:ext cx="8610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/>
              <a:t>Galatians 3:13a</a:t>
            </a:r>
            <a:r>
              <a:rPr lang="en-US" sz="2800"/>
              <a:t> (NASB)</a:t>
            </a:r>
          </a:p>
          <a:p>
            <a:pPr marL="365125" indent="-255588">
              <a:spcBef>
                <a:spcPts val="1800"/>
              </a:spcBef>
              <a:buClr>
                <a:schemeClr val="accent1"/>
              </a:buClr>
              <a:buSzPct val="68000"/>
            </a:pPr>
            <a:r>
              <a:rPr lang="en-US" sz="2800"/>
              <a:t>	Christ redeemed us from the curse of the Law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304800" y="2667000"/>
            <a:ext cx="86106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/>
              <a:t>“Redeemed is </a:t>
            </a:r>
            <a:r>
              <a:rPr lang="en-US" sz="2800" i="1"/>
              <a:t>exagorazo_ </a:t>
            </a:r>
            <a:r>
              <a:rPr lang="en-US" sz="2800"/>
              <a:t>which implies being set free by the payment of a price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/>
              <a:t>This is a commercial metaphor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/>
              <a:t>This payment was made by Christ on the cross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/>
              <a:t>“us” means “all who believe”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38B26-3FAB-43BD-93CD-30A415E69B7F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152400" y="184150"/>
            <a:ext cx="8839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>
                <a:solidFill>
                  <a:srgbClr val="3333CC"/>
                </a:solidFill>
              </a:rPr>
              <a:t>Redemption Is Substitutionary: “For Us”</a:t>
            </a:r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304800" y="1524000"/>
            <a:ext cx="8610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/>
              <a:t>Galatians 3:13b</a:t>
            </a:r>
            <a:r>
              <a:rPr lang="en-US" sz="2800"/>
              <a:t>  (NASB)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/>
              <a:t>	having become a curse </a:t>
            </a:r>
            <a:r>
              <a:rPr lang="en-US" sz="2800">
                <a:solidFill>
                  <a:srgbClr val="FF3300"/>
                </a:solidFill>
              </a:rPr>
              <a:t>for us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/>
              <a:t>	</a:t>
            </a:r>
            <a:endParaRPr lang="en-US" sz="2800" b="1" u="sng"/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sz="2800"/>
              <a:t>	</a:t>
            </a:r>
          </a:p>
        </p:txBody>
      </p:sp>
      <p:sp>
        <p:nvSpPr>
          <p:cNvPr id="19459" name="Rectangle 3"/>
          <p:cNvSpPr txBox="1">
            <a:spLocks noChangeArrowheads="1"/>
          </p:cNvSpPr>
          <p:nvPr/>
        </p:nvSpPr>
        <p:spPr bwMode="auto">
          <a:xfrm>
            <a:off x="228600" y="2971800"/>
            <a:ext cx="8610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/>
              <a:t>“</a:t>
            </a:r>
            <a:r>
              <a:rPr lang="en-US" sz="2800" i="1"/>
              <a:t>huper</a:t>
            </a:r>
            <a:r>
              <a:rPr lang="en-US" sz="2800"/>
              <a:t>” in this context means “on behalf of” 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/>
              <a:t>“having become” references the cross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/>
              <a:t>There is an exchange: He bears our curse; We receive His blessing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A249F-5DC5-4FB1-AC1E-CBB6B7ED92E0}" type="slidenum">
              <a:rPr lang="en-US"/>
              <a:pPr/>
              <a:t>4</a:t>
            </a:fld>
            <a:endParaRPr lang="en-US"/>
          </a:p>
        </p:txBody>
      </p:sp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0" y="76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solidFill>
                  <a:srgbClr val="3333CC"/>
                </a:solidFill>
              </a:rPr>
              <a:t>Christ Was “Hung on Wood” and Thus Cursed</a:t>
            </a:r>
          </a:p>
        </p:txBody>
      </p:sp>
      <p:sp>
        <p:nvSpPr>
          <p:cNvPr id="21506" name="Rectangle 3"/>
          <p:cNvSpPr txBox="1">
            <a:spLocks noChangeArrowheads="1"/>
          </p:cNvSpPr>
          <p:nvPr/>
        </p:nvSpPr>
        <p:spPr bwMode="auto">
          <a:xfrm>
            <a:off x="304800" y="1371600"/>
            <a:ext cx="8610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/>
              <a:t>Galatians 3:13c</a:t>
            </a:r>
            <a:r>
              <a:rPr lang="en-US" sz="2800"/>
              <a:t> (NASB)</a:t>
            </a:r>
            <a:endParaRPr lang="en-US" sz="2800" b="1" u="sng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110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/>
              <a:t>	for it is written, “Cursed is everyone who hangs on a tree”	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228600" y="3048000"/>
            <a:ext cx="8610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/>
              <a:t>“a tree” is literally </a:t>
            </a:r>
            <a:r>
              <a:rPr lang="en-US" sz="2800" i="1"/>
              <a:t>xulon</a:t>
            </a:r>
            <a:r>
              <a:rPr lang="en-US" sz="2800"/>
              <a:t> “wood”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/>
              <a:t>Deuteronomy 21:23 is cited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/>
              <a:t>That Messiah was thus cursed was highly offensive to the Jews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A209-DC0C-41EC-A55D-E6CD2356FF5A}" type="slidenum">
              <a:rPr lang="en-US"/>
              <a:pPr/>
              <a:t>5</a:t>
            </a:fld>
            <a:endParaRPr lang="en-US"/>
          </a:p>
        </p:txBody>
      </p:sp>
      <p:sp>
        <p:nvSpPr>
          <p:cNvPr id="23553" name="Rectangle 4"/>
          <p:cNvSpPr>
            <a:spLocks noChangeArrowheads="1"/>
          </p:cNvSpPr>
          <p:nvPr/>
        </p:nvSpPr>
        <p:spPr bwMode="auto">
          <a:xfrm>
            <a:off x="304800" y="152400"/>
            <a:ext cx="861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>
                <a:solidFill>
                  <a:srgbClr val="3333CC"/>
                </a:solidFill>
              </a:rPr>
              <a:t>The Blessing of Abraham for Gentiles</a:t>
            </a:r>
          </a:p>
        </p:txBody>
      </p:sp>
      <p:sp>
        <p:nvSpPr>
          <p:cNvPr id="23554" name="Rectangle 3"/>
          <p:cNvSpPr txBox="1">
            <a:spLocks noChangeArrowheads="1"/>
          </p:cNvSpPr>
          <p:nvPr/>
        </p:nvSpPr>
        <p:spPr bwMode="auto">
          <a:xfrm>
            <a:off x="304800" y="1371600"/>
            <a:ext cx="8610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/>
              <a:t>Galatians 3:14a</a:t>
            </a:r>
            <a:r>
              <a:rPr lang="en-US" sz="2800"/>
              <a:t> (NASB)</a:t>
            </a:r>
            <a:endParaRPr lang="en-US" sz="2800" b="1" u="sng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110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/>
              <a:t>	</a:t>
            </a:r>
            <a:r>
              <a:rPr lang="en-US" sz="2800">
                <a:solidFill>
                  <a:srgbClr val="FF3300"/>
                </a:solidFill>
              </a:rPr>
              <a:t>in order that</a:t>
            </a:r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/>
              <a:t>in Christ Jesus the blessing of Abraham might come to the Gentiles</a:t>
            </a:r>
          </a:p>
        </p:txBody>
      </p:sp>
      <p:sp>
        <p:nvSpPr>
          <p:cNvPr id="23555" name="Rectangle 3"/>
          <p:cNvSpPr txBox="1">
            <a:spLocks noChangeArrowheads="1"/>
          </p:cNvSpPr>
          <p:nvPr/>
        </p:nvSpPr>
        <p:spPr bwMode="auto">
          <a:xfrm>
            <a:off x="228600" y="3200400"/>
            <a:ext cx="86106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endParaRPr lang="en-US" sz="2800">
              <a:solidFill>
                <a:srgbClr val="C00000"/>
              </a:solidFill>
            </a:endParaRPr>
          </a:p>
        </p:txBody>
      </p:sp>
      <p:sp>
        <p:nvSpPr>
          <p:cNvPr id="23556" name="Rectangle 3"/>
          <p:cNvSpPr txBox="1">
            <a:spLocks noChangeArrowheads="1"/>
          </p:cNvSpPr>
          <p:nvPr/>
        </p:nvSpPr>
        <p:spPr bwMode="auto">
          <a:xfrm>
            <a:off x="304800" y="3200400"/>
            <a:ext cx="8610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endParaRPr lang="en-US" sz="110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/>
              <a:t>	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b="1" u="sng"/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sz="2800"/>
              <a:t>	</a:t>
            </a:r>
          </a:p>
        </p:txBody>
      </p:sp>
      <p:sp>
        <p:nvSpPr>
          <p:cNvPr id="23557" name="Rectangle 3"/>
          <p:cNvSpPr txBox="1">
            <a:spLocks noChangeArrowheads="1"/>
          </p:cNvSpPr>
          <p:nvPr/>
        </p:nvSpPr>
        <p:spPr bwMode="auto">
          <a:xfrm>
            <a:off x="304800" y="3200400"/>
            <a:ext cx="8610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/>
              <a:t>This is the first of two purpose clauses in verse 14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/>
              <a:t>This is promised in Genesis 12:3 and includes 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/>
              <a:t>Isaiah 44:3 promises blessing and the Holy Spirit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FAAC8-A1CE-4050-AF36-56054070D289}" type="slidenum">
              <a:rPr lang="en-US"/>
              <a:pPr/>
              <a:t>6</a:t>
            </a:fld>
            <a:endParaRPr lang="en-US"/>
          </a:p>
        </p:txBody>
      </p:sp>
      <p:sp>
        <p:nvSpPr>
          <p:cNvPr id="25601" name="Rectangle 4"/>
          <p:cNvSpPr>
            <a:spLocks noChangeArrowheads="1"/>
          </p:cNvSpPr>
          <p:nvPr/>
        </p:nvSpPr>
        <p:spPr bwMode="auto">
          <a:xfrm>
            <a:off x="0" y="762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>
                <a:solidFill>
                  <a:srgbClr val="3333CC"/>
                </a:solidFill>
              </a:rPr>
              <a:t>The Promise of the Spirit</a:t>
            </a:r>
          </a:p>
        </p:txBody>
      </p:sp>
      <p:sp>
        <p:nvSpPr>
          <p:cNvPr id="25602" name="Rectangle 3"/>
          <p:cNvSpPr txBox="1">
            <a:spLocks noChangeArrowheads="1"/>
          </p:cNvSpPr>
          <p:nvPr/>
        </p:nvSpPr>
        <p:spPr bwMode="auto">
          <a:xfrm>
            <a:off x="304800" y="1066800"/>
            <a:ext cx="8610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/>
              <a:t>Galatians 3:14b</a:t>
            </a:r>
            <a:r>
              <a:rPr lang="en-US" sz="2800"/>
              <a:t> (NASB)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120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/>
              <a:t>	</a:t>
            </a:r>
            <a:r>
              <a:rPr lang="en-US" sz="2800">
                <a:solidFill>
                  <a:srgbClr val="FF3300"/>
                </a:solidFill>
              </a:rPr>
              <a:t>so that</a:t>
            </a:r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/>
              <a:t>we would receive the promise of the Spirit through faith.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/>
          </a:p>
        </p:txBody>
      </p:sp>
      <p:sp>
        <p:nvSpPr>
          <p:cNvPr id="25603" name="Rectangle 3"/>
          <p:cNvSpPr txBox="1">
            <a:spLocks noChangeArrowheads="1"/>
          </p:cNvSpPr>
          <p:nvPr/>
        </p:nvSpPr>
        <p:spPr bwMode="auto">
          <a:xfrm>
            <a:off x="304800" y="2819400"/>
            <a:ext cx="8610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/>
              <a:t>This is the second purpose clause, both with </a:t>
            </a:r>
            <a:r>
              <a:rPr lang="en-US" sz="2800" i="1"/>
              <a:t>hina </a:t>
            </a:r>
            <a:r>
              <a:rPr lang="en-US" sz="2800"/>
              <a:t>in the Greek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/>
              <a:t>There is an </a:t>
            </a:r>
            <a:r>
              <a:rPr lang="en-US" sz="2800" i="1"/>
              <a:t>inclusio</a:t>
            </a:r>
            <a:r>
              <a:rPr lang="en-US" sz="2800"/>
              <a:t> between Gal. 3:2 and Gal. 3:14; both with the reception of the Spirit 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/>
              <a:t>Blessing is a gospel promise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/>
              <a:t>Blessing is for all believers, the curses for all unbelievers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589F0-C584-4E50-8090-B4860441C02F}" type="slidenum">
              <a:rPr lang="en-US"/>
              <a:pPr/>
              <a:t>7</a:t>
            </a:fld>
            <a:endParaRPr lang="en-US"/>
          </a:p>
        </p:txBody>
      </p:sp>
      <p:sp>
        <p:nvSpPr>
          <p:cNvPr id="2764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19200"/>
            <a:ext cx="8458200" cy="44196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800" smtClean="0">
                <a:latin typeface="Arial" charset="0"/>
                <a:cs typeface="Arial" charset="0"/>
              </a:rPr>
              <a:t>We must avoid false implications of the blessing and cursing teaching (there are many!)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endParaRPr lang="en-US" sz="2000" smtClean="0">
              <a:latin typeface="Arial" charset="0"/>
              <a:cs typeface="Arial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800" smtClean="0">
                <a:latin typeface="Arial" charset="0"/>
                <a:cs typeface="Arial" charset="0"/>
              </a:rPr>
              <a:t>All of the redeemed were bought with a price – we must always treat them accordingly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endParaRPr lang="en-US" sz="2000" smtClean="0">
              <a:latin typeface="Arial" charset="0"/>
              <a:cs typeface="Arial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800" smtClean="0">
                <a:latin typeface="Arial" charset="0"/>
                <a:cs typeface="Arial" charset="0"/>
              </a:rPr>
              <a:t>Those who are Abraham’s children by faith have received the Holy Spirit</a:t>
            </a:r>
          </a:p>
        </p:txBody>
      </p:sp>
      <p:sp>
        <p:nvSpPr>
          <p:cNvPr id="27650" name="Rectangle 6"/>
          <p:cNvSpPr>
            <a:spLocks noChangeArrowheads="1"/>
          </p:cNvSpPr>
          <p:nvPr/>
        </p:nvSpPr>
        <p:spPr bwMode="auto">
          <a:xfrm>
            <a:off x="0" y="3048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400">
                <a:solidFill>
                  <a:srgbClr val="3333CC"/>
                </a:solidFill>
              </a:rPr>
              <a:t>Implications and Applications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D9E4-4931-48A8-A9E7-8C7B4E849F1C}" type="slidenum">
              <a:rPr lang="en-US"/>
              <a:pPr/>
              <a:t>8</a:t>
            </a:fld>
            <a:endParaRPr lang="en-US"/>
          </a:p>
        </p:txBody>
      </p:sp>
      <p:sp>
        <p:nvSpPr>
          <p:cNvPr id="2969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686800" cy="3276600"/>
          </a:xfrm>
        </p:spPr>
        <p:txBody>
          <a:bodyPr/>
          <a:lstStyle/>
          <a:p>
            <a:pPr marL="639763" eaLnBrk="1" hangingPunct="1">
              <a:buFont typeface="Wingdings 3" pitchFamily="18" charset="2"/>
              <a:buNone/>
            </a:pPr>
            <a:r>
              <a:rPr lang="en-US" sz="2800" b="1" u="sng" smtClean="0">
                <a:latin typeface="Arial" charset="0"/>
                <a:cs typeface="Arial" charset="0"/>
              </a:rPr>
              <a:t>2Peter 2:12</a:t>
            </a:r>
            <a:r>
              <a:rPr lang="en-US" sz="2800" b="1" smtClean="0">
                <a:latin typeface="Arial" charset="0"/>
                <a:cs typeface="Arial" charset="0"/>
              </a:rPr>
              <a:t> </a:t>
            </a:r>
            <a:r>
              <a:rPr lang="en-US" sz="2800" smtClean="0">
                <a:latin typeface="Arial" charset="0"/>
                <a:cs typeface="Arial" charset="0"/>
              </a:rPr>
              <a:t>(NASB)</a:t>
            </a:r>
          </a:p>
          <a:p>
            <a:pPr marL="639763" eaLnBrk="1" hangingPunct="1">
              <a:buFont typeface="Wingdings 3" pitchFamily="18" charset="2"/>
              <a:buNone/>
            </a:pPr>
            <a:endParaRPr lang="en-US" sz="1200" smtClean="0">
              <a:latin typeface="Arial" charset="0"/>
              <a:cs typeface="Arial" charset="0"/>
            </a:endParaRPr>
          </a:p>
          <a:p>
            <a:pPr marL="639763" eaLnBrk="1" hangingPunct="1">
              <a:buFont typeface="Wingdings 3" pitchFamily="18" charset="2"/>
              <a:buNone/>
            </a:pPr>
            <a:r>
              <a:rPr lang="en-US" sz="2800" smtClean="0">
                <a:latin typeface="Arial" charset="0"/>
                <a:cs typeface="Arial" charset="0"/>
              </a:rPr>
              <a:t>	But these, </a:t>
            </a:r>
            <a:r>
              <a:rPr lang="en-US" sz="2800" smtClean="0">
                <a:solidFill>
                  <a:srgbClr val="FF3300"/>
                </a:solidFill>
                <a:latin typeface="Arial" charset="0"/>
                <a:cs typeface="Arial" charset="0"/>
              </a:rPr>
              <a:t>like unreasoning animals</a:t>
            </a:r>
            <a:r>
              <a:rPr lang="en-US" sz="2800" smtClean="0">
                <a:latin typeface="Arial" charset="0"/>
                <a:cs typeface="Arial" charset="0"/>
              </a:rPr>
              <a:t>, born as </a:t>
            </a:r>
            <a:r>
              <a:rPr lang="en-US" sz="2800" smtClean="0">
                <a:solidFill>
                  <a:srgbClr val="FF3300"/>
                </a:solidFill>
                <a:latin typeface="Arial" charset="0"/>
                <a:cs typeface="Arial" charset="0"/>
              </a:rPr>
              <a:t>creatures of instinct</a:t>
            </a:r>
            <a:r>
              <a:rPr lang="en-US" sz="280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en-US" sz="2800" smtClean="0">
                <a:latin typeface="Arial" charset="0"/>
                <a:cs typeface="Arial" charset="0"/>
              </a:rPr>
              <a:t>to be captured and killed, reviling where they have no knowledge, will in the destruction of those creatures also be destroyed,</a:t>
            </a:r>
          </a:p>
        </p:txBody>
      </p:sp>
      <p:sp>
        <p:nvSpPr>
          <p:cNvPr id="29698" name="Rectangle 4"/>
          <p:cNvSpPr>
            <a:spLocks noChangeArrowheads="1"/>
          </p:cNvSpPr>
          <p:nvPr/>
        </p:nvSpPr>
        <p:spPr bwMode="auto">
          <a:xfrm>
            <a:off x="304800" y="0"/>
            <a:ext cx="861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400">
              <a:solidFill>
                <a:srgbClr val="3333CC"/>
              </a:solidFill>
            </a:endParaRPr>
          </a:p>
        </p:txBody>
      </p:sp>
      <p:sp>
        <p:nvSpPr>
          <p:cNvPr id="29699" name="Rectangle 6"/>
          <p:cNvSpPr>
            <a:spLocks noChangeArrowheads="1"/>
          </p:cNvSpPr>
          <p:nvPr/>
        </p:nvSpPr>
        <p:spPr bwMode="auto">
          <a:xfrm>
            <a:off x="0" y="334963"/>
            <a:ext cx="9144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200">
                <a:solidFill>
                  <a:srgbClr val="3333CC"/>
                </a:solidFill>
              </a:rPr>
              <a:t>Logic Is Necessary for Understanding Scripture</a:t>
            </a:r>
          </a:p>
        </p:txBody>
      </p:sp>
      <p:sp>
        <p:nvSpPr>
          <p:cNvPr id="29700" name="Rectangle 3"/>
          <p:cNvSpPr txBox="1">
            <a:spLocks noChangeArrowheads="1"/>
          </p:cNvSpPr>
          <p:nvPr/>
        </p:nvSpPr>
        <p:spPr bwMode="auto">
          <a:xfrm>
            <a:off x="304800" y="3657600"/>
            <a:ext cx="8382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/>
              <a:t>If . . . . Then . . .  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/>
              <a:t>There is a logical fallacy called “asserting the consequent” which is commonly believed in regard to blessing and cursing.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F043D-5054-431A-92BC-4CB8706ED0B2}" type="slidenum">
              <a:rPr lang="en-US"/>
              <a:pPr/>
              <a:t>9</a:t>
            </a:fld>
            <a:endParaRPr lang="en-US"/>
          </a:p>
        </p:txBody>
      </p:sp>
      <p:sp>
        <p:nvSpPr>
          <p:cNvPr id="3174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8382000" cy="3352800"/>
          </a:xfrm>
        </p:spPr>
        <p:txBody>
          <a:bodyPr/>
          <a:lstStyle/>
          <a:p>
            <a:pPr marL="639763" eaLnBrk="1" hangingPunct="1">
              <a:buFont typeface="Wingdings 3" pitchFamily="18" charset="2"/>
              <a:buNone/>
            </a:pPr>
            <a:r>
              <a:rPr lang="en-US" sz="2800" b="1" u="sng" smtClean="0">
                <a:latin typeface="Arial" charset="0"/>
                <a:cs typeface="Arial" charset="0"/>
              </a:rPr>
              <a:t>Galatians 3:28, 29</a:t>
            </a:r>
            <a:r>
              <a:rPr lang="en-US" sz="2800" b="1" smtClean="0">
                <a:latin typeface="Arial" charset="0"/>
                <a:cs typeface="Arial" charset="0"/>
              </a:rPr>
              <a:t> </a:t>
            </a:r>
            <a:r>
              <a:rPr lang="en-US" sz="2800" smtClean="0">
                <a:latin typeface="Arial" charset="0"/>
                <a:cs typeface="Arial" charset="0"/>
              </a:rPr>
              <a:t>(NASB)</a:t>
            </a:r>
          </a:p>
          <a:p>
            <a:pPr marL="639763" eaLnBrk="1" hangingPunct="1">
              <a:buFont typeface="Wingdings 3" pitchFamily="18" charset="2"/>
              <a:buNone/>
            </a:pPr>
            <a:r>
              <a:rPr lang="en-US" sz="2800" smtClean="0">
                <a:latin typeface="Arial" charset="0"/>
                <a:cs typeface="Arial" charset="0"/>
              </a:rPr>
              <a:t>	There is neither Jew nor Greek, there is neither slave nor free man, there is neither male nor female; for you are all one in Christ Jesus. </a:t>
            </a:r>
            <a:r>
              <a:rPr lang="en-US" sz="2800" smtClean="0">
                <a:solidFill>
                  <a:srgbClr val="FF3300"/>
                </a:solidFill>
                <a:latin typeface="Arial" charset="0"/>
                <a:cs typeface="Arial" charset="0"/>
              </a:rPr>
              <a:t>And if you belong to Christ, then you are Abraham's descendants, heirs according to promise.</a:t>
            </a:r>
          </a:p>
        </p:txBody>
      </p:sp>
      <p:sp>
        <p:nvSpPr>
          <p:cNvPr id="31746" name="Rectangle 4"/>
          <p:cNvSpPr>
            <a:spLocks noChangeArrowheads="1"/>
          </p:cNvSpPr>
          <p:nvPr/>
        </p:nvSpPr>
        <p:spPr bwMode="auto">
          <a:xfrm>
            <a:off x="304800" y="0"/>
            <a:ext cx="861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400">
              <a:solidFill>
                <a:srgbClr val="3333CC"/>
              </a:solidFill>
            </a:endParaRPr>
          </a:p>
        </p:txBody>
      </p:sp>
      <p:sp>
        <p:nvSpPr>
          <p:cNvPr id="31747" name="Rectangle 6"/>
          <p:cNvSpPr>
            <a:spLocks noChangeArrowheads="1"/>
          </p:cNvSpPr>
          <p:nvPr/>
        </p:nvSpPr>
        <p:spPr bwMode="auto">
          <a:xfrm>
            <a:off x="304800" y="304800"/>
            <a:ext cx="861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400">
                <a:solidFill>
                  <a:srgbClr val="3333CC"/>
                </a:solidFill>
              </a:rPr>
              <a:t>We Are Either Blessed or Cursed</a:t>
            </a:r>
          </a:p>
        </p:txBody>
      </p:sp>
      <p:sp>
        <p:nvSpPr>
          <p:cNvPr id="31748" name="Rectangle 3"/>
          <p:cNvSpPr txBox="1">
            <a:spLocks noChangeArrowheads="1"/>
          </p:cNvSpPr>
          <p:nvPr/>
        </p:nvSpPr>
        <p:spPr bwMode="auto">
          <a:xfrm>
            <a:off x="228600" y="3962400"/>
            <a:ext cx="8915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/>
              <a:t>Therefore, Christian table fellowship is for all who have the faith of Abraham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/>
              <a:t>All of the redeemed were bought with a price</a:t>
            </a:r>
            <a:br>
              <a:rPr lang="en-US" sz="2800"/>
            </a:br>
            <a:r>
              <a:rPr lang="en-US" sz="2800"/>
              <a:t>(Acts 20:28)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21646</TotalTime>
  <Words>743</Words>
  <Application>Microsoft Office PowerPoint</Application>
  <PresentationFormat>On-screen Show (4:3)</PresentationFormat>
  <Paragraphs>94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8</vt:i4>
      </vt:variant>
      <vt:variant>
        <vt:lpstr>Slide Titles</vt:lpstr>
      </vt:variant>
      <vt:variant>
        <vt:i4>12</vt:i4>
      </vt:variant>
    </vt:vector>
  </HeadingPairs>
  <TitlesOfParts>
    <vt:vector size="26" baseType="lpstr">
      <vt:lpstr>Arial</vt:lpstr>
      <vt:lpstr>Lucida Sans Unicode</vt:lpstr>
      <vt:lpstr>Wingdings 3</vt:lpstr>
      <vt:lpstr>Verdana</vt:lpstr>
      <vt:lpstr>Wingdings 2</vt:lpstr>
      <vt:lpstr>Wingdings</vt:lpstr>
      <vt:lpstr>Concourse</vt:lpstr>
      <vt:lpstr>Concourse</vt:lpstr>
      <vt:lpstr>Concourse</vt:lpstr>
      <vt:lpstr>Concourse</vt:lpstr>
      <vt:lpstr>Concourse</vt:lpstr>
      <vt:lpstr>Concourse</vt:lpstr>
      <vt:lpstr>Concourse</vt:lpstr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Resurrection</dc:title>
  <dc:creator>jentoft</dc:creator>
  <cp:lastModifiedBy>Christy Weum</cp:lastModifiedBy>
  <cp:revision>1554</cp:revision>
  <dcterms:created xsi:type="dcterms:W3CDTF">2004-04-07T22:52:17Z</dcterms:created>
  <dcterms:modified xsi:type="dcterms:W3CDTF">2013-08-02T23:09:02Z</dcterms:modified>
</cp:coreProperties>
</file>