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60" r:id="rId3"/>
    <p:sldId id="262" r:id="rId4"/>
    <p:sldId id="261" r:id="rId5"/>
    <p:sldId id="263" r:id="rId6"/>
    <p:sldId id="266" r:id="rId7"/>
    <p:sldId id="257" r:id="rId8"/>
    <p:sldId id="258" r:id="rId9"/>
    <p:sldId id="272" r:id="rId10"/>
    <p:sldId id="269" r:id="rId11"/>
    <p:sldId id="271" r:id="rId12"/>
    <p:sldId id="270" r:id="rId13"/>
    <p:sldId id="268" r:id="rId14"/>
    <p:sldId id="273" r:id="rId15"/>
    <p:sldId id="274" r:id="rId16"/>
    <p:sldId id="275" r:id="rId1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9507" autoAdjust="0"/>
  </p:normalViewPr>
  <p:slideViewPr>
    <p:cSldViewPr>
      <p:cViewPr varScale="1">
        <p:scale>
          <a:sx n="44" d="100"/>
          <a:sy n="44" d="100"/>
        </p:scale>
        <p:origin x="213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6C6E04CC-AFE4-46BE-A9CE-268486C5A030}" type="datetimeFigureOut">
              <a:rPr lang="en-US" smtClean="0"/>
              <a:t>8/19/2013</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A0FA94B4-D8A9-4C77-8577-853E46F1F954}" type="slidenum">
              <a:rPr lang="en-US" smtClean="0"/>
              <a:t>‹#›</a:t>
            </a:fld>
            <a:endParaRPr lang="en-US"/>
          </a:p>
        </p:txBody>
      </p:sp>
    </p:spTree>
    <p:extLst>
      <p:ext uri="{BB962C8B-B14F-4D97-AF65-F5344CB8AC3E}">
        <p14:creationId xmlns:p14="http://schemas.microsoft.com/office/powerpoint/2010/main" val="2593587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3870A49-8875-4FD7-ADF3-D1DA099303DE}" type="datetimeFigureOut">
              <a:rPr lang="en-US" smtClean="0"/>
              <a:pPr/>
              <a:t>8/19/2013</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4605B9C-70F0-4DD3-9F92-E6F276572809}" type="slidenum">
              <a:rPr lang="en-US" smtClean="0"/>
              <a:pPr/>
              <a:t>‹#›</a:t>
            </a:fld>
            <a:endParaRPr lang="en-US"/>
          </a:p>
        </p:txBody>
      </p:sp>
    </p:spTree>
    <p:extLst>
      <p:ext uri="{BB962C8B-B14F-4D97-AF65-F5344CB8AC3E}">
        <p14:creationId xmlns:p14="http://schemas.microsoft.com/office/powerpoint/2010/main" val="4068785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4605B9C-70F0-4DD3-9F92-E6F276572809}" type="slidenum">
              <a:rPr lang="en-US" smtClean="0"/>
              <a:pPr/>
              <a:t>1</a:t>
            </a:fld>
            <a:endParaRPr lang="en-US"/>
          </a:p>
        </p:txBody>
      </p:sp>
    </p:spTree>
    <p:extLst>
      <p:ext uri="{BB962C8B-B14F-4D97-AF65-F5344CB8AC3E}">
        <p14:creationId xmlns:p14="http://schemas.microsoft.com/office/powerpoint/2010/main" val="2344070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4605B9C-70F0-4DD3-9F92-E6F276572809}" type="slidenum">
              <a:rPr lang="en-US" smtClean="0"/>
              <a:pPr/>
              <a:t>10</a:t>
            </a:fld>
            <a:endParaRPr lang="en-US"/>
          </a:p>
        </p:txBody>
      </p:sp>
    </p:spTree>
    <p:extLst>
      <p:ext uri="{BB962C8B-B14F-4D97-AF65-F5344CB8AC3E}">
        <p14:creationId xmlns:p14="http://schemas.microsoft.com/office/powerpoint/2010/main" val="922321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605B9C-70F0-4DD3-9F92-E6F276572809}" type="slidenum">
              <a:rPr lang="en-US" smtClean="0"/>
              <a:pPr/>
              <a:t>11</a:t>
            </a:fld>
            <a:endParaRPr lang="en-US"/>
          </a:p>
        </p:txBody>
      </p:sp>
    </p:spTree>
    <p:extLst>
      <p:ext uri="{BB962C8B-B14F-4D97-AF65-F5344CB8AC3E}">
        <p14:creationId xmlns:p14="http://schemas.microsoft.com/office/powerpoint/2010/main" val="2647109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24605B9C-70F0-4DD3-9F92-E6F276572809}" type="slidenum">
              <a:rPr lang="en-US" smtClean="0"/>
              <a:pPr/>
              <a:t>12</a:t>
            </a:fld>
            <a:endParaRPr lang="en-US"/>
          </a:p>
        </p:txBody>
      </p:sp>
    </p:spTree>
    <p:extLst>
      <p:ext uri="{BB962C8B-B14F-4D97-AF65-F5344CB8AC3E}">
        <p14:creationId xmlns:p14="http://schemas.microsoft.com/office/powerpoint/2010/main" val="59680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4605B9C-70F0-4DD3-9F92-E6F276572809}" type="slidenum">
              <a:rPr lang="en-US" smtClean="0"/>
              <a:pPr/>
              <a:t>13</a:t>
            </a:fld>
            <a:endParaRPr lang="en-US"/>
          </a:p>
        </p:txBody>
      </p:sp>
    </p:spTree>
    <p:extLst>
      <p:ext uri="{BB962C8B-B14F-4D97-AF65-F5344CB8AC3E}">
        <p14:creationId xmlns:p14="http://schemas.microsoft.com/office/powerpoint/2010/main" val="3632248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24605B9C-70F0-4DD3-9F92-E6F276572809}" type="slidenum">
              <a:rPr lang="en-US" smtClean="0"/>
              <a:pPr/>
              <a:t>16</a:t>
            </a:fld>
            <a:endParaRPr lang="en-US"/>
          </a:p>
        </p:txBody>
      </p:sp>
    </p:spTree>
    <p:extLst>
      <p:ext uri="{BB962C8B-B14F-4D97-AF65-F5344CB8AC3E}">
        <p14:creationId xmlns:p14="http://schemas.microsoft.com/office/powerpoint/2010/main" val="60690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24605B9C-70F0-4DD3-9F92-E6F276572809}" type="slidenum">
              <a:rPr lang="en-US" smtClean="0"/>
              <a:pPr/>
              <a:t>2</a:t>
            </a:fld>
            <a:endParaRPr lang="en-US"/>
          </a:p>
        </p:txBody>
      </p:sp>
    </p:spTree>
    <p:extLst>
      <p:ext uri="{BB962C8B-B14F-4D97-AF65-F5344CB8AC3E}">
        <p14:creationId xmlns:p14="http://schemas.microsoft.com/office/powerpoint/2010/main" val="3774139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24605B9C-70F0-4DD3-9F92-E6F276572809}" type="slidenum">
              <a:rPr lang="en-US" smtClean="0"/>
              <a:pPr/>
              <a:t>3</a:t>
            </a:fld>
            <a:endParaRPr lang="en-US"/>
          </a:p>
        </p:txBody>
      </p:sp>
    </p:spTree>
    <p:extLst>
      <p:ext uri="{BB962C8B-B14F-4D97-AF65-F5344CB8AC3E}">
        <p14:creationId xmlns:p14="http://schemas.microsoft.com/office/powerpoint/2010/main" val="1751956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605B9C-70F0-4DD3-9F92-E6F276572809}" type="slidenum">
              <a:rPr lang="en-US" smtClean="0"/>
              <a:pPr/>
              <a:t>4</a:t>
            </a:fld>
            <a:endParaRPr lang="en-US"/>
          </a:p>
        </p:txBody>
      </p:sp>
    </p:spTree>
    <p:extLst>
      <p:ext uri="{BB962C8B-B14F-4D97-AF65-F5344CB8AC3E}">
        <p14:creationId xmlns:p14="http://schemas.microsoft.com/office/powerpoint/2010/main" val="2938895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41653" indent="-241653"/>
            <a:endParaRPr lang="en-US" baseline="0" dirty="0" smtClean="0"/>
          </a:p>
        </p:txBody>
      </p:sp>
      <p:sp>
        <p:nvSpPr>
          <p:cNvPr id="4" name="Slide Number Placeholder 3"/>
          <p:cNvSpPr>
            <a:spLocks noGrp="1"/>
          </p:cNvSpPr>
          <p:nvPr>
            <p:ph type="sldNum" sz="quarter" idx="10"/>
          </p:nvPr>
        </p:nvSpPr>
        <p:spPr/>
        <p:txBody>
          <a:bodyPr/>
          <a:lstStyle/>
          <a:p>
            <a:fld id="{24605B9C-70F0-4DD3-9F92-E6F276572809}" type="slidenum">
              <a:rPr lang="en-US" smtClean="0"/>
              <a:pPr/>
              <a:t>5</a:t>
            </a:fld>
            <a:endParaRPr lang="en-US"/>
          </a:p>
        </p:txBody>
      </p:sp>
    </p:spTree>
    <p:extLst>
      <p:ext uri="{BB962C8B-B14F-4D97-AF65-F5344CB8AC3E}">
        <p14:creationId xmlns:p14="http://schemas.microsoft.com/office/powerpoint/2010/main" val="2751814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pPr>
              <a:buFont typeface="Wingdings" pitchFamily="2" charset="2"/>
              <a:buNone/>
            </a:pPr>
            <a:r>
              <a:rPr lang="en-US" baseline="0" dirty="0" smtClean="0"/>
              <a:t> </a:t>
            </a:r>
            <a:endParaRPr lang="en-US" dirty="0"/>
          </a:p>
        </p:txBody>
      </p:sp>
      <p:sp>
        <p:nvSpPr>
          <p:cNvPr id="4" name="Slide Number Placeholder 3"/>
          <p:cNvSpPr>
            <a:spLocks noGrp="1"/>
          </p:cNvSpPr>
          <p:nvPr>
            <p:ph type="sldNum" sz="quarter" idx="10"/>
          </p:nvPr>
        </p:nvSpPr>
        <p:spPr/>
        <p:txBody>
          <a:bodyPr/>
          <a:lstStyle/>
          <a:p>
            <a:fld id="{24605B9C-70F0-4DD3-9F92-E6F276572809}" type="slidenum">
              <a:rPr lang="en-US" smtClean="0"/>
              <a:pPr/>
              <a:t>6</a:t>
            </a:fld>
            <a:endParaRPr lang="en-US"/>
          </a:p>
        </p:txBody>
      </p:sp>
    </p:spTree>
    <p:extLst>
      <p:ext uri="{BB962C8B-B14F-4D97-AF65-F5344CB8AC3E}">
        <p14:creationId xmlns:p14="http://schemas.microsoft.com/office/powerpoint/2010/main" val="3505638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24605B9C-70F0-4DD3-9F92-E6F276572809}" type="slidenum">
              <a:rPr lang="en-US" smtClean="0"/>
              <a:pPr/>
              <a:t>7</a:t>
            </a:fld>
            <a:endParaRPr lang="en-US"/>
          </a:p>
        </p:txBody>
      </p:sp>
    </p:spTree>
    <p:extLst>
      <p:ext uri="{BB962C8B-B14F-4D97-AF65-F5344CB8AC3E}">
        <p14:creationId xmlns:p14="http://schemas.microsoft.com/office/powerpoint/2010/main" val="1939379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24605B9C-70F0-4DD3-9F92-E6F276572809}" type="slidenum">
              <a:rPr lang="en-US" smtClean="0"/>
              <a:pPr/>
              <a:t>8</a:t>
            </a:fld>
            <a:endParaRPr lang="en-US"/>
          </a:p>
        </p:txBody>
      </p:sp>
    </p:spTree>
    <p:extLst>
      <p:ext uri="{BB962C8B-B14F-4D97-AF65-F5344CB8AC3E}">
        <p14:creationId xmlns:p14="http://schemas.microsoft.com/office/powerpoint/2010/main" val="2347809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605B9C-70F0-4DD3-9F92-E6F276572809}" type="slidenum">
              <a:rPr lang="en-US" smtClean="0"/>
              <a:pPr/>
              <a:t>9</a:t>
            </a:fld>
            <a:endParaRPr lang="en-US"/>
          </a:p>
        </p:txBody>
      </p:sp>
    </p:spTree>
    <p:extLst>
      <p:ext uri="{BB962C8B-B14F-4D97-AF65-F5344CB8AC3E}">
        <p14:creationId xmlns:p14="http://schemas.microsoft.com/office/powerpoint/2010/main" val="25652907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B3CF34C-B832-49F7-91DC-E2B4AC5465B6}" type="datetime1">
              <a:rPr lang="en-US" smtClean="0"/>
              <a:t>8/19/2013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CDA4A3E-E41B-402F-A35E-4292552C52D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F68B83-1F06-461B-814B-065D2D21C9C3}" type="datetime1">
              <a:rPr lang="en-US" smtClean="0"/>
              <a:t>8/19/2013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CDA4A3E-E41B-402F-A35E-4292552C52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583435-5ED2-479A-99B3-357AC56DAF33}" type="datetime1">
              <a:rPr lang="en-US" smtClean="0"/>
              <a:t>8/19/2013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CDA4A3E-E41B-402F-A35E-4292552C52D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18D74B-1CC1-476B-A96F-95B58C060A65}" type="datetime1">
              <a:rPr lang="en-US" smtClean="0"/>
              <a:t>8/19/2013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a:xfrm>
            <a:off x="8382000" y="6324600"/>
            <a:ext cx="631032" cy="448469"/>
          </a:xfrm>
        </p:spPr>
        <p:txBody>
          <a:bodyPr/>
          <a:lstStyle>
            <a:lvl1pPr>
              <a:defRPr sz="1800"/>
            </a:lvl1pPr>
            <a:extLst/>
          </a:lstStyle>
          <a:p>
            <a:fld id="{ECDA4A3E-E41B-402F-A35E-4292552C52D1}"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3797D20-37DA-45EE-90C1-C66194B1C49D}" type="datetime1">
              <a:rPr lang="en-US" smtClean="0"/>
              <a:t>8/19/2013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CDA4A3E-E41B-402F-A35E-4292552C52D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2959A58-75F6-4A25-B758-CEBA96FDB79C}" type="datetime1">
              <a:rPr lang="en-US" smtClean="0"/>
              <a:t>8/19/2013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CDA4A3E-E41B-402F-A35E-4292552C52D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EBC3668-8454-464A-9F33-EE386F1DD29B}" type="datetime1">
              <a:rPr lang="en-US" smtClean="0"/>
              <a:t>8/19/2013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CDA4A3E-E41B-402F-A35E-4292552C52D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4EFDACC-D217-44A6-9F0B-5589692473D3}" type="datetime1">
              <a:rPr lang="en-US" smtClean="0"/>
              <a:t>8/19/2013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CDA4A3E-E41B-402F-A35E-4292552C52D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511E446-0B89-406B-8115-A33DD6B6CA94}" type="datetime1">
              <a:rPr lang="en-US" smtClean="0"/>
              <a:t>8/19/2013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CDA4A3E-E41B-402F-A35E-4292552C52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1A659D-A66E-4C10-B08E-FD6863EECA16}" type="datetime1">
              <a:rPr lang="en-US" smtClean="0"/>
              <a:t>8/19/2013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CDA4A3E-E41B-402F-A35E-4292552C52D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8166A16-20FD-400C-A581-42B040F99CF8}" type="datetime1">
              <a:rPr lang="en-US" smtClean="0"/>
              <a:t>8/19/2013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CDA4A3E-E41B-402F-A35E-4292552C52D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9625F02-BBD3-43C9-B33B-01F9D2955066}" type="datetime1">
              <a:rPr lang="en-US" smtClean="0"/>
              <a:t>8/19/2013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CDA4A3E-E41B-402F-A35E-4292552C52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vivekrimm.webs.com/apps/photos/photo?photoid=33911739"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829761"/>
          </a:xfrm>
        </p:spPr>
        <p:txBody>
          <a:bodyPr/>
          <a:lstStyle/>
          <a:p>
            <a:r>
              <a:rPr lang="en-US" dirty="0" smtClean="0"/>
              <a:t> </a:t>
            </a:r>
            <a:r>
              <a:rPr lang="en-US" dirty="0" smtClean="0">
                <a:solidFill>
                  <a:srgbClr val="0070C0"/>
                </a:solidFill>
                <a:effectLst/>
                <a:latin typeface="Arial" pitchFamily="34" charset="0"/>
                <a:cs typeface="Arial" pitchFamily="34" charset="0"/>
              </a:rPr>
              <a:t>A Biblical Look At The Evil of Abortion</a:t>
            </a:r>
            <a:endParaRPr lang="en-US" dirty="0">
              <a:solidFill>
                <a:srgbClr val="0070C0"/>
              </a:solidFill>
              <a:effectLst/>
              <a:latin typeface="Arial" pitchFamily="34" charset="0"/>
              <a:cs typeface="Arial" pitchFamily="34" charset="0"/>
            </a:endParaRPr>
          </a:p>
        </p:txBody>
      </p:sp>
      <p:sp>
        <p:nvSpPr>
          <p:cNvPr id="3" name="Subtitle 2"/>
          <p:cNvSpPr>
            <a:spLocks noGrp="1"/>
          </p:cNvSpPr>
          <p:nvPr>
            <p:ph type="subTitle" idx="1"/>
          </p:nvPr>
        </p:nvSpPr>
        <p:spPr>
          <a:xfrm>
            <a:off x="304800" y="3611607"/>
            <a:ext cx="8153400" cy="1199704"/>
          </a:xfrm>
        </p:spPr>
        <p:txBody>
          <a:bodyPr/>
          <a:lstStyle/>
          <a:p>
            <a:r>
              <a:rPr lang="en-US" dirty="0" smtClean="0"/>
              <a:t> “For You formed my inward parts; You wove me in my mother’s womb” Psalm 139:13 </a:t>
            </a:r>
            <a:endParaRPr lang="en-US" dirty="0"/>
          </a:p>
        </p:txBody>
      </p:sp>
      <p:sp>
        <p:nvSpPr>
          <p:cNvPr id="4" name="Slide Number Placeholder 3"/>
          <p:cNvSpPr>
            <a:spLocks noGrp="1"/>
          </p:cNvSpPr>
          <p:nvPr>
            <p:ph type="sldNum" sz="quarter" idx="12"/>
          </p:nvPr>
        </p:nvSpPr>
        <p:spPr/>
        <p:txBody>
          <a:bodyPr/>
          <a:lstStyle/>
          <a:p>
            <a:fld id="{ECDA4A3E-E41B-402F-A35E-4292552C52D1}"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763000" cy="4864291"/>
          </a:xfrm>
        </p:spPr>
        <p:txBody>
          <a:bodyPr>
            <a:normAutofit/>
          </a:bodyPr>
          <a:lstStyle/>
          <a:p>
            <a:pPr>
              <a:buNone/>
            </a:pPr>
            <a:r>
              <a:rPr lang="en-US" sz="3200" u="sng" dirty="0" smtClean="0">
                <a:latin typeface="Arial" pitchFamily="34" charset="0"/>
                <a:cs typeface="Arial" pitchFamily="34" charset="0"/>
              </a:rPr>
              <a:t>Job 31:15</a:t>
            </a:r>
            <a:r>
              <a:rPr lang="en-US" sz="3200" dirty="0" smtClean="0">
                <a:latin typeface="Arial" pitchFamily="34" charset="0"/>
                <a:cs typeface="Arial" pitchFamily="34" charset="0"/>
              </a:rPr>
              <a:t> Did not He who made me </a:t>
            </a:r>
            <a:r>
              <a:rPr lang="en-US" sz="3200" dirty="0" smtClean="0">
                <a:solidFill>
                  <a:srgbClr val="FF0000"/>
                </a:solidFill>
                <a:latin typeface="Arial" pitchFamily="34" charset="0"/>
                <a:cs typeface="Arial" pitchFamily="34" charset="0"/>
              </a:rPr>
              <a:t>in the womb</a:t>
            </a:r>
            <a:r>
              <a:rPr lang="en-US" sz="3200" dirty="0" smtClean="0">
                <a:latin typeface="Arial" pitchFamily="34" charset="0"/>
                <a:cs typeface="Arial" pitchFamily="34" charset="0"/>
              </a:rPr>
              <a:t> make him, and the same One fashion</a:t>
            </a:r>
            <a:r>
              <a:rPr lang="en-US" sz="3200" b="1" dirty="0" smtClean="0">
                <a:latin typeface="Arial" pitchFamily="34" charset="0"/>
                <a:cs typeface="Arial" pitchFamily="34" charset="0"/>
              </a:rPr>
              <a:t> </a:t>
            </a:r>
            <a:r>
              <a:rPr lang="en-US" sz="3200" dirty="0" smtClean="0">
                <a:latin typeface="Arial" pitchFamily="34" charset="0"/>
                <a:cs typeface="Arial" pitchFamily="34" charset="0"/>
              </a:rPr>
              <a:t>us </a:t>
            </a:r>
            <a:r>
              <a:rPr lang="en-US" sz="3200" dirty="0" smtClean="0">
                <a:solidFill>
                  <a:srgbClr val="FF0000"/>
                </a:solidFill>
                <a:latin typeface="Arial" pitchFamily="34" charset="0"/>
                <a:cs typeface="Arial" pitchFamily="34" charset="0"/>
              </a:rPr>
              <a:t>in the womb</a:t>
            </a:r>
            <a:r>
              <a:rPr lang="en-US" sz="3200" dirty="0" smtClean="0">
                <a:latin typeface="Arial" pitchFamily="34" charset="0"/>
                <a:cs typeface="Arial" pitchFamily="34" charset="0"/>
              </a:rPr>
              <a:t>? </a:t>
            </a:r>
          </a:p>
          <a:p>
            <a:pPr>
              <a:buNone/>
            </a:pPr>
            <a:endParaRPr lang="en-US" sz="3200" dirty="0" smtClean="0">
              <a:latin typeface="Arial" pitchFamily="34" charset="0"/>
              <a:cs typeface="Arial" pitchFamily="34" charset="0"/>
            </a:endParaRPr>
          </a:p>
          <a:p>
            <a:pPr>
              <a:buNone/>
            </a:pPr>
            <a:r>
              <a:rPr lang="en-US" sz="3200" u="sng" dirty="0" smtClean="0">
                <a:latin typeface="Arial" pitchFamily="34" charset="0"/>
                <a:cs typeface="Arial" pitchFamily="34" charset="0"/>
              </a:rPr>
              <a:t>Psalm 139:13-14</a:t>
            </a:r>
            <a:r>
              <a:rPr lang="en-US" sz="3200" dirty="0" smtClean="0">
                <a:latin typeface="Arial" pitchFamily="34" charset="0"/>
                <a:cs typeface="Arial" pitchFamily="34" charset="0"/>
              </a:rPr>
              <a:t> For You formed my inward parts; </a:t>
            </a:r>
            <a:r>
              <a:rPr lang="en-US" sz="3200" b="1" dirty="0" smtClean="0">
                <a:latin typeface="Arial" pitchFamily="34" charset="0"/>
                <a:cs typeface="Arial" pitchFamily="34" charset="0"/>
              </a:rPr>
              <a:t>You </a:t>
            </a:r>
            <a:r>
              <a:rPr lang="en-US" sz="3200" dirty="0" smtClean="0">
                <a:solidFill>
                  <a:srgbClr val="FF0000"/>
                </a:solidFill>
                <a:latin typeface="Arial" pitchFamily="34" charset="0"/>
                <a:cs typeface="Arial" pitchFamily="34" charset="0"/>
              </a:rPr>
              <a:t>wove me in my mother’s womb</a:t>
            </a:r>
            <a:r>
              <a:rPr lang="en-US" sz="3200" dirty="0" smtClean="0">
                <a:latin typeface="Arial" pitchFamily="34" charset="0"/>
                <a:cs typeface="Arial" pitchFamily="34" charset="0"/>
              </a:rPr>
              <a:t>. I will give thanks to You, for I am fearfully and wonderfully made; wonderful are Your works, and my soul knows it very well. </a:t>
            </a:r>
            <a:endParaRPr lang="en-US" sz="3200" dirty="0">
              <a:latin typeface="Arial" pitchFamily="34" charset="0"/>
              <a:cs typeface="Arial" pitchFamily="34" charset="0"/>
            </a:endParaRPr>
          </a:p>
        </p:txBody>
      </p:sp>
      <p:sp>
        <p:nvSpPr>
          <p:cNvPr id="3" name="Title 2"/>
          <p:cNvSpPr>
            <a:spLocks noGrp="1"/>
          </p:cNvSpPr>
          <p:nvPr>
            <p:ph type="title"/>
          </p:nvPr>
        </p:nvSpPr>
        <p:spPr>
          <a:xfrm>
            <a:off x="457200" y="0"/>
            <a:ext cx="8229600" cy="1143000"/>
          </a:xfrm>
        </p:spPr>
        <p:txBody>
          <a:bodyPr>
            <a:normAutofit/>
          </a:bodyPr>
          <a:lstStyle/>
          <a:p>
            <a:r>
              <a:rPr lang="en-US" sz="3600" dirty="0" smtClean="0">
                <a:solidFill>
                  <a:srgbClr val="0070C0"/>
                </a:solidFill>
                <a:effectLst/>
                <a:latin typeface="Arial" pitchFamily="34" charset="0"/>
                <a:cs typeface="Arial" pitchFamily="34" charset="0"/>
              </a:rPr>
              <a:t>     The Unborn Are Human Beings</a:t>
            </a:r>
            <a:endParaRPr lang="en-US" sz="3600" dirty="0">
              <a:solidFill>
                <a:srgbClr val="0070C0"/>
              </a:solidFill>
              <a:effectLst/>
              <a:latin typeface="Arial" pitchFamily="34" charset="0"/>
              <a:cs typeface="Arial" pitchFamily="34" charset="0"/>
            </a:endParaRPr>
          </a:p>
        </p:txBody>
      </p:sp>
      <p:sp>
        <p:nvSpPr>
          <p:cNvPr id="4" name="Oval 3"/>
          <p:cNvSpPr/>
          <p:nvPr/>
        </p:nvSpPr>
        <p:spPr>
          <a:xfrm>
            <a:off x="7086600" y="1600200"/>
            <a:ext cx="1600200" cy="7620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733800" y="1676400"/>
            <a:ext cx="3048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ECDA4A3E-E41B-402F-A35E-4292552C52D1}"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5105400"/>
          </a:xfrm>
        </p:spPr>
        <p:txBody>
          <a:bodyPr>
            <a:normAutofit/>
          </a:bodyPr>
          <a:lstStyle/>
          <a:p>
            <a:pPr>
              <a:buNone/>
            </a:pPr>
            <a:r>
              <a:rPr lang="en-US" sz="3200" dirty="0" smtClean="0">
                <a:latin typeface="Arial" pitchFamily="34" charset="0"/>
                <a:cs typeface="Arial" pitchFamily="34" charset="0"/>
              </a:rPr>
              <a:t> </a:t>
            </a:r>
            <a:r>
              <a:rPr lang="en-US" sz="3200" u="sng" dirty="0" smtClean="0">
                <a:latin typeface="Arial" pitchFamily="34" charset="0"/>
                <a:cs typeface="Arial" pitchFamily="34" charset="0"/>
              </a:rPr>
              <a:t>Luke 1:15</a:t>
            </a:r>
            <a:r>
              <a:rPr lang="en-US" sz="3200" dirty="0" smtClean="0">
                <a:latin typeface="Arial" pitchFamily="34" charset="0"/>
                <a:cs typeface="Arial" pitchFamily="34" charset="0"/>
              </a:rPr>
              <a:t> For he will be great in the sight of the Lord; and he will drink no wine or liquor, and he will be filled with the Holy Spirit </a:t>
            </a:r>
            <a:r>
              <a:rPr lang="en-US" sz="3200" dirty="0" smtClean="0">
                <a:solidFill>
                  <a:srgbClr val="FF0000"/>
                </a:solidFill>
                <a:latin typeface="Arial" pitchFamily="34" charset="0"/>
                <a:cs typeface="Arial" pitchFamily="34" charset="0"/>
              </a:rPr>
              <a:t>while yet in his mother’s womb</a:t>
            </a:r>
            <a:r>
              <a:rPr lang="en-US" sz="3200" dirty="0" smtClean="0">
                <a:latin typeface="Arial" pitchFamily="34" charset="0"/>
                <a:cs typeface="Arial" pitchFamily="34" charset="0"/>
              </a:rPr>
              <a:t>. </a:t>
            </a:r>
          </a:p>
          <a:p>
            <a:pPr>
              <a:buNone/>
            </a:pPr>
            <a:endParaRPr lang="en-US" sz="3200" dirty="0" smtClean="0">
              <a:latin typeface="Arial" pitchFamily="34" charset="0"/>
              <a:cs typeface="Arial" pitchFamily="34" charset="0"/>
            </a:endParaRPr>
          </a:p>
          <a:p>
            <a:pPr>
              <a:buNone/>
            </a:pPr>
            <a:r>
              <a:rPr lang="en-US" sz="3200" u="sng" dirty="0" smtClean="0">
                <a:latin typeface="Arial" pitchFamily="34" charset="0"/>
                <a:cs typeface="Arial" pitchFamily="34" charset="0"/>
              </a:rPr>
              <a:t>Galatians 1:15</a:t>
            </a:r>
            <a:r>
              <a:rPr lang="en-US" sz="3200" dirty="0" smtClean="0">
                <a:latin typeface="Arial" pitchFamily="34" charset="0"/>
                <a:cs typeface="Arial" pitchFamily="34" charset="0"/>
              </a:rPr>
              <a:t> But when God, who had set me apart even </a:t>
            </a:r>
            <a:r>
              <a:rPr lang="en-US" sz="3200" dirty="0" smtClean="0">
                <a:solidFill>
                  <a:srgbClr val="FF0000"/>
                </a:solidFill>
                <a:latin typeface="Arial" pitchFamily="34" charset="0"/>
                <a:cs typeface="Arial" pitchFamily="34" charset="0"/>
              </a:rPr>
              <a:t>from my mother’s womb </a:t>
            </a:r>
            <a:r>
              <a:rPr lang="en-US" sz="3200" dirty="0" smtClean="0">
                <a:latin typeface="Arial" pitchFamily="34" charset="0"/>
                <a:cs typeface="Arial" pitchFamily="34" charset="0"/>
              </a:rPr>
              <a:t>and called me through His grace… </a:t>
            </a:r>
            <a:endParaRPr lang="en-US" sz="3200" dirty="0">
              <a:latin typeface="Arial" pitchFamily="34" charset="0"/>
              <a:cs typeface="Arial" pitchFamily="34" charset="0"/>
            </a:endParaRPr>
          </a:p>
        </p:txBody>
      </p:sp>
      <p:sp>
        <p:nvSpPr>
          <p:cNvPr id="3" name="Title 2"/>
          <p:cNvSpPr>
            <a:spLocks noGrp="1"/>
          </p:cNvSpPr>
          <p:nvPr>
            <p:ph type="title"/>
          </p:nvPr>
        </p:nvSpPr>
        <p:spPr>
          <a:xfrm>
            <a:off x="457200" y="0"/>
            <a:ext cx="8229600" cy="1143000"/>
          </a:xfrm>
        </p:spPr>
        <p:txBody>
          <a:bodyPr>
            <a:normAutofit fontScale="90000"/>
          </a:bodyPr>
          <a:lstStyle/>
          <a:p>
            <a:r>
              <a:rPr lang="en-US" sz="4400" dirty="0" smtClean="0">
                <a:solidFill>
                  <a:srgbClr val="0070C0"/>
                </a:solidFill>
                <a:effectLst/>
                <a:latin typeface="Arial" pitchFamily="34" charset="0"/>
                <a:cs typeface="Arial" pitchFamily="34" charset="0"/>
              </a:rPr>
              <a:t>  The Unborn Are Human Beings</a:t>
            </a:r>
            <a:endParaRPr lang="en-US" dirty="0"/>
          </a:p>
        </p:txBody>
      </p:sp>
      <p:cxnSp>
        <p:nvCxnSpPr>
          <p:cNvPr id="4" name="Straight Connector 3"/>
          <p:cNvCxnSpPr/>
          <p:nvPr/>
        </p:nvCxnSpPr>
        <p:spPr>
          <a:xfrm>
            <a:off x="3200400" y="2667000"/>
            <a:ext cx="4267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ECDA4A3E-E41B-402F-A35E-4292552C52D1}"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rmAutofit/>
          </a:bodyPr>
          <a:lstStyle/>
          <a:p>
            <a:pPr>
              <a:buNone/>
            </a:pPr>
            <a:r>
              <a:rPr lang="en-US" sz="3200" u="sng" dirty="0" smtClean="0">
                <a:latin typeface="Arial" pitchFamily="34" charset="0"/>
                <a:cs typeface="Arial" pitchFamily="34" charset="0"/>
              </a:rPr>
              <a:t>Exodus 21:22-24</a:t>
            </a:r>
            <a:r>
              <a:rPr lang="en-US" sz="3200" dirty="0" smtClean="0">
                <a:latin typeface="Arial" pitchFamily="34" charset="0"/>
                <a:cs typeface="Arial" pitchFamily="34" charset="0"/>
              </a:rPr>
              <a:t>  If men struggle with each other and strike a woman with child so that </a:t>
            </a:r>
            <a:r>
              <a:rPr lang="en-US" sz="3200" dirty="0" smtClean="0">
                <a:solidFill>
                  <a:srgbClr val="FF0000"/>
                </a:solidFill>
                <a:latin typeface="Arial" pitchFamily="34" charset="0"/>
                <a:cs typeface="Arial" pitchFamily="34" charset="0"/>
              </a:rPr>
              <a:t>she gives birth prematurely</a:t>
            </a:r>
            <a:r>
              <a:rPr lang="en-US" sz="3200" dirty="0" smtClean="0">
                <a:latin typeface="Arial" pitchFamily="34" charset="0"/>
                <a:cs typeface="Arial" pitchFamily="34" charset="0"/>
              </a:rPr>
              <a:t>, yet there is no injury, he shall surely be fined as the woman’s husband may demand of him, and he shall pay as the judges decide. But if there is any further injury, then you shall appoint as a penalty life for life, eye for eye, tooth for tooth, hand for hand, foot for foot…</a:t>
            </a:r>
            <a:endParaRPr lang="en-US" sz="3200" dirty="0">
              <a:latin typeface="Arial" pitchFamily="34" charset="0"/>
              <a:cs typeface="Arial" pitchFamily="34" charset="0"/>
            </a:endParaRPr>
          </a:p>
        </p:txBody>
      </p:sp>
      <p:sp>
        <p:nvSpPr>
          <p:cNvPr id="3" name="Title 2"/>
          <p:cNvSpPr>
            <a:spLocks noGrp="1"/>
          </p:cNvSpPr>
          <p:nvPr>
            <p:ph type="title"/>
          </p:nvPr>
        </p:nvSpPr>
        <p:spPr>
          <a:xfrm>
            <a:off x="533400" y="152400"/>
            <a:ext cx="8229600" cy="868362"/>
          </a:xfrm>
        </p:spPr>
        <p:txBody>
          <a:bodyPr>
            <a:normAutofit/>
          </a:bodyPr>
          <a:lstStyle/>
          <a:p>
            <a:r>
              <a:rPr lang="en-US" sz="3600" b="0" dirty="0" smtClean="0">
                <a:solidFill>
                  <a:srgbClr val="0070C0"/>
                </a:solidFill>
                <a:effectLst/>
                <a:latin typeface="Arial" pitchFamily="34" charset="0"/>
                <a:cs typeface="Arial" pitchFamily="34" charset="0"/>
              </a:rPr>
              <a:t>    </a:t>
            </a:r>
            <a:r>
              <a:rPr lang="en-US" sz="3600" dirty="0" smtClean="0">
                <a:solidFill>
                  <a:srgbClr val="0070C0"/>
                </a:solidFill>
                <a:effectLst/>
                <a:latin typeface="Arial" pitchFamily="34" charset="0"/>
                <a:cs typeface="Arial" pitchFamily="34" charset="0"/>
              </a:rPr>
              <a:t>The Unborn Should Be Protected</a:t>
            </a:r>
            <a:endParaRPr lang="en-US" sz="3600" dirty="0">
              <a:solidFill>
                <a:srgbClr val="0070C0"/>
              </a:solidFill>
              <a:effectLst/>
              <a:latin typeface="Arial" pitchFamily="34" charset="0"/>
              <a:cs typeface="Arial" pitchFamily="34" charset="0"/>
            </a:endParaRPr>
          </a:p>
        </p:txBody>
      </p:sp>
      <p:cxnSp>
        <p:nvCxnSpPr>
          <p:cNvPr id="5" name="Straight Connector 4"/>
          <p:cNvCxnSpPr/>
          <p:nvPr/>
        </p:nvCxnSpPr>
        <p:spPr>
          <a:xfrm>
            <a:off x="6324600" y="2667000"/>
            <a:ext cx="1981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09600" y="3124200"/>
            <a:ext cx="990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514600" y="2667000"/>
            <a:ext cx="685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ECDA4A3E-E41B-402F-A35E-4292552C52D1}"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3200" b="0" dirty="0" smtClean="0">
                <a:solidFill>
                  <a:srgbClr val="0070C0"/>
                </a:solidFill>
                <a:effectLst/>
                <a:latin typeface="Arial" pitchFamily="34" charset="0"/>
                <a:cs typeface="Arial" pitchFamily="34" charset="0"/>
              </a:rPr>
              <a:t>  Should The Government Recognize or Decide?</a:t>
            </a:r>
            <a:endParaRPr lang="en-US" sz="3200" b="0" dirty="0"/>
          </a:p>
        </p:txBody>
      </p:sp>
      <p:sp>
        <p:nvSpPr>
          <p:cNvPr id="5" name="Content Placeholder 4"/>
          <p:cNvSpPr>
            <a:spLocks noGrp="1"/>
          </p:cNvSpPr>
          <p:nvPr>
            <p:ph sz="quarter" idx="2"/>
          </p:nvPr>
        </p:nvSpPr>
        <p:spPr>
          <a:xfrm>
            <a:off x="228600" y="1444294"/>
            <a:ext cx="4268788" cy="3941763"/>
          </a:xfrm>
        </p:spPr>
        <p:txBody>
          <a:bodyPr>
            <a:normAutofit/>
          </a:bodyPr>
          <a:lstStyle/>
          <a:p>
            <a:pPr>
              <a:buNone/>
            </a:pPr>
            <a:r>
              <a:rPr lang="en-US" sz="3200" b="1" u="sng" dirty="0" smtClean="0">
                <a:latin typeface="Arial" pitchFamily="34" charset="0"/>
                <a:cs typeface="Arial" pitchFamily="34" charset="0"/>
              </a:rPr>
              <a:t>Pagan View</a:t>
            </a:r>
          </a:p>
          <a:p>
            <a:pPr>
              <a:buNone/>
            </a:pPr>
            <a:r>
              <a:rPr lang="en-US" sz="3200" dirty="0" smtClean="0">
                <a:solidFill>
                  <a:srgbClr val="FF0000"/>
                </a:solidFill>
                <a:latin typeface="Arial" pitchFamily="34" charset="0"/>
                <a:cs typeface="Arial" pitchFamily="34" charset="0"/>
              </a:rPr>
              <a:t>Government decides</a:t>
            </a:r>
            <a:r>
              <a:rPr lang="en-US" sz="3200" dirty="0" smtClean="0">
                <a:latin typeface="Arial" pitchFamily="34" charset="0"/>
                <a:cs typeface="Arial" pitchFamily="34" charset="0"/>
              </a:rPr>
              <a:t>:</a:t>
            </a:r>
          </a:p>
          <a:p>
            <a:pPr>
              <a:buNone/>
            </a:pPr>
            <a:r>
              <a:rPr lang="en-US" sz="3200" dirty="0" smtClean="0">
                <a:latin typeface="Arial" pitchFamily="34" charset="0"/>
                <a:cs typeface="Arial" pitchFamily="34" charset="0"/>
              </a:rPr>
              <a:t>Who is human</a:t>
            </a:r>
          </a:p>
          <a:p>
            <a:pPr>
              <a:buNone/>
            </a:pPr>
            <a:r>
              <a:rPr lang="en-US" sz="3200" dirty="0" smtClean="0">
                <a:latin typeface="Arial" pitchFamily="34" charset="0"/>
                <a:cs typeface="Arial" pitchFamily="34" charset="0"/>
              </a:rPr>
              <a:t>Who is protected</a:t>
            </a:r>
          </a:p>
          <a:p>
            <a:pPr>
              <a:buNone/>
            </a:pPr>
            <a:r>
              <a:rPr lang="en-US" sz="3200" dirty="0" smtClean="0">
                <a:latin typeface="Arial" pitchFamily="34" charset="0"/>
                <a:cs typeface="Arial" pitchFamily="34" charset="0"/>
              </a:rPr>
              <a:t>Who is married</a:t>
            </a:r>
          </a:p>
          <a:p>
            <a:pPr>
              <a:buNone/>
            </a:pPr>
            <a:r>
              <a:rPr lang="en-US" sz="3200" dirty="0" smtClean="0">
                <a:solidFill>
                  <a:srgbClr val="FF0000"/>
                </a:solidFill>
                <a:latin typeface="Arial" pitchFamily="34" charset="0"/>
                <a:cs typeface="Arial" pitchFamily="34" charset="0"/>
              </a:rPr>
              <a:t>We are god!                       </a:t>
            </a:r>
          </a:p>
          <a:p>
            <a:endParaRPr lang="en-US" dirty="0"/>
          </a:p>
        </p:txBody>
      </p:sp>
      <p:sp>
        <p:nvSpPr>
          <p:cNvPr id="6" name="Content Placeholder 5"/>
          <p:cNvSpPr>
            <a:spLocks noGrp="1"/>
          </p:cNvSpPr>
          <p:nvPr>
            <p:ph sz="quarter" idx="4"/>
          </p:nvPr>
        </p:nvSpPr>
        <p:spPr>
          <a:xfrm>
            <a:off x="4645025" y="1444294"/>
            <a:ext cx="4270375" cy="3941763"/>
          </a:xfrm>
        </p:spPr>
        <p:txBody>
          <a:bodyPr>
            <a:normAutofit/>
          </a:bodyPr>
          <a:lstStyle/>
          <a:p>
            <a:pPr>
              <a:buNone/>
            </a:pPr>
            <a:r>
              <a:rPr lang="en-US" sz="3200" b="1" dirty="0" smtClean="0">
                <a:latin typeface="Arial" pitchFamily="34" charset="0"/>
                <a:cs typeface="Arial" pitchFamily="34" charset="0"/>
              </a:rPr>
              <a:t>    </a:t>
            </a:r>
            <a:r>
              <a:rPr lang="en-US" sz="3200" b="1" u="sng" dirty="0" smtClean="0">
                <a:latin typeface="Arial" pitchFamily="34" charset="0"/>
                <a:cs typeface="Arial" pitchFamily="34" charset="0"/>
              </a:rPr>
              <a:t>Biblical View</a:t>
            </a:r>
          </a:p>
          <a:p>
            <a:pPr>
              <a:buNone/>
            </a:pPr>
            <a:r>
              <a:rPr lang="en-US" sz="3200" dirty="0" smtClean="0">
                <a:solidFill>
                  <a:srgbClr val="FF0000"/>
                </a:solidFill>
                <a:latin typeface="Arial" pitchFamily="34" charset="0"/>
                <a:cs typeface="Arial" pitchFamily="34" charset="0"/>
              </a:rPr>
              <a:t>   God has decided</a:t>
            </a:r>
            <a:r>
              <a:rPr lang="en-US" sz="3200" dirty="0" smtClean="0">
                <a:latin typeface="Arial" pitchFamily="34" charset="0"/>
                <a:cs typeface="Arial" pitchFamily="34" charset="0"/>
              </a:rPr>
              <a:t>:</a:t>
            </a:r>
          </a:p>
          <a:p>
            <a:pPr>
              <a:buNone/>
            </a:pPr>
            <a:r>
              <a:rPr lang="en-US" sz="3200" dirty="0" smtClean="0">
                <a:latin typeface="Arial" pitchFamily="34" charset="0"/>
                <a:cs typeface="Arial" pitchFamily="34" charset="0"/>
              </a:rPr>
              <a:t>    Who is human</a:t>
            </a:r>
          </a:p>
          <a:p>
            <a:pPr>
              <a:buNone/>
            </a:pPr>
            <a:r>
              <a:rPr lang="en-US" sz="3200" dirty="0" smtClean="0">
                <a:latin typeface="Arial" pitchFamily="34" charset="0"/>
                <a:cs typeface="Arial" pitchFamily="34" charset="0"/>
              </a:rPr>
              <a:t>    Who is protected</a:t>
            </a:r>
          </a:p>
          <a:p>
            <a:pPr>
              <a:buNone/>
            </a:pPr>
            <a:r>
              <a:rPr lang="en-US" sz="3200" dirty="0" smtClean="0">
                <a:latin typeface="Arial" pitchFamily="34" charset="0"/>
                <a:cs typeface="Arial" pitchFamily="34" charset="0"/>
              </a:rPr>
              <a:t>    Who is married</a:t>
            </a:r>
          </a:p>
          <a:p>
            <a:pPr>
              <a:buNone/>
            </a:pPr>
            <a:r>
              <a:rPr lang="en-US" sz="3200" dirty="0" smtClean="0">
                <a:solidFill>
                  <a:srgbClr val="FF0000"/>
                </a:solidFill>
                <a:latin typeface="Arial" pitchFamily="34" charset="0"/>
                <a:cs typeface="Arial" pitchFamily="34" charset="0"/>
              </a:rPr>
              <a:t>   Govt. recognizes!</a:t>
            </a:r>
            <a:endParaRPr lang="en-US" sz="3200" dirty="0"/>
          </a:p>
        </p:txBody>
      </p:sp>
      <p:cxnSp>
        <p:nvCxnSpPr>
          <p:cNvPr id="7" name="Straight Arrow Connector 6"/>
          <p:cNvCxnSpPr/>
          <p:nvPr/>
        </p:nvCxnSpPr>
        <p:spPr>
          <a:xfrm flipH="1" flipV="1">
            <a:off x="4038600" y="2438400"/>
            <a:ext cx="533400" cy="8382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419600" y="3048000"/>
            <a:ext cx="685800" cy="9906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ECDA4A3E-E41B-402F-A35E-4292552C52D1}"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fade">
                                      <p:cBhvr>
                                        <p:cTn id="42" dur="1000"/>
                                        <p:tgtEl>
                                          <p:spTgt spid="6">
                                            <p:txEl>
                                              <p:pRg st="5" end="5"/>
                                            </p:txEl>
                                          </p:spTgt>
                                        </p:tgtEl>
                                      </p:cBhvr>
                                    </p:animEffect>
                                    <p:anim calcmode="lin" valueType="num">
                                      <p:cBhvr>
                                        <p:cTn id="4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Effect transition="in" filter="fade">
                                      <p:cBhvr>
                                        <p:cTn id="49" dur="1000"/>
                                        <p:tgtEl>
                                          <p:spTgt spid="5">
                                            <p:txEl>
                                              <p:pRg st="0" end="0"/>
                                            </p:txEl>
                                          </p:spTgt>
                                        </p:tgtEl>
                                      </p:cBhvr>
                                    </p:animEffect>
                                    <p:anim calcmode="lin" valueType="num">
                                      <p:cBhvr>
                                        <p:cTn id="5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xEl>
                                              <p:pRg st="1" end="1"/>
                                            </p:txEl>
                                          </p:spTgt>
                                        </p:tgtEl>
                                        <p:attrNameLst>
                                          <p:attrName>style.visibility</p:attrName>
                                        </p:attrNameLst>
                                      </p:cBhvr>
                                      <p:to>
                                        <p:strVal val="visible"/>
                                      </p:to>
                                    </p:set>
                                    <p:animEffect transition="in" filter="fade">
                                      <p:cBhvr>
                                        <p:cTn id="56" dur="1000"/>
                                        <p:tgtEl>
                                          <p:spTgt spid="5">
                                            <p:txEl>
                                              <p:pRg st="1" end="1"/>
                                            </p:txEl>
                                          </p:spTgt>
                                        </p:tgtEl>
                                      </p:cBhvr>
                                    </p:animEffect>
                                    <p:anim calcmode="lin" valueType="num">
                                      <p:cBhvr>
                                        <p:cTn id="5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5">
                                            <p:txEl>
                                              <p:pRg st="2" end="2"/>
                                            </p:txEl>
                                          </p:spTgt>
                                        </p:tgtEl>
                                        <p:attrNameLst>
                                          <p:attrName>style.visibility</p:attrName>
                                        </p:attrNameLst>
                                      </p:cBhvr>
                                      <p:to>
                                        <p:strVal val="visible"/>
                                      </p:to>
                                    </p:set>
                                    <p:animEffect transition="in" filter="fade">
                                      <p:cBhvr>
                                        <p:cTn id="63" dur="1000"/>
                                        <p:tgtEl>
                                          <p:spTgt spid="5">
                                            <p:txEl>
                                              <p:pRg st="2" end="2"/>
                                            </p:txEl>
                                          </p:spTgt>
                                        </p:tgtEl>
                                      </p:cBhvr>
                                    </p:animEffect>
                                    <p:anim calcmode="lin" valueType="num">
                                      <p:cBhvr>
                                        <p:cTn id="64"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5">
                                            <p:txEl>
                                              <p:pRg st="3" end="3"/>
                                            </p:txEl>
                                          </p:spTgt>
                                        </p:tgtEl>
                                        <p:attrNameLst>
                                          <p:attrName>style.visibility</p:attrName>
                                        </p:attrNameLst>
                                      </p:cBhvr>
                                      <p:to>
                                        <p:strVal val="visible"/>
                                      </p:to>
                                    </p:set>
                                    <p:animEffect transition="in" filter="fade">
                                      <p:cBhvr>
                                        <p:cTn id="70" dur="1000"/>
                                        <p:tgtEl>
                                          <p:spTgt spid="5">
                                            <p:txEl>
                                              <p:pRg st="3" end="3"/>
                                            </p:txEl>
                                          </p:spTgt>
                                        </p:tgtEl>
                                      </p:cBhvr>
                                    </p:animEffect>
                                    <p:anim calcmode="lin" valueType="num">
                                      <p:cBhvr>
                                        <p:cTn id="71"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72"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5">
                                            <p:txEl>
                                              <p:pRg st="4" end="4"/>
                                            </p:txEl>
                                          </p:spTgt>
                                        </p:tgtEl>
                                        <p:attrNameLst>
                                          <p:attrName>style.visibility</p:attrName>
                                        </p:attrNameLst>
                                      </p:cBhvr>
                                      <p:to>
                                        <p:strVal val="visible"/>
                                      </p:to>
                                    </p:set>
                                    <p:animEffect transition="in" filter="fade">
                                      <p:cBhvr>
                                        <p:cTn id="77" dur="1000"/>
                                        <p:tgtEl>
                                          <p:spTgt spid="5">
                                            <p:txEl>
                                              <p:pRg st="4" end="4"/>
                                            </p:txEl>
                                          </p:spTgt>
                                        </p:tgtEl>
                                      </p:cBhvr>
                                    </p:animEffect>
                                    <p:anim calcmode="lin" valueType="num">
                                      <p:cBhvr>
                                        <p:cTn id="7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79"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5">
                                            <p:txEl>
                                              <p:pRg st="5" end="5"/>
                                            </p:txEl>
                                          </p:spTgt>
                                        </p:tgtEl>
                                        <p:attrNameLst>
                                          <p:attrName>style.visibility</p:attrName>
                                        </p:attrNameLst>
                                      </p:cBhvr>
                                      <p:to>
                                        <p:strVal val="visible"/>
                                      </p:to>
                                    </p:set>
                                    <p:animEffect transition="in" filter="fade">
                                      <p:cBhvr>
                                        <p:cTn id="84" dur="1000"/>
                                        <p:tgtEl>
                                          <p:spTgt spid="5">
                                            <p:txEl>
                                              <p:pRg st="5" end="5"/>
                                            </p:txEl>
                                          </p:spTgt>
                                        </p:tgtEl>
                                      </p:cBhvr>
                                    </p:animEffect>
                                    <p:anim calcmode="lin" valueType="num">
                                      <p:cBhvr>
                                        <p:cTn id="85"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86"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7"/>
                                        </p:tgtEl>
                                        <p:attrNameLst>
                                          <p:attrName>style.visibility</p:attrName>
                                        </p:attrNameLst>
                                      </p:cBhvr>
                                      <p:to>
                                        <p:strVal val="visible"/>
                                      </p:to>
                                    </p:set>
                                    <p:animEffect transition="in" filter="fade">
                                      <p:cBhvr>
                                        <p:cTn id="91" dur="1000"/>
                                        <p:tgtEl>
                                          <p:spTgt spid="7"/>
                                        </p:tgtEl>
                                      </p:cBhvr>
                                    </p:animEffect>
                                    <p:anim calcmode="lin" valueType="num">
                                      <p:cBhvr>
                                        <p:cTn id="92" dur="1000" fill="hold"/>
                                        <p:tgtEl>
                                          <p:spTgt spid="7"/>
                                        </p:tgtEl>
                                        <p:attrNameLst>
                                          <p:attrName>ppt_x</p:attrName>
                                        </p:attrNameLst>
                                      </p:cBhvr>
                                      <p:tavLst>
                                        <p:tav tm="0">
                                          <p:val>
                                            <p:strVal val="#ppt_x"/>
                                          </p:val>
                                        </p:tav>
                                        <p:tav tm="100000">
                                          <p:val>
                                            <p:strVal val="#ppt_x"/>
                                          </p:val>
                                        </p:tav>
                                      </p:tavLst>
                                    </p:anim>
                                    <p:anim calcmode="lin" valueType="num">
                                      <p:cBhvr>
                                        <p:cTn id="9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8"/>
                                        </p:tgtEl>
                                        <p:attrNameLst>
                                          <p:attrName>style.visibility</p:attrName>
                                        </p:attrNameLst>
                                      </p:cBhvr>
                                      <p:to>
                                        <p:strVal val="visible"/>
                                      </p:to>
                                    </p:set>
                                    <p:animEffect transition="in" filter="fade">
                                      <p:cBhvr>
                                        <p:cTn id="98" dur="1000"/>
                                        <p:tgtEl>
                                          <p:spTgt spid="8"/>
                                        </p:tgtEl>
                                      </p:cBhvr>
                                    </p:animEffect>
                                    <p:anim calcmode="lin" valueType="num">
                                      <p:cBhvr>
                                        <p:cTn id="99" dur="1000" fill="hold"/>
                                        <p:tgtEl>
                                          <p:spTgt spid="8"/>
                                        </p:tgtEl>
                                        <p:attrNameLst>
                                          <p:attrName>ppt_x</p:attrName>
                                        </p:attrNameLst>
                                      </p:cBhvr>
                                      <p:tavLst>
                                        <p:tav tm="0">
                                          <p:val>
                                            <p:strVal val="#ppt_x"/>
                                          </p:val>
                                        </p:tav>
                                        <p:tav tm="100000">
                                          <p:val>
                                            <p:strVal val="#ppt_x"/>
                                          </p:val>
                                        </p:tav>
                                      </p:tavLst>
                                    </p:anim>
                                    <p:anim calcmode="lin" valueType="num">
                                      <p:cBhvr>
                                        <p:cTn id="10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763000" cy="5181600"/>
          </a:xfrm>
        </p:spPr>
        <p:txBody>
          <a:bodyPr>
            <a:normAutofit/>
          </a:bodyPr>
          <a:lstStyle/>
          <a:p>
            <a:pPr>
              <a:buFont typeface="Wingdings" pitchFamily="2" charset="2"/>
              <a:buChar char="Ø"/>
            </a:pPr>
            <a:r>
              <a:rPr lang="en-US" sz="3200" dirty="0" smtClean="0">
                <a:latin typeface="Arial" pitchFamily="34" charset="0"/>
                <a:cs typeface="Arial" pitchFamily="34" charset="0"/>
              </a:rPr>
              <a:t>All that matters in the abortion debate: “What are the unborn?”</a:t>
            </a:r>
          </a:p>
          <a:p>
            <a:pPr>
              <a:buFont typeface="Wingdings" pitchFamily="2" charset="2"/>
              <a:buChar char="Ø"/>
            </a:pPr>
            <a:r>
              <a:rPr lang="en-US" sz="3200" dirty="0" smtClean="0">
                <a:latin typeface="Arial" pitchFamily="34" charset="0"/>
                <a:cs typeface="Arial" pitchFamily="34" charset="0"/>
              </a:rPr>
              <a:t>How are the unborn different than us?</a:t>
            </a:r>
          </a:p>
          <a:p>
            <a:pPr>
              <a:buNone/>
            </a:pPr>
            <a:endParaRPr lang="en-US" sz="3200" dirty="0" smtClean="0">
              <a:latin typeface="Arial" pitchFamily="34" charset="0"/>
              <a:cs typeface="Arial" pitchFamily="34" charset="0"/>
            </a:endParaRPr>
          </a:p>
          <a:p>
            <a:pPr>
              <a:buNone/>
            </a:pPr>
            <a:r>
              <a:rPr lang="en-US" sz="3200" dirty="0" smtClean="0">
                <a:latin typeface="Arial" pitchFamily="34" charset="0"/>
                <a:cs typeface="Arial" pitchFamily="34" charset="0"/>
              </a:rPr>
              <a:t>S = Size</a:t>
            </a:r>
          </a:p>
          <a:p>
            <a:pPr>
              <a:buNone/>
            </a:pPr>
            <a:r>
              <a:rPr lang="en-US" sz="3200" dirty="0" smtClean="0">
                <a:latin typeface="Arial" pitchFamily="34" charset="0"/>
                <a:cs typeface="Arial" pitchFamily="34" charset="0"/>
              </a:rPr>
              <a:t>L = Level of development</a:t>
            </a:r>
          </a:p>
          <a:p>
            <a:pPr>
              <a:buNone/>
            </a:pPr>
            <a:r>
              <a:rPr lang="en-US" sz="3200" dirty="0" smtClean="0">
                <a:latin typeface="Arial" pitchFamily="34" charset="0"/>
                <a:cs typeface="Arial" pitchFamily="34" charset="0"/>
              </a:rPr>
              <a:t>E = Environment</a:t>
            </a:r>
          </a:p>
          <a:p>
            <a:pPr>
              <a:buNone/>
            </a:pPr>
            <a:r>
              <a:rPr lang="en-US" sz="3200" dirty="0" smtClean="0">
                <a:latin typeface="Arial" pitchFamily="34" charset="0"/>
                <a:cs typeface="Arial" pitchFamily="34" charset="0"/>
              </a:rPr>
              <a:t>D = Degree of dependency</a:t>
            </a:r>
          </a:p>
        </p:txBody>
      </p:sp>
      <p:sp>
        <p:nvSpPr>
          <p:cNvPr id="3" name="Title 2"/>
          <p:cNvSpPr>
            <a:spLocks noGrp="1"/>
          </p:cNvSpPr>
          <p:nvPr>
            <p:ph type="title"/>
          </p:nvPr>
        </p:nvSpPr>
        <p:spPr>
          <a:xfrm>
            <a:off x="533400" y="0"/>
            <a:ext cx="8229600" cy="1143000"/>
          </a:xfrm>
        </p:spPr>
        <p:txBody>
          <a:bodyPr>
            <a:normAutofit fontScale="90000"/>
          </a:bodyPr>
          <a:lstStyle/>
          <a:p>
            <a:r>
              <a:rPr lang="en-US" sz="3600" dirty="0" smtClean="0">
                <a:solidFill>
                  <a:srgbClr val="0070C0"/>
                </a:solidFill>
                <a:effectLst/>
                <a:latin typeface="Arial" pitchFamily="34" charset="0"/>
                <a:cs typeface="Arial" pitchFamily="34" charset="0"/>
              </a:rPr>
              <a:t> For Those Who Don’t Believe The Bible</a:t>
            </a:r>
            <a:endParaRPr lang="en-US" sz="3600" dirty="0">
              <a:solidFill>
                <a:srgbClr val="0070C0"/>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CDA4A3E-E41B-402F-A35E-4292552C52D1}"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686800" cy="4940491"/>
          </a:xfrm>
        </p:spPr>
        <p:txBody>
          <a:bodyPr>
            <a:normAutofit/>
          </a:bodyPr>
          <a:lstStyle/>
          <a:p>
            <a:r>
              <a:rPr lang="en-US" sz="4000" b="1" dirty="0" smtClean="0">
                <a:latin typeface="Arial" pitchFamily="34" charset="0"/>
                <a:cs typeface="Arial" pitchFamily="34" charset="0"/>
              </a:rPr>
              <a:t>Trot out the toddler!</a:t>
            </a:r>
          </a:p>
          <a:p>
            <a:pPr>
              <a:buNone/>
            </a:pPr>
            <a:endParaRPr lang="en-US" sz="4000" b="1" dirty="0" smtClean="0">
              <a:latin typeface="Arial" pitchFamily="34" charset="0"/>
              <a:cs typeface="Arial" pitchFamily="34" charset="0"/>
            </a:endParaRPr>
          </a:p>
          <a:p>
            <a:pPr>
              <a:buNone/>
            </a:pPr>
            <a:r>
              <a:rPr lang="en-US" sz="3200" dirty="0" smtClean="0">
                <a:latin typeface="Arial" pitchFamily="34" charset="0"/>
                <a:cs typeface="Arial" pitchFamily="34" charset="0"/>
              </a:rPr>
              <a:t>1. There is an inherent right to privacy.</a:t>
            </a:r>
          </a:p>
          <a:p>
            <a:pPr>
              <a:buNone/>
            </a:pPr>
            <a:r>
              <a:rPr lang="en-US" sz="3200" dirty="0" smtClean="0">
                <a:latin typeface="Arial" pitchFamily="34" charset="0"/>
                <a:cs typeface="Arial" pitchFamily="34" charset="0"/>
              </a:rPr>
              <a:t>2. If I can’t have an abortion, I can’t go to school.</a:t>
            </a:r>
          </a:p>
          <a:p>
            <a:pPr>
              <a:buNone/>
            </a:pPr>
            <a:r>
              <a:rPr lang="en-US" sz="3200" dirty="0" smtClean="0">
                <a:latin typeface="Arial" pitchFamily="34" charset="0"/>
                <a:cs typeface="Arial" pitchFamily="34" charset="0"/>
              </a:rPr>
              <a:t>3. If abortion is illegal, then many women will have back alley abortions.</a:t>
            </a:r>
          </a:p>
        </p:txBody>
      </p:sp>
      <p:sp>
        <p:nvSpPr>
          <p:cNvPr id="3" name="Title 2"/>
          <p:cNvSpPr>
            <a:spLocks noGrp="1"/>
          </p:cNvSpPr>
          <p:nvPr>
            <p:ph type="title"/>
          </p:nvPr>
        </p:nvSpPr>
        <p:spPr>
          <a:xfrm>
            <a:off x="533400" y="0"/>
            <a:ext cx="8229600" cy="1143000"/>
          </a:xfrm>
        </p:spPr>
        <p:txBody>
          <a:bodyPr>
            <a:normAutofit/>
          </a:bodyPr>
          <a:lstStyle/>
          <a:p>
            <a:r>
              <a:rPr lang="en-US" sz="3600" dirty="0" smtClean="0">
                <a:solidFill>
                  <a:srgbClr val="0070C0"/>
                </a:solidFill>
                <a:effectLst/>
                <a:latin typeface="Arial" pitchFamily="34" charset="0"/>
                <a:cs typeface="Arial" pitchFamily="34" charset="0"/>
              </a:rPr>
              <a:t>               Defeating Objections</a:t>
            </a:r>
            <a:endParaRPr lang="en-US" sz="3600" dirty="0">
              <a:solidFill>
                <a:srgbClr val="0070C0"/>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CDA4A3E-E41B-402F-A35E-4292552C52D1}"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vivekrimm.webs.com/photos/pics%20that%20changed%20the%20world/the-baby-hand.jpg">
            <a:hlinkClick r:id="rId3"/>
          </p:cNvPr>
          <p:cNvPicPr>
            <a:picLocks noChangeAspect="1" noChangeArrowheads="1"/>
          </p:cNvPicPr>
          <p:nvPr/>
        </p:nvPicPr>
        <p:blipFill>
          <a:blip r:embed="rId4" cstate="print"/>
          <a:srcRect/>
          <a:stretch>
            <a:fillRect/>
          </a:stretch>
        </p:blipFill>
        <p:spPr bwMode="auto">
          <a:xfrm>
            <a:off x="0" y="0"/>
            <a:ext cx="9143999" cy="6993467"/>
          </a:xfrm>
          <a:prstGeom prst="rect">
            <a:avLst/>
          </a:prstGeom>
          <a:noFill/>
        </p:spPr>
      </p:pic>
      <p:sp>
        <p:nvSpPr>
          <p:cNvPr id="2" name="Slide Number Placeholder 1"/>
          <p:cNvSpPr>
            <a:spLocks noGrp="1"/>
          </p:cNvSpPr>
          <p:nvPr>
            <p:ph type="sldNum" sz="quarter" idx="12"/>
          </p:nvPr>
        </p:nvSpPr>
        <p:spPr/>
        <p:txBody>
          <a:bodyPr/>
          <a:lstStyle/>
          <a:p>
            <a:fld id="{ECDA4A3E-E41B-402F-A35E-4292552C52D1}" type="slidenum">
              <a:rPr lang="en-US" smtClean="0"/>
              <a:pPr/>
              <a:t>16</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839200" cy="5169091"/>
          </a:xfrm>
        </p:spPr>
        <p:txBody>
          <a:bodyPr>
            <a:noAutofit/>
          </a:bodyPr>
          <a:lstStyle/>
          <a:p>
            <a:pPr>
              <a:buNone/>
            </a:pPr>
            <a:r>
              <a:rPr lang="en-US" sz="3200" u="sng" dirty="0" smtClean="0">
                <a:latin typeface="Arial" pitchFamily="34" charset="0"/>
                <a:cs typeface="Arial" pitchFamily="34" charset="0"/>
              </a:rPr>
              <a:t>Matthew 5:13</a:t>
            </a:r>
            <a:r>
              <a:rPr lang="en-US" sz="3200" dirty="0" smtClean="0">
                <a:latin typeface="Arial" pitchFamily="34" charset="0"/>
                <a:cs typeface="Arial" pitchFamily="34" charset="0"/>
              </a:rPr>
              <a:t> You are the </a:t>
            </a:r>
            <a:r>
              <a:rPr lang="en-US" sz="3200" b="1" dirty="0" smtClean="0">
                <a:latin typeface="Arial" pitchFamily="34" charset="0"/>
                <a:cs typeface="Arial" pitchFamily="34" charset="0"/>
              </a:rPr>
              <a:t>salt of the earth</a:t>
            </a:r>
            <a:r>
              <a:rPr lang="en-US" sz="3200" dirty="0" smtClean="0">
                <a:latin typeface="Arial" pitchFamily="34" charset="0"/>
                <a:cs typeface="Arial" pitchFamily="34" charset="0"/>
              </a:rPr>
              <a:t>; but if the salt has </a:t>
            </a:r>
            <a:r>
              <a:rPr lang="en-US" sz="3200" dirty="0" smtClean="0">
                <a:solidFill>
                  <a:srgbClr val="FF0000"/>
                </a:solidFill>
                <a:latin typeface="Arial" pitchFamily="34" charset="0"/>
                <a:cs typeface="Arial" pitchFamily="34" charset="0"/>
              </a:rPr>
              <a:t>become tasteless</a:t>
            </a:r>
            <a:r>
              <a:rPr lang="en-US" sz="3200" dirty="0" smtClean="0">
                <a:latin typeface="Arial" pitchFamily="34" charset="0"/>
                <a:cs typeface="Arial" pitchFamily="34" charset="0"/>
              </a:rPr>
              <a:t>, how can it be made salty again? It is no longer good for anything, except to be thrown out and trampled under foot by men.</a:t>
            </a:r>
          </a:p>
          <a:p>
            <a:pPr>
              <a:buNone/>
            </a:pPr>
            <a:r>
              <a:rPr lang="en-US" sz="3200" dirty="0" smtClean="0">
                <a:latin typeface="Arial" pitchFamily="34" charset="0"/>
                <a:cs typeface="Arial" pitchFamily="34" charset="0"/>
              </a:rPr>
              <a:t> </a:t>
            </a:r>
          </a:p>
          <a:p>
            <a:pPr>
              <a:buNone/>
            </a:pPr>
            <a:r>
              <a:rPr lang="en-US" sz="3200" u="sng" dirty="0" smtClean="0">
                <a:latin typeface="Arial" pitchFamily="34" charset="0"/>
                <a:cs typeface="Arial" pitchFamily="34" charset="0"/>
              </a:rPr>
              <a:t>Romans 1:22</a:t>
            </a:r>
            <a:r>
              <a:rPr lang="en-US" sz="3200" dirty="0" smtClean="0">
                <a:latin typeface="Arial" pitchFamily="34" charset="0"/>
                <a:cs typeface="Arial" pitchFamily="34" charset="0"/>
              </a:rPr>
              <a:t> Professing to be wise, </a:t>
            </a:r>
            <a:r>
              <a:rPr lang="en-US" sz="3200" dirty="0" smtClean="0">
                <a:solidFill>
                  <a:srgbClr val="FF0000"/>
                </a:solidFill>
                <a:latin typeface="Arial" pitchFamily="34" charset="0"/>
                <a:cs typeface="Arial" pitchFamily="34" charset="0"/>
              </a:rPr>
              <a:t>they became fools</a:t>
            </a:r>
            <a:r>
              <a:rPr lang="en-US" sz="3200" dirty="0" smtClean="0">
                <a:latin typeface="Arial" pitchFamily="34" charset="0"/>
                <a:cs typeface="Arial" pitchFamily="34" charset="0"/>
              </a:rPr>
              <a:t>…</a:t>
            </a:r>
          </a:p>
          <a:p>
            <a:pPr>
              <a:buNone/>
            </a:pPr>
            <a:endParaRPr lang="en-US" sz="3200" dirty="0" smtClean="0">
              <a:latin typeface="Arial" pitchFamily="34" charset="0"/>
              <a:cs typeface="Arial" pitchFamily="34" charset="0"/>
            </a:endParaRPr>
          </a:p>
          <a:p>
            <a:pPr>
              <a:buNone/>
            </a:pPr>
            <a:r>
              <a:rPr lang="en-US" sz="3200" b="1" dirty="0" smtClean="0">
                <a:latin typeface="Arial" pitchFamily="34" charset="0"/>
                <a:cs typeface="Arial" pitchFamily="34" charset="0"/>
              </a:rPr>
              <a:t>        Aramaic Pun?  </a:t>
            </a:r>
            <a:r>
              <a:rPr lang="en-US" sz="3200" dirty="0" smtClean="0">
                <a:latin typeface="Arial" pitchFamily="34" charset="0"/>
                <a:cs typeface="Arial" pitchFamily="34" charset="0"/>
              </a:rPr>
              <a:t>“</a:t>
            </a:r>
            <a:r>
              <a:rPr lang="en-US" sz="3200" dirty="0" err="1" smtClean="0">
                <a:latin typeface="Arial" pitchFamily="34" charset="0"/>
                <a:cs typeface="Arial" pitchFamily="34" charset="0"/>
              </a:rPr>
              <a:t>tahvel</a:t>
            </a:r>
            <a:r>
              <a:rPr lang="en-US" sz="3200" dirty="0" smtClean="0">
                <a:latin typeface="Arial" pitchFamily="34" charset="0"/>
                <a:cs typeface="Arial" pitchFamily="34" charset="0"/>
              </a:rPr>
              <a:t>” = salted</a:t>
            </a:r>
          </a:p>
          <a:p>
            <a:pPr>
              <a:buNone/>
            </a:pP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tahfel</a:t>
            </a:r>
            <a:r>
              <a:rPr lang="en-US" sz="3200" dirty="0" smtClean="0">
                <a:latin typeface="Arial" pitchFamily="34" charset="0"/>
                <a:cs typeface="Arial" pitchFamily="34" charset="0"/>
              </a:rPr>
              <a:t>” = foolish</a:t>
            </a:r>
          </a:p>
          <a:p>
            <a:pPr>
              <a:buNone/>
            </a:pPr>
            <a:r>
              <a:rPr lang="en-US" sz="3200" dirty="0" smtClean="0">
                <a:latin typeface="Arial" pitchFamily="34" charset="0"/>
                <a:cs typeface="Arial" pitchFamily="34" charset="0"/>
              </a:rPr>
              <a:t>               </a:t>
            </a:r>
          </a:p>
        </p:txBody>
      </p:sp>
      <p:sp>
        <p:nvSpPr>
          <p:cNvPr id="3" name="Title 2"/>
          <p:cNvSpPr>
            <a:spLocks noGrp="1"/>
          </p:cNvSpPr>
          <p:nvPr>
            <p:ph type="title"/>
          </p:nvPr>
        </p:nvSpPr>
        <p:spPr>
          <a:xfrm>
            <a:off x="457200" y="0"/>
            <a:ext cx="8229600" cy="1143000"/>
          </a:xfrm>
        </p:spPr>
        <p:txBody>
          <a:bodyPr>
            <a:normAutofit/>
          </a:bodyPr>
          <a:lstStyle/>
          <a:p>
            <a:r>
              <a:rPr lang="en-US" sz="3600" dirty="0" smtClean="0"/>
              <a:t>       </a:t>
            </a:r>
            <a:r>
              <a:rPr lang="en-US" sz="3600" dirty="0" smtClean="0">
                <a:solidFill>
                  <a:srgbClr val="0070C0"/>
                </a:solidFill>
                <a:effectLst/>
                <a:latin typeface="Arial" pitchFamily="34" charset="0"/>
                <a:cs typeface="Arial" pitchFamily="34" charset="0"/>
              </a:rPr>
              <a:t>Why Should We Speak Out?</a:t>
            </a:r>
            <a:endParaRPr lang="en-US" sz="3600" dirty="0">
              <a:solidFill>
                <a:srgbClr val="0070C0"/>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CDA4A3E-E41B-402F-A35E-4292552C52D1}"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763000" cy="5016691"/>
          </a:xfrm>
        </p:spPr>
        <p:txBody>
          <a:bodyPr>
            <a:normAutofit/>
          </a:bodyPr>
          <a:lstStyle/>
          <a:p>
            <a:pPr>
              <a:buNone/>
            </a:pPr>
            <a:r>
              <a:rPr lang="en-US" sz="3200" b="1" u="sng" dirty="0" smtClean="0">
                <a:latin typeface="Arial" pitchFamily="34" charset="0"/>
                <a:cs typeface="Arial" pitchFamily="34" charset="0"/>
              </a:rPr>
              <a:t>Biblical Worldview</a:t>
            </a:r>
            <a:r>
              <a:rPr lang="en-US" sz="3200" dirty="0" smtClean="0">
                <a:latin typeface="Arial" pitchFamily="34" charset="0"/>
                <a:cs typeface="Arial" pitchFamily="34" charset="0"/>
              </a:rPr>
              <a:t>: Mankind is made in God’s image. </a:t>
            </a:r>
            <a:r>
              <a:rPr lang="en-US" sz="3200" dirty="0" smtClean="0">
                <a:solidFill>
                  <a:srgbClr val="FF0000"/>
                </a:solidFill>
                <a:latin typeface="Arial" pitchFamily="34" charset="0"/>
                <a:cs typeface="Arial" pitchFamily="34" charset="0"/>
              </a:rPr>
              <a:t>God</a:t>
            </a:r>
            <a:r>
              <a:rPr lang="en-US" sz="3200" dirty="0" smtClean="0">
                <a:latin typeface="Arial" pitchFamily="34" charset="0"/>
                <a:cs typeface="Arial" pitchFamily="34" charset="0"/>
              </a:rPr>
              <a:t> </a:t>
            </a:r>
            <a:r>
              <a:rPr lang="en-US" sz="3200" dirty="0" smtClean="0">
                <a:solidFill>
                  <a:srgbClr val="FF0000"/>
                </a:solidFill>
                <a:latin typeface="Arial" pitchFamily="34" charset="0"/>
                <a:cs typeface="Arial" pitchFamily="34" charset="0"/>
              </a:rPr>
              <a:t>declares</a:t>
            </a:r>
            <a:r>
              <a:rPr lang="en-US" sz="3200" dirty="0" smtClean="0">
                <a:latin typeface="Arial" pitchFamily="34" charset="0"/>
                <a:cs typeface="Arial" pitchFamily="34" charset="0"/>
              </a:rPr>
              <a:t> that humans are valuable and are to be protected.</a:t>
            </a:r>
          </a:p>
          <a:p>
            <a:pPr>
              <a:buNone/>
            </a:pPr>
            <a:endParaRPr lang="en-US" sz="3200" dirty="0" smtClean="0">
              <a:latin typeface="Arial" pitchFamily="34" charset="0"/>
              <a:cs typeface="Arial" pitchFamily="34" charset="0"/>
            </a:endParaRPr>
          </a:p>
          <a:p>
            <a:pPr>
              <a:buNone/>
            </a:pPr>
            <a:r>
              <a:rPr lang="en-US" sz="3200" b="1" u="sng" dirty="0" smtClean="0">
                <a:latin typeface="Arial" pitchFamily="34" charset="0"/>
                <a:cs typeface="Arial" pitchFamily="34" charset="0"/>
              </a:rPr>
              <a:t>Pagan Worldview</a:t>
            </a:r>
            <a:r>
              <a:rPr lang="en-US" sz="3200" dirty="0" smtClean="0">
                <a:latin typeface="Arial" pitchFamily="34" charset="0"/>
                <a:cs typeface="Arial" pitchFamily="34" charset="0"/>
              </a:rPr>
              <a:t>: No God that declares humans as valuable and protected.</a:t>
            </a:r>
          </a:p>
          <a:p>
            <a:pPr>
              <a:buFont typeface="Arial" pitchFamily="34" charset="0"/>
              <a:buChar char="•"/>
            </a:pPr>
            <a:r>
              <a:rPr lang="en-US" sz="3200" dirty="0" smtClean="0">
                <a:latin typeface="Arial" pitchFamily="34" charset="0"/>
                <a:cs typeface="Arial" pitchFamily="34" charset="0"/>
              </a:rPr>
              <a:t>Materialistic: Humans “by chance”</a:t>
            </a:r>
          </a:p>
          <a:p>
            <a:pPr>
              <a:buFont typeface="Arial" pitchFamily="34" charset="0"/>
              <a:buChar char="•"/>
            </a:pPr>
            <a:r>
              <a:rPr lang="en-US" sz="3200" dirty="0" smtClean="0">
                <a:latin typeface="Arial" pitchFamily="34" charset="0"/>
                <a:cs typeface="Arial" pitchFamily="34" charset="0"/>
              </a:rPr>
              <a:t>Eastern: Humans “not distinct” </a:t>
            </a:r>
          </a:p>
          <a:p>
            <a:pPr>
              <a:buFont typeface="Arial" pitchFamily="34" charset="0"/>
              <a:buChar char="•"/>
            </a:pPr>
            <a:r>
              <a:rPr lang="en-US" sz="3200" dirty="0" smtClean="0">
                <a:latin typeface="Arial" pitchFamily="34" charset="0"/>
                <a:cs typeface="Arial" pitchFamily="34" charset="0"/>
              </a:rPr>
              <a:t>Polytheistic: Humans are “slaves to the gods”</a:t>
            </a:r>
          </a:p>
        </p:txBody>
      </p:sp>
      <p:sp>
        <p:nvSpPr>
          <p:cNvPr id="3" name="Title 2"/>
          <p:cNvSpPr>
            <a:spLocks noGrp="1"/>
          </p:cNvSpPr>
          <p:nvPr>
            <p:ph type="title"/>
          </p:nvPr>
        </p:nvSpPr>
        <p:spPr>
          <a:xfrm>
            <a:off x="533400" y="0"/>
            <a:ext cx="8229600" cy="792162"/>
          </a:xfrm>
        </p:spPr>
        <p:txBody>
          <a:bodyPr>
            <a:normAutofit/>
          </a:bodyPr>
          <a:lstStyle/>
          <a:p>
            <a:r>
              <a:rPr lang="en-US" sz="3600" dirty="0" smtClean="0">
                <a:solidFill>
                  <a:srgbClr val="0070C0"/>
                </a:solidFill>
                <a:effectLst/>
                <a:latin typeface="Arial" pitchFamily="34" charset="0"/>
                <a:cs typeface="Arial" pitchFamily="34" charset="0"/>
              </a:rPr>
              <a:t>           Worldviews Compared</a:t>
            </a:r>
            <a:endParaRPr lang="en-US" sz="3600" dirty="0">
              <a:solidFill>
                <a:srgbClr val="0070C0"/>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CDA4A3E-E41B-402F-A35E-4292552C52D1}"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685800"/>
            <a:ext cx="8839200" cy="5943600"/>
          </a:xfrm>
        </p:spPr>
        <p:txBody>
          <a:bodyPr>
            <a:noAutofit/>
          </a:bodyPr>
          <a:lstStyle/>
          <a:p>
            <a:pPr>
              <a:buNone/>
            </a:pPr>
            <a:r>
              <a:rPr lang="en-US" sz="3200" b="1" dirty="0" smtClean="0">
                <a:latin typeface="Arial" pitchFamily="34" charset="0"/>
                <a:cs typeface="Arial" pitchFamily="34" charset="0"/>
              </a:rPr>
              <a:t>Planned Parenthood:</a:t>
            </a:r>
          </a:p>
          <a:p>
            <a:pPr>
              <a:buNone/>
            </a:pPr>
            <a:r>
              <a:rPr lang="en-US" sz="3200" dirty="0" smtClean="0">
                <a:latin typeface="Arial" pitchFamily="34" charset="0"/>
                <a:cs typeface="Arial" pitchFamily="34" charset="0"/>
              </a:rPr>
              <a:t>"The most merciful thing that a large family does to one of its infant members is to </a:t>
            </a:r>
            <a:r>
              <a:rPr lang="en-US" sz="3200" dirty="0" smtClean="0">
                <a:solidFill>
                  <a:srgbClr val="FF0000"/>
                </a:solidFill>
                <a:latin typeface="Arial" pitchFamily="34" charset="0"/>
                <a:cs typeface="Arial" pitchFamily="34" charset="0"/>
              </a:rPr>
              <a:t>kill it</a:t>
            </a:r>
            <a:r>
              <a:rPr lang="en-US" sz="3200" dirty="0" smtClean="0">
                <a:latin typeface="Arial" pitchFamily="34" charset="0"/>
                <a:cs typeface="Arial" pitchFamily="34" charset="0"/>
              </a:rPr>
              <a:t>." </a:t>
            </a:r>
            <a:br>
              <a:rPr lang="en-US" sz="3200" dirty="0" smtClean="0">
                <a:latin typeface="Arial" pitchFamily="34" charset="0"/>
                <a:cs typeface="Arial" pitchFamily="34" charset="0"/>
              </a:rPr>
            </a:br>
            <a:r>
              <a:rPr lang="en-US" sz="3200" dirty="0" smtClean="0">
                <a:latin typeface="Arial" pitchFamily="34" charset="0"/>
                <a:cs typeface="Arial" pitchFamily="34" charset="0"/>
              </a:rPr>
              <a:t>(</a:t>
            </a:r>
            <a:r>
              <a:rPr lang="en-US" sz="3200" dirty="0" err="1" smtClean="0">
                <a:latin typeface="Arial" pitchFamily="34" charset="0"/>
                <a:cs typeface="Arial" pitchFamily="34" charset="0"/>
              </a:rPr>
              <a:t>M.Sanger</a:t>
            </a:r>
            <a:r>
              <a:rPr lang="en-US" sz="3200" dirty="0" smtClean="0">
                <a:latin typeface="Arial" pitchFamily="34" charset="0"/>
                <a:cs typeface="Arial" pitchFamily="34" charset="0"/>
              </a:rPr>
              <a:t>, </a:t>
            </a:r>
            <a:r>
              <a:rPr lang="en-US" sz="3200" i="1" dirty="0" smtClean="0">
                <a:latin typeface="Arial" pitchFamily="34" charset="0"/>
                <a:cs typeface="Arial" pitchFamily="34" charset="0"/>
              </a:rPr>
              <a:t>Women and the New Race</a:t>
            </a:r>
            <a:r>
              <a:rPr lang="en-US" sz="3200" dirty="0" smtClean="0">
                <a:latin typeface="Arial" pitchFamily="34" charset="0"/>
                <a:cs typeface="Arial" pitchFamily="34" charset="0"/>
              </a:rPr>
              <a:t>)</a:t>
            </a:r>
          </a:p>
          <a:p>
            <a:pPr>
              <a:buNone/>
            </a:pPr>
            <a:endParaRPr lang="en-US" sz="3200" dirty="0" smtClean="0">
              <a:latin typeface="Arial" pitchFamily="34" charset="0"/>
              <a:cs typeface="Arial" pitchFamily="34" charset="0"/>
            </a:endParaRPr>
          </a:p>
          <a:p>
            <a:pPr>
              <a:buNone/>
            </a:pPr>
            <a:r>
              <a:rPr lang="en-US" sz="3200" dirty="0" smtClean="0">
                <a:latin typeface="Arial" pitchFamily="34" charset="0"/>
                <a:cs typeface="Arial" pitchFamily="34" charset="0"/>
              </a:rPr>
              <a:t>“</a:t>
            </a:r>
            <a:r>
              <a:rPr lang="en-US" sz="3200" dirty="0" smtClean="0">
                <a:solidFill>
                  <a:srgbClr val="FF0000"/>
                </a:solidFill>
                <a:latin typeface="Arial" pitchFamily="34" charset="0"/>
                <a:cs typeface="Arial" pitchFamily="34" charset="0"/>
              </a:rPr>
              <a:t>No</a:t>
            </a:r>
            <a:r>
              <a:rPr lang="en-US" sz="3200" dirty="0" smtClean="0">
                <a:latin typeface="Arial" pitchFamily="34" charset="0"/>
                <a:cs typeface="Arial" pitchFamily="34" charset="0"/>
              </a:rPr>
              <a:t> such thing as a constitutional ‘</a:t>
            </a:r>
            <a:r>
              <a:rPr lang="en-US" sz="3200" dirty="0" smtClean="0">
                <a:solidFill>
                  <a:srgbClr val="FF0000"/>
                </a:solidFill>
                <a:latin typeface="Arial" pitchFamily="34" charset="0"/>
                <a:cs typeface="Arial" pitchFamily="34" charset="0"/>
              </a:rPr>
              <a:t>right to life</a:t>
            </a:r>
            <a:r>
              <a:rPr lang="en-US" sz="3200" dirty="0" smtClean="0">
                <a:latin typeface="Arial" pitchFamily="34" charset="0"/>
                <a:cs typeface="Arial" pitchFamily="34" charset="0"/>
              </a:rPr>
              <a:t>’ exists for anyone, born or unborn.”</a:t>
            </a:r>
          </a:p>
          <a:p>
            <a:pPr>
              <a:buNone/>
            </a:pPr>
            <a:r>
              <a:rPr lang="en-US" sz="3200" dirty="0" smtClean="0">
                <a:latin typeface="Arial" pitchFamily="34" charset="0"/>
                <a:cs typeface="Arial" pitchFamily="34" charset="0"/>
              </a:rPr>
              <a:t>(Planned Parenthood lawyer Harriet </a:t>
            </a:r>
            <a:r>
              <a:rPr lang="en-US" sz="3200" dirty="0" err="1" smtClean="0">
                <a:latin typeface="Arial" pitchFamily="34" charset="0"/>
                <a:cs typeface="Arial" pitchFamily="34" charset="0"/>
              </a:rPr>
              <a:t>Pilpel</a:t>
            </a:r>
            <a:r>
              <a:rPr lang="en-US" sz="3200" dirty="0" smtClean="0">
                <a:latin typeface="Arial" pitchFamily="34" charset="0"/>
                <a:cs typeface="Arial" pitchFamily="34" charset="0"/>
              </a:rPr>
              <a:t>, in testimony before the United States Committee on Constitutional Amendments)           				</a:t>
            </a:r>
          </a:p>
          <a:p>
            <a:pPr>
              <a:buNone/>
            </a:pPr>
            <a:r>
              <a:rPr lang="en-US" sz="3200" dirty="0" smtClean="0">
                <a:latin typeface="Arial" pitchFamily="34" charset="0"/>
                <a:cs typeface="Arial" pitchFamily="34" charset="0"/>
              </a:rPr>
              <a:t> </a:t>
            </a:r>
          </a:p>
          <a:p>
            <a:pPr>
              <a:buNone/>
            </a:pPr>
            <a:endParaRPr lang="en-US" sz="3200" dirty="0" smtClean="0">
              <a:latin typeface="Arial" pitchFamily="34" charset="0"/>
              <a:cs typeface="Arial" pitchFamily="34" charset="0"/>
            </a:endParaRPr>
          </a:p>
          <a:p>
            <a:pPr>
              <a:buNone/>
            </a:pPr>
            <a:endParaRPr lang="en-US" sz="3200" dirty="0" smtClean="0">
              <a:latin typeface="Arial" pitchFamily="34" charset="0"/>
              <a:cs typeface="Arial" pitchFamily="34" charset="0"/>
            </a:endParaRPr>
          </a:p>
          <a:p>
            <a:pPr>
              <a:buNone/>
            </a:pPr>
            <a:endParaRPr lang="en-US" sz="3200" dirty="0"/>
          </a:p>
        </p:txBody>
      </p:sp>
      <p:sp>
        <p:nvSpPr>
          <p:cNvPr id="3" name="Title 2"/>
          <p:cNvSpPr>
            <a:spLocks noGrp="1"/>
          </p:cNvSpPr>
          <p:nvPr>
            <p:ph type="title"/>
          </p:nvPr>
        </p:nvSpPr>
        <p:spPr>
          <a:xfrm>
            <a:off x="533400" y="0"/>
            <a:ext cx="8229600" cy="914400"/>
          </a:xfrm>
        </p:spPr>
        <p:txBody>
          <a:bodyPr/>
          <a:lstStyle/>
          <a:p>
            <a:r>
              <a:rPr lang="en-US" dirty="0" smtClean="0"/>
              <a:t>            </a:t>
            </a:r>
            <a:r>
              <a:rPr lang="en-US" sz="3200" dirty="0" smtClean="0">
                <a:solidFill>
                  <a:srgbClr val="0070C0"/>
                </a:solidFill>
                <a:effectLst/>
                <a:latin typeface="Arial" pitchFamily="34" charset="0"/>
                <a:cs typeface="Arial" pitchFamily="34" charset="0"/>
              </a:rPr>
              <a:t>Paganism In America</a:t>
            </a:r>
            <a:endParaRPr lang="en-US" sz="3200" dirty="0">
              <a:solidFill>
                <a:srgbClr val="0070C0"/>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CDA4A3E-E41B-402F-A35E-4292552C52D1}"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Autofit/>
          </a:bodyPr>
          <a:lstStyle/>
          <a:p>
            <a:pPr>
              <a:buNone/>
            </a:pPr>
            <a:r>
              <a:rPr lang="en-US" sz="3200" dirty="0" smtClean="0">
                <a:latin typeface="Arial" pitchFamily="34" charset="0"/>
                <a:cs typeface="Arial" pitchFamily="34" charset="0"/>
              </a:rPr>
              <a:t>"We should hire three or four colored ministers, preferably with social-service backgrounds, and with engaging personalities…We don't want the word to go out that we want to </a:t>
            </a:r>
            <a:r>
              <a:rPr lang="en-US" sz="3200" dirty="0" smtClean="0">
                <a:solidFill>
                  <a:srgbClr val="FF0000"/>
                </a:solidFill>
                <a:latin typeface="Arial" pitchFamily="34" charset="0"/>
                <a:cs typeface="Arial" pitchFamily="34" charset="0"/>
              </a:rPr>
              <a:t>exterminate the Negro population</a:t>
            </a:r>
            <a:r>
              <a:rPr lang="en-US" sz="3200" dirty="0" smtClean="0">
                <a:latin typeface="Arial" pitchFamily="34" charset="0"/>
                <a:cs typeface="Arial" pitchFamily="34" charset="0"/>
              </a:rPr>
              <a:t>, and the minister is the man who can straighten out that idea if it ever occurs to any of their more rebellious members. (Margaret Sanger's December 19, 1939 letter to Dr. Clarence Gamble).</a:t>
            </a:r>
            <a:endParaRPr lang="en-US" sz="3200" dirty="0"/>
          </a:p>
        </p:txBody>
      </p:sp>
      <p:sp>
        <p:nvSpPr>
          <p:cNvPr id="3" name="Title 2"/>
          <p:cNvSpPr>
            <a:spLocks noGrp="1"/>
          </p:cNvSpPr>
          <p:nvPr>
            <p:ph type="title"/>
          </p:nvPr>
        </p:nvSpPr>
        <p:spPr>
          <a:xfrm>
            <a:off x="457200" y="0"/>
            <a:ext cx="8229600" cy="1143000"/>
          </a:xfrm>
        </p:spPr>
        <p:txBody>
          <a:bodyPr>
            <a:normAutofit/>
          </a:bodyPr>
          <a:lstStyle/>
          <a:p>
            <a:r>
              <a:rPr lang="en-US" sz="3600" smtClean="0">
                <a:solidFill>
                  <a:srgbClr val="0070C0"/>
                </a:solidFill>
                <a:effectLst/>
                <a:latin typeface="Arial" pitchFamily="34" charset="0"/>
                <a:cs typeface="Arial" pitchFamily="34" charset="0"/>
              </a:rPr>
              <a:t>    Margaret </a:t>
            </a:r>
            <a:r>
              <a:rPr lang="en-US" sz="3600" dirty="0" smtClean="0">
                <a:solidFill>
                  <a:srgbClr val="0070C0"/>
                </a:solidFill>
                <a:effectLst/>
                <a:latin typeface="Arial" pitchFamily="34" charset="0"/>
                <a:cs typeface="Arial" pitchFamily="34" charset="0"/>
              </a:rPr>
              <a:t>Sanger’s Racist Agenda</a:t>
            </a:r>
            <a:endParaRPr lang="en-US" sz="4000" dirty="0">
              <a:solidFill>
                <a:srgbClr val="0070C0"/>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CDA4A3E-E41B-402F-A35E-4292552C52D1}"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81000"/>
            <a:ext cx="9144000" cy="584775"/>
          </a:xfrm>
          <a:prstGeom prst="rect">
            <a:avLst/>
          </a:prstGeom>
          <a:noFill/>
        </p:spPr>
        <p:txBody>
          <a:bodyPr wrap="square" rtlCol="0">
            <a:spAutoFit/>
          </a:bodyPr>
          <a:lstStyle/>
          <a:p>
            <a:r>
              <a:rPr lang="en-US" sz="3200" dirty="0" smtClean="0">
                <a:solidFill>
                  <a:srgbClr val="0070C0"/>
                </a:solidFill>
                <a:latin typeface="Arial" pitchFamily="34" charset="0"/>
                <a:cs typeface="Arial" pitchFamily="34" charset="0"/>
              </a:rPr>
              <a:t>  The Need To Defend Against Pagan Allegations</a:t>
            </a:r>
            <a:endParaRPr lang="en-US" sz="3200" dirty="0">
              <a:solidFill>
                <a:srgbClr val="0070C0"/>
              </a:solidFill>
              <a:latin typeface="Arial" pitchFamily="34" charset="0"/>
              <a:cs typeface="Arial" pitchFamily="34" charset="0"/>
            </a:endParaRPr>
          </a:p>
        </p:txBody>
      </p:sp>
      <p:sp>
        <p:nvSpPr>
          <p:cNvPr id="4" name="TextBox 3"/>
          <p:cNvSpPr txBox="1"/>
          <p:nvPr/>
        </p:nvSpPr>
        <p:spPr>
          <a:xfrm>
            <a:off x="228600" y="1447800"/>
            <a:ext cx="8382000" cy="3046988"/>
          </a:xfrm>
          <a:prstGeom prst="rect">
            <a:avLst/>
          </a:prstGeom>
          <a:noFill/>
        </p:spPr>
        <p:txBody>
          <a:bodyPr wrap="square" rtlCol="0">
            <a:spAutoFit/>
          </a:bodyPr>
          <a:lstStyle/>
          <a:p>
            <a:r>
              <a:rPr lang="en-US" sz="3200" dirty="0" smtClean="0">
                <a:latin typeface="Arial" pitchFamily="34" charset="0"/>
                <a:cs typeface="Arial" pitchFamily="34" charset="0"/>
              </a:rPr>
              <a:t>Justin Martyr: “We have been taught that Christ is the first-born of God, and we have declared above that He is the Word of whom every race of men were partakers; and </a:t>
            </a:r>
            <a:r>
              <a:rPr lang="en-US" sz="3200" dirty="0" smtClean="0">
                <a:solidFill>
                  <a:srgbClr val="FF0000"/>
                </a:solidFill>
                <a:latin typeface="Arial" pitchFamily="34" charset="0"/>
                <a:cs typeface="Arial" pitchFamily="34" charset="0"/>
              </a:rPr>
              <a:t>those who lived reasonably are Christians, even though they have been thought atheists</a:t>
            </a:r>
            <a:r>
              <a:rPr lang="en-US" sz="3200" dirty="0" smtClean="0">
                <a:latin typeface="Arial" pitchFamily="34" charset="0"/>
                <a:cs typeface="Arial" pitchFamily="34" charset="0"/>
              </a:rPr>
              <a:t>…”</a:t>
            </a:r>
            <a:endParaRPr lang="en-US"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ECDA4A3E-E41B-402F-A35E-4292552C52D1}"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839200" cy="4711891"/>
          </a:xfrm>
        </p:spPr>
        <p:txBody>
          <a:bodyPr>
            <a:normAutofit/>
          </a:bodyPr>
          <a:lstStyle/>
          <a:p>
            <a:pPr>
              <a:buNone/>
            </a:pPr>
            <a:r>
              <a:rPr lang="en-US" sz="3200" u="sng" dirty="0" smtClean="0">
                <a:latin typeface="Arial" pitchFamily="34" charset="0"/>
                <a:cs typeface="Arial" pitchFamily="34" charset="0"/>
              </a:rPr>
              <a:t>Genesis 1:27</a:t>
            </a:r>
            <a:r>
              <a:rPr lang="en-US" sz="3200" dirty="0" smtClean="0">
                <a:latin typeface="Arial" pitchFamily="34" charset="0"/>
                <a:cs typeface="Arial" pitchFamily="34" charset="0"/>
              </a:rPr>
              <a:t> God created man </a:t>
            </a:r>
            <a:r>
              <a:rPr lang="en-US" sz="3200" dirty="0" smtClean="0">
                <a:solidFill>
                  <a:srgbClr val="FF0000"/>
                </a:solidFill>
                <a:latin typeface="Arial" pitchFamily="34" charset="0"/>
                <a:cs typeface="Arial" pitchFamily="34" charset="0"/>
              </a:rPr>
              <a:t>in His own image</a:t>
            </a:r>
            <a:r>
              <a:rPr lang="en-US" sz="3200" dirty="0" smtClean="0">
                <a:latin typeface="Arial" pitchFamily="34" charset="0"/>
                <a:cs typeface="Arial" pitchFamily="34" charset="0"/>
              </a:rPr>
              <a:t>, in the image of God He created him; male and female He created them. </a:t>
            </a:r>
          </a:p>
          <a:p>
            <a:pPr>
              <a:buNone/>
            </a:pPr>
            <a:endParaRPr lang="en-US" sz="3200" dirty="0" smtClean="0">
              <a:latin typeface="Arial" pitchFamily="34" charset="0"/>
              <a:cs typeface="Arial" pitchFamily="34" charset="0"/>
            </a:endParaRPr>
          </a:p>
          <a:p>
            <a:pPr>
              <a:buNone/>
            </a:pPr>
            <a:r>
              <a:rPr lang="en-US" sz="3200" u="sng" dirty="0" smtClean="0">
                <a:latin typeface="Arial" pitchFamily="34" charset="0"/>
                <a:cs typeface="Arial" pitchFamily="34" charset="0"/>
              </a:rPr>
              <a:t>Genesis 9:6</a:t>
            </a:r>
            <a:r>
              <a:rPr lang="en-US" sz="3200" dirty="0" smtClean="0">
                <a:latin typeface="Arial" pitchFamily="34" charset="0"/>
                <a:cs typeface="Arial" pitchFamily="34" charset="0"/>
              </a:rPr>
              <a:t> “Whoever sheds man’s blood, By man his blood shall be shed, </a:t>
            </a:r>
            <a:r>
              <a:rPr lang="en-US" sz="3200" dirty="0" smtClean="0">
                <a:solidFill>
                  <a:srgbClr val="FF0000"/>
                </a:solidFill>
                <a:latin typeface="Arial" pitchFamily="34" charset="0"/>
                <a:cs typeface="Arial" pitchFamily="34" charset="0"/>
              </a:rPr>
              <a:t>For in the image of God He made man.</a:t>
            </a:r>
            <a:r>
              <a:rPr lang="en-US" sz="3200" dirty="0" smtClean="0">
                <a:latin typeface="Arial" pitchFamily="34" charset="0"/>
                <a:cs typeface="Arial" pitchFamily="34" charset="0"/>
              </a:rPr>
              <a:t> </a:t>
            </a:r>
          </a:p>
          <a:p>
            <a:pPr>
              <a:buNone/>
            </a:pPr>
            <a:endParaRPr lang="en-US" sz="3200" dirty="0">
              <a:latin typeface="Arial" pitchFamily="34" charset="0"/>
              <a:cs typeface="Arial" pitchFamily="34" charset="0"/>
            </a:endParaRPr>
          </a:p>
        </p:txBody>
      </p:sp>
      <p:sp>
        <p:nvSpPr>
          <p:cNvPr id="3" name="Title 2"/>
          <p:cNvSpPr>
            <a:spLocks noGrp="1"/>
          </p:cNvSpPr>
          <p:nvPr>
            <p:ph type="title"/>
          </p:nvPr>
        </p:nvSpPr>
        <p:spPr>
          <a:xfrm>
            <a:off x="381000" y="0"/>
            <a:ext cx="8229600" cy="990600"/>
          </a:xfrm>
        </p:spPr>
        <p:txBody>
          <a:bodyPr>
            <a:normAutofit/>
          </a:bodyPr>
          <a:lstStyle/>
          <a:p>
            <a:r>
              <a:rPr lang="en-US" sz="4000" b="0" dirty="0" smtClean="0">
                <a:solidFill>
                  <a:srgbClr val="002060"/>
                </a:solidFill>
                <a:effectLst/>
                <a:latin typeface="Arial" pitchFamily="34" charset="0"/>
                <a:cs typeface="Arial" pitchFamily="34" charset="0"/>
              </a:rPr>
              <a:t>         </a:t>
            </a:r>
            <a:r>
              <a:rPr lang="en-US" sz="4000" b="0" dirty="0" smtClean="0">
                <a:solidFill>
                  <a:srgbClr val="0070C0"/>
                </a:solidFill>
                <a:effectLst/>
                <a:latin typeface="Arial" pitchFamily="34" charset="0"/>
                <a:cs typeface="Arial" pitchFamily="34" charset="0"/>
              </a:rPr>
              <a:t>The Biblical World View</a:t>
            </a:r>
            <a:endParaRPr lang="en-US" sz="4000" b="0" dirty="0">
              <a:solidFill>
                <a:srgbClr val="0070C0"/>
              </a:solidFill>
              <a:effectLst/>
              <a:latin typeface="Arial" pitchFamily="34" charset="0"/>
              <a:cs typeface="Arial" pitchFamily="34" charset="0"/>
            </a:endParaRPr>
          </a:p>
        </p:txBody>
      </p:sp>
      <p:sp>
        <p:nvSpPr>
          <p:cNvPr id="4" name="Oval 3"/>
          <p:cNvSpPr/>
          <p:nvPr/>
        </p:nvSpPr>
        <p:spPr>
          <a:xfrm>
            <a:off x="533400" y="2209800"/>
            <a:ext cx="3200400" cy="7620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70C0"/>
              </a:solidFill>
            </a:endParaRPr>
          </a:p>
        </p:txBody>
      </p:sp>
      <p:sp>
        <p:nvSpPr>
          <p:cNvPr id="5" name="Slide Number Placeholder 4"/>
          <p:cNvSpPr>
            <a:spLocks noGrp="1"/>
          </p:cNvSpPr>
          <p:nvPr>
            <p:ph type="sldNum" sz="quarter" idx="12"/>
          </p:nvPr>
        </p:nvSpPr>
        <p:spPr/>
        <p:txBody>
          <a:bodyPr/>
          <a:lstStyle/>
          <a:p>
            <a:fld id="{ECDA4A3E-E41B-402F-A35E-4292552C52D1}"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763000" cy="4940491"/>
          </a:xfrm>
        </p:spPr>
        <p:txBody>
          <a:bodyPr>
            <a:normAutofit/>
          </a:bodyPr>
          <a:lstStyle/>
          <a:p>
            <a:pPr>
              <a:buNone/>
            </a:pPr>
            <a:r>
              <a:rPr lang="en-US" dirty="0" smtClean="0"/>
              <a:t>  </a:t>
            </a:r>
            <a:r>
              <a:rPr lang="en-US" sz="3200" u="sng" dirty="0" smtClean="0">
                <a:latin typeface="Arial" pitchFamily="34" charset="0"/>
                <a:cs typeface="Arial" pitchFamily="34" charset="0"/>
              </a:rPr>
              <a:t>Romans 13:3-4</a:t>
            </a:r>
            <a:r>
              <a:rPr lang="en-US" sz="3200" dirty="0" smtClean="0">
                <a:latin typeface="Arial" pitchFamily="34" charset="0"/>
                <a:cs typeface="Arial" pitchFamily="34" charset="0"/>
              </a:rPr>
              <a:t> For </a:t>
            </a:r>
            <a:r>
              <a:rPr lang="en-US" sz="3200" b="1" dirty="0" smtClean="0">
                <a:latin typeface="Arial" pitchFamily="34" charset="0"/>
                <a:cs typeface="Arial" pitchFamily="34" charset="0"/>
              </a:rPr>
              <a:t>rulers</a:t>
            </a:r>
            <a:r>
              <a:rPr lang="en-US" sz="3200" dirty="0" smtClean="0">
                <a:latin typeface="Arial" pitchFamily="34" charset="0"/>
                <a:cs typeface="Arial" pitchFamily="34" charset="0"/>
              </a:rPr>
              <a:t> are not a cause of fear for good behavior, but for evil. Do you want to have no fear of authority? Do what is good and you will have praise from the same; for it is </a:t>
            </a:r>
            <a:r>
              <a:rPr lang="en-US" sz="3200" b="1" dirty="0" smtClean="0">
                <a:latin typeface="Arial" pitchFamily="34" charset="0"/>
                <a:cs typeface="Arial" pitchFamily="34" charset="0"/>
              </a:rPr>
              <a:t>a minister of God to you for good. </a:t>
            </a:r>
            <a:r>
              <a:rPr lang="en-US" sz="3200" dirty="0" smtClean="0">
                <a:latin typeface="Arial" pitchFamily="34" charset="0"/>
                <a:cs typeface="Arial" pitchFamily="34" charset="0"/>
              </a:rPr>
              <a:t>But if you do what is evil, be afraid; </a:t>
            </a:r>
            <a:r>
              <a:rPr lang="en-US" sz="3200" dirty="0" smtClean="0">
                <a:solidFill>
                  <a:srgbClr val="FF0000"/>
                </a:solidFill>
                <a:latin typeface="Arial" pitchFamily="34" charset="0"/>
                <a:cs typeface="Arial" pitchFamily="34" charset="0"/>
              </a:rPr>
              <a:t>for it does not bear the sword for nothing</a:t>
            </a:r>
            <a:r>
              <a:rPr lang="en-US" sz="3200" dirty="0" smtClean="0">
                <a:latin typeface="Arial" pitchFamily="34" charset="0"/>
                <a:cs typeface="Arial" pitchFamily="34" charset="0"/>
              </a:rPr>
              <a:t>; for it is a minister of God, an avenger who brings wrath on the one who practices evil. </a:t>
            </a:r>
            <a:endParaRPr lang="en-US" sz="3200" dirty="0">
              <a:latin typeface="Arial" pitchFamily="34" charset="0"/>
              <a:cs typeface="Arial" pitchFamily="34" charset="0"/>
            </a:endParaRPr>
          </a:p>
        </p:txBody>
      </p:sp>
      <p:sp>
        <p:nvSpPr>
          <p:cNvPr id="3" name="Title 2"/>
          <p:cNvSpPr>
            <a:spLocks noGrp="1"/>
          </p:cNvSpPr>
          <p:nvPr>
            <p:ph type="title"/>
          </p:nvPr>
        </p:nvSpPr>
        <p:spPr>
          <a:xfrm>
            <a:off x="457200" y="152400"/>
            <a:ext cx="8229600" cy="868362"/>
          </a:xfrm>
        </p:spPr>
        <p:txBody>
          <a:bodyPr/>
          <a:lstStyle/>
          <a:p>
            <a:r>
              <a:rPr lang="en-US" dirty="0" smtClean="0"/>
              <a:t>      </a:t>
            </a:r>
            <a:r>
              <a:rPr lang="en-US" sz="3600" dirty="0" smtClean="0">
                <a:solidFill>
                  <a:srgbClr val="0070C0"/>
                </a:solidFill>
                <a:effectLst/>
                <a:latin typeface="Arial" pitchFamily="34" charset="0"/>
                <a:cs typeface="Arial" pitchFamily="34" charset="0"/>
              </a:rPr>
              <a:t>God’s Role For Government</a:t>
            </a:r>
            <a:endParaRPr lang="en-US" sz="3600" dirty="0">
              <a:solidFill>
                <a:srgbClr val="0070C0"/>
              </a:solidFill>
              <a:effectLst/>
              <a:latin typeface="Arial" pitchFamily="34" charset="0"/>
              <a:cs typeface="Arial" pitchFamily="34" charset="0"/>
            </a:endParaRPr>
          </a:p>
        </p:txBody>
      </p:sp>
      <p:cxnSp>
        <p:nvCxnSpPr>
          <p:cNvPr id="7" name="Straight Connector 6"/>
          <p:cNvCxnSpPr/>
          <p:nvPr/>
        </p:nvCxnSpPr>
        <p:spPr>
          <a:xfrm>
            <a:off x="685800" y="4038600"/>
            <a:ext cx="6172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ECDA4A3E-E41B-402F-A35E-4292552C52D1}"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839200" cy="4525963"/>
          </a:xfrm>
        </p:spPr>
        <p:txBody>
          <a:bodyPr>
            <a:normAutofit/>
          </a:bodyPr>
          <a:lstStyle/>
          <a:p>
            <a:pPr>
              <a:buNone/>
            </a:pPr>
            <a:r>
              <a:rPr lang="en-US" sz="3200" u="sng" dirty="0" smtClean="0">
                <a:latin typeface="Arial" pitchFamily="34" charset="0"/>
                <a:cs typeface="Arial" pitchFamily="34" charset="0"/>
              </a:rPr>
              <a:t>Exodus 20:13</a:t>
            </a:r>
            <a:r>
              <a:rPr lang="en-US" sz="3200" dirty="0" smtClean="0">
                <a:latin typeface="Arial" pitchFamily="34" charset="0"/>
                <a:cs typeface="Arial" pitchFamily="34" charset="0"/>
              </a:rPr>
              <a:t> You shall not </a:t>
            </a:r>
            <a:r>
              <a:rPr lang="en-US" sz="3200" dirty="0" smtClean="0">
                <a:solidFill>
                  <a:srgbClr val="FF0000"/>
                </a:solidFill>
                <a:latin typeface="Arial" pitchFamily="34" charset="0"/>
                <a:cs typeface="Arial" pitchFamily="34" charset="0"/>
              </a:rPr>
              <a:t>murder</a:t>
            </a:r>
            <a:r>
              <a:rPr lang="en-US" sz="3200" dirty="0" smtClean="0">
                <a:latin typeface="Arial" pitchFamily="34" charset="0"/>
                <a:cs typeface="Arial" pitchFamily="34" charset="0"/>
              </a:rPr>
              <a:t>.</a:t>
            </a:r>
          </a:p>
          <a:p>
            <a:pPr>
              <a:buNone/>
            </a:pPr>
            <a:endParaRPr lang="en-US" sz="3200" dirty="0" smtClean="0">
              <a:latin typeface="Arial" pitchFamily="34" charset="0"/>
              <a:cs typeface="Arial" pitchFamily="34" charset="0"/>
            </a:endParaRPr>
          </a:p>
          <a:p>
            <a:pPr>
              <a:buFont typeface="Wingdings" pitchFamily="2" charset="2"/>
              <a:buChar char="Ø"/>
            </a:pPr>
            <a:r>
              <a:rPr lang="en-US" sz="3200" dirty="0" smtClean="0">
                <a:latin typeface="Arial" pitchFamily="34" charset="0"/>
                <a:cs typeface="Arial" pitchFamily="34" charset="0"/>
              </a:rPr>
              <a:t>“</a:t>
            </a:r>
            <a:r>
              <a:rPr lang="en-US" sz="3200" dirty="0" err="1" smtClean="0">
                <a:latin typeface="Arial" pitchFamily="34" charset="0"/>
                <a:cs typeface="Arial" pitchFamily="34" charset="0"/>
              </a:rPr>
              <a:t>rawtsack</a:t>
            </a:r>
            <a:r>
              <a:rPr lang="en-US" sz="3200" dirty="0" smtClean="0">
                <a:latin typeface="Arial" pitchFamily="34" charset="0"/>
                <a:cs typeface="Arial" pitchFamily="34" charset="0"/>
              </a:rPr>
              <a:t>” = </a:t>
            </a:r>
            <a:r>
              <a:rPr lang="en-US" sz="3200" dirty="0" smtClean="0">
                <a:solidFill>
                  <a:srgbClr val="FF0000"/>
                </a:solidFill>
                <a:latin typeface="Arial" pitchFamily="34" charset="0"/>
                <a:cs typeface="Arial" pitchFamily="34" charset="0"/>
              </a:rPr>
              <a:t>immoral killing </a:t>
            </a:r>
            <a:r>
              <a:rPr lang="en-US" sz="3200" dirty="0" smtClean="0">
                <a:latin typeface="Arial" pitchFamily="34" charset="0"/>
                <a:cs typeface="Arial" pitchFamily="34" charset="0"/>
              </a:rPr>
              <a:t>of any human being made in the image of God. </a:t>
            </a:r>
          </a:p>
          <a:p>
            <a:pPr>
              <a:buNone/>
            </a:pPr>
            <a:endParaRPr lang="en-US" sz="3200" dirty="0" smtClean="0">
              <a:latin typeface="Arial" pitchFamily="34" charset="0"/>
              <a:cs typeface="Arial" pitchFamily="34" charset="0"/>
            </a:endParaRPr>
          </a:p>
          <a:p>
            <a:pPr>
              <a:buFont typeface="Wingdings" pitchFamily="2" charset="2"/>
              <a:buChar char="Ø"/>
            </a:pPr>
            <a:r>
              <a:rPr lang="en-US" sz="3200" dirty="0" smtClean="0">
                <a:latin typeface="Arial" pitchFamily="34" charset="0"/>
                <a:cs typeface="Arial" pitchFamily="34" charset="0"/>
              </a:rPr>
              <a:t>Is the unborn a human being made in the image of God?</a:t>
            </a:r>
            <a:endParaRPr lang="en-US" sz="3200" dirty="0">
              <a:latin typeface="Arial" pitchFamily="34" charset="0"/>
              <a:cs typeface="Arial" pitchFamily="34" charset="0"/>
            </a:endParaRPr>
          </a:p>
        </p:txBody>
      </p:sp>
      <p:sp>
        <p:nvSpPr>
          <p:cNvPr id="3" name="Title 2"/>
          <p:cNvSpPr>
            <a:spLocks noGrp="1"/>
          </p:cNvSpPr>
          <p:nvPr>
            <p:ph type="title"/>
          </p:nvPr>
        </p:nvSpPr>
        <p:spPr>
          <a:xfrm>
            <a:off x="457200" y="274638"/>
            <a:ext cx="8229600" cy="944562"/>
          </a:xfrm>
        </p:spPr>
        <p:txBody>
          <a:bodyPr>
            <a:normAutofit/>
          </a:bodyPr>
          <a:lstStyle/>
          <a:p>
            <a:r>
              <a:rPr lang="en-US" sz="3600" dirty="0" smtClean="0"/>
              <a:t>                </a:t>
            </a:r>
            <a:r>
              <a:rPr lang="en-US" sz="3600" dirty="0" smtClean="0">
                <a:solidFill>
                  <a:srgbClr val="0070C0"/>
                </a:solidFill>
                <a:effectLst/>
                <a:latin typeface="Arial" pitchFamily="34" charset="0"/>
                <a:cs typeface="Arial" pitchFamily="34" charset="0"/>
              </a:rPr>
              <a:t>What Is Murder?</a:t>
            </a:r>
            <a:endParaRPr lang="en-US" sz="3600" dirty="0">
              <a:solidFill>
                <a:srgbClr val="0070C0"/>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ECDA4A3E-E41B-402F-A35E-4292552C52D1}"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2007</TotalTime>
  <Words>951</Words>
  <Application>Microsoft Office PowerPoint</Application>
  <PresentationFormat>On-screen Show (4:3)</PresentationFormat>
  <Paragraphs>118</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Lucida Sans Unicode</vt:lpstr>
      <vt:lpstr>Verdana</vt:lpstr>
      <vt:lpstr>Wingdings</vt:lpstr>
      <vt:lpstr>Wingdings 2</vt:lpstr>
      <vt:lpstr>Wingdings 3</vt:lpstr>
      <vt:lpstr>Concourse</vt:lpstr>
      <vt:lpstr> A Biblical Look At The Evil of Abortion</vt:lpstr>
      <vt:lpstr>       Why Should We Speak Out?</vt:lpstr>
      <vt:lpstr>           Worldviews Compared</vt:lpstr>
      <vt:lpstr>            Paganism In America</vt:lpstr>
      <vt:lpstr>    Margaret Sanger’s Racist Agenda</vt:lpstr>
      <vt:lpstr>PowerPoint Presentation</vt:lpstr>
      <vt:lpstr>         The Biblical World View</vt:lpstr>
      <vt:lpstr>      God’s Role For Government</vt:lpstr>
      <vt:lpstr>                What Is Murder?</vt:lpstr>
      <vt:lpstr>     The Unborn Are Human Beings</vt:lpstr>
      <vt:lpstr>  The Unborn Are Human Beings</vt:lpstr>
      <vt:lpstr>    The Unborn Should Be Protected</vt:lpstr>
      <vt:lpstr>  Should The Government Recognize or Decide?</vt:lpstr>
      <vt:lpstr> For Those Who Don’t Believe The Bible</vt:lpstr>
      <vt:lpstr>               Defeating Objections</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Biblical Look At The Evil of Abortion</dc:title>
  <dc:creator>Debra</dc:creator>
  <cp:lastModifiedBy>Christy</cp:lastModifiedBy>
  <cp:revision>89</cp:revision>
  <cp:lastPrinted>2013-08-17T13:14:19Z</cp:lastPrinted>
  <dcterms:created xsi:type="dcterms:W3CDTF">2013-08-03T19:58:52Z</dcterms:created>
  <dcterms:modified xsi:type="dcterms:W3CDTF">2013-08-19T15:27:49Z</dcterms:modified>
</cp:coreProperties>
</file>