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56" r:id="rId3"/>
    <p:sldId id="619" r:id="rId4"/>
    <p:sldId id="627" r:id="rId5"/>
    <p:sldId id="634" r:id="rId6"/>
    <p:sldId id="637" r:id="rId7"/>
    <p:sldId id="636" r:id="rId8"/>
    <p:sldId id="638" r:id="rId9"/>
    <p:sldId id="587" r:id="rId10"/>
    <p:sldId id="635" r:id="rId11"/>
    <p:sldId id="639" r:id="rId12"/>
    <p:sldId id="640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96" userDrawn="1">
          <p15:clr>
            <a:srgbClr val="A4A3A4"/>
          </p15:clr>
        </p15:guide>
        <p15:guide id="2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B00000"/>
    <a:srgbClr val="0000B4"/>
    <a:srgbClr val="0000FF"/>
    <a:srgbClr val="008000"/>
    <a:srgbClr val="CC0000"/>
    <a:srgbClr val="FF3300"/>
    <a:srgbClr val="FFCC00"/>
    <a:srgbClr val="2E3303"/>
    <a:srgbClr val="00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47" autoAdjust="0"/>
    <p:restoredTop sz="94401" autoAdjust="0"/>
  </p:normalViewPr>
  <p:slideViewPr>
    <p:cSldViewPr>
      <p:cViewPr varScale="1">
        <p:scale>
          <a:sx n="74" d="100"/>
          <a:sy n="74" d="100"/>
        </p:scale>
        <p:origin x="1692" y="72"/>
      </p:cViewPr>
      <p:guideLst>
        <p:guide orient="horz" pos="129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683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18683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CC88080E-16F1-47DF-88C8-A00E0795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8270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29" y="4561576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89E95072-AC96-44C7-A56A-8C45DB55F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314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091F3-5F09-406E-BB46-77EC85400FEE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GAL 3:19 ¶ Why the Law then? It was added because of transgressions, having been ordained through angels by the agency of a mediator, until the seed would come to whom the promise had been made.</a:t>
            </a:r>
          </a:p>
          <a:p>
            <a:r>
              <a:rPr lang="en-US" smtClean="0"/>
              <a:t>GAL 3:20 Now a mediator is not for one party only; whereas God is only one.</a:t>
            </a:r>
          </a:p>
          <a:p>
            <a:r>
              <a:rPr lang="en-US" smtClean="0"/>
              <a:t>GAL 3:21 Is the Law then contrary to the promises of God? May it never be! For if a law had been given which was able to impart life, then righteousness would indeed have been based on law.</a:t>
            </a:r>
          </a:p>
          <a:p>
            <a:r>
              <a:rPr lang="en-US" smtClean="0"/>
              <a:t>GAL 3:22 But the Scripture has shut up everyone under sin, so that the promise by faith in Jesus Christ might be given to those who believe. (NASB)</a:t>
            </a:r>
          </a:p>
          <a:p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84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F7637-832C-4846-BEDC-8E462E701725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57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B62164B5-44BD-4E28-AB91-75C49E5136FB}" type="slidenum">
              <a:rPr lang="en-US" sz="1300"/>
              <a:pPr algn="r"/>
              <a:t>11</a:t>
            </a:fld>
            <a:endParaRPr lang="en-US" sz="130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86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57E68D48-D81E-4CA7-A8F0-0232383E3555}" type="slidenum">
              <a:rPr lang="en-US" sz="1300"/>
              <a:pPr algn="r"/>
              <a:t>12</a:t>
            </a:fld>
            <a:endParaRPr lang="en-US" sz="130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0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31010-E263-4E7B-A055-F0B4C76E450E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21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674EA-0BFD-4378-BC6A-101D9F1AB524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1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E7858-72E5-440C-8FBF-D079D2B141CA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22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4BEF064B-205E-42B3-94E1-FF30FECE2B9A}" type="slidenum">
              <a:rPr lang="en-US" sz="1300"/>
              <a:pPr algn="r"/>
              <a:t>5</a:t>
            </a:fld>
            <a:endParaRPr lang="en-US" sz="130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93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29007ABB-CA18-410B-93A1-FAB3589CFEB0}" type="slidenum">
              <a:rPr lang="en-US" sz="1300"/>
              <a:pPr algn="r"/>
              <a:t>6</a:t>
            </a:fld>
            <a:endParaRPr lang="en-US" sz="130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20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71C1445C-213E-4494-B886-C3992E716AB7}" type="slidenum">
              <a:rPr lang="en-US" sz="1300"/>
              <a:pPr algn="r"/>
              <a:t>7</a:t>
            </a:fld>
            <a:endParaRPr lang="en-US" sz="130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64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48097E4B-53C5-4704-8296-0366368ECD31}" type="slidenum">
              <a:rPr lang="en-US" sz="1300"/>
              <a:pPr algn="r"/>
              <a:t>8</a:t>
            </a:fld>
            <a:endParaRPr lang="en-US" sz="130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09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A48773-DAEC-4CC9-8416-61B20808D79E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29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04964E-2DE0-462C-8D65-99FF293B9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EE7E1-6D36-48A0-AEC0-0A0BC4DFC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224F3-E97C-457E-A7C8-2B3225039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6CC49-9614-4E5D-9351-7180B47F7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F2CCAC-7BFD-4912-B526-55AD812B9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B83431-E3B2-4326-9CB4-E3AF7D204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E0A1BC-EA65-45E0-A4B7-4C1A4B698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85E888-A89F-4353-B381-C394DC65D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086E9-C16B-4CB8-9E40-588E6F393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719A61-364E-41FB-8F37-BF4383CA7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55DB62B-D936-46B7-B5AE-4C7BAEEC1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458200" y="6408738"/>
            <a:ext cx="5556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205DED9C-6F3B-4EF5-BE76-94E8EEB63D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5" r:id="rId2"/>
    <p:sldLayoutId id="2147483690" r:id="rId3"/>
    <p:sldLayoutId id="2147483691" r:id="rId4"/>
    <p:sldLayoutId id="2147483692" r:id="rId5"/>
    <p:sldLayoutId id="2147483693" r:id="rId6"/>
    <p:sldLayoutId id="2147483686" r:id="rId7"/>
    <p:sldLayoutId id="2147483694" r:id="rId8"/>
    <p:sldLayoutId id="2147483695" r:id="rId9"/>
    <p:sldLayoutId id="2147483687" r:id="rId10"/>
    <p:sldLayoutId id="21474836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4575" y="21336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Galatians 3:19 - 22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106304" y="3429000"/>
            <a:ext cx="4953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Presented by Bob </a:t>
            </a:r>
            <a:r>
              <a:rPr lang="en-US" sz="2400" dirty="0" err="1"/>
              <a:t>DeWaay</a:t>
            </a:r>
            <a:endParaRPr lang="en-US" sz="2400" dirty="0"/>
          </a:p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September 1, 2013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304800"/>
            <a:ext cx="769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3333CC"/>
                </a:solidFill>
              </a:rPr>
              <a:t>The </a:t>
            </a:r>
            <a:r>
              <a:rPr lang="en-US" sz="4400" b="1" dirty="0">
                <a:solidFill>
                  <a:srgbClr val="3333CC"/>
                </a:solidFill>
              </a:rPr>
              <a:t>Law </a:t>
            </a:r>
            <a:r>
              <a:rPr lang="en-US" sz="4400" b="1" dirty="0" smtClean="0">
                <a:solidFill>
                  <a:srgbClr val="3333CC"/>
                </a:solidFill>
              </a:rPr>
              <a:t>Drives </a:t>
            </a:r>
            <a:r>
              <a:rPr lang="en-US" sz="4400" b="1" dirty="0">
                <a:solidFill>
                  <a:srgbClr val="3333CC"/>
                </a:solidFill>
              </a:rPr>
              <a:t>U</a:t>
            </a:r>
            <a:r>
              <a:rPr lang="en-US" sz="4400" b="1" dirty="0" smtClean="0">
                <a:solidFill>
                  <a:srgbClr val="3333CC"/>
                </a:solidFill>
              </a:rPr>
              <a:t>s </a:t>
            </a:r>
            <a:r>
              <a:rPr lang="en-US" sz="4400" b="1" dirty="0">
                <a:solidFill>
                  <a:srgbClr val="3333CC"/>
                </a:solidFill>
              </a:rPr>
              <a:t>to </a:t>
            </a:r>
            <a:r>
              <a:rPr lang="en-US" sz="4400" b="1" dirty="0" smtClean="0">
                <a:solidFill>
                  <a:srgbClr val="3333CC"/>
                </a:solidFill>
              </a:rPr>
              <a:t/>
            </a:r>
            <a:br>
              <a:rPr lang="en-US" sz="4400" b="1" dirty="0" smtClean="0">
                <a:solidFill>
                  <a:srgbClr val="3333CC"/>
                </a:solidFill>
              </a:rPr>
            </a:br>
            <a:r>
              <a:rPr lang="en-US" sz="4400" b="1" dirty="0" smtClean="0">
                <a:solidFill>
                  <a:srgbClr val="3333CC"/>
                </a:solidFill>
              </a:rPr>
              <a:t>the Promises </a:t>
            </a:r>
            <a:r>
              <a:rPr lang="en-US" sz="4400" b="1" dirty="0">
                <a:solidFill>
                  <a:srgbClr val="3333CC"/>
                </a:solidFill>
              </a:rPr>
              <a:t>of God</a:t>
            </a:r>
            <a:endParaRPr lang="en-US" sz="44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10600" cy="4419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Hebrews 6:17 - 19a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  <a:r>
              <a:rPr lang="en-US" sz="2600" dirty="0" smtClean="0">
                <a:latin typeface="Arial" charset="0"/>
                <a:cs typeface="Arial" charset="0"/>
              </a:rPr>
              <a:t>In the same way God, desiring even more to show to the </a:t>
            </a:r>
            <a:r>
              <a:rPr lang="en-US" sz="2600" dirty="0" smtClean="0">
                <a:solidFill>
                  <a:srgbClr val="B00000"/>
                </a:solidFill>
                <a:latin typeface="Arial" charset="0"/>
                <a:cs typeface="Arial" charset="0"/>
              </a:rPr>
              <a:t>heirs of the promise</a:t>
            </a:r>
            <a:r>
              <a:rPr lang="en-US" sz="2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600" dirty="0" smtClean="0">
                <a:latin typeface="Arial" charset="0"/>
                <a:cs typeface="Arial" charset="0"/>
              </a:rPr>
              <a:t>the unchangeableness of His purpose, interposed with an oath, so that by two unchangeable things in which </a:t>
            </a:r>
            <a:r>
              <a:rPr lang="en-US" sz="2600" dirty="0" smtClean="0">
                <a:solidFill>
                  <a:srgbClr val="B00000"/>
                </a:solidFill>
                <a:latin typeface="Arial" charset="0"/>
                <a:cs typeface="Arial" charset="0"/>
              </a:rPr>
              <a:t>it is impossible for God to lie</a:t>
            </a:r>
            <a:r>
              <a:rPr lang="en-US" sz="2600" dirty="0" smtClean="0">
                <a:latin typeface="Arial" charset="0"/>
                <a:cs typeface="Arial" charset="0"/>
              </a:rPr>
              <a:t>, we who have </a:t>
            </a:r>
            <a:r>
              <a:rPr lang="en-US" sz="2600" dirty="0" smtClean="0">
                <a:solidFill>
                  <a:srgbClr val="0000B4"/>
                </a:solidFill>
                <a:latin typeface="Arial" charset="0"/>
                <a:cs typeface="Arial" charset="0"/>
              </a:rPr>
              <a:t>taken refuge </a:t>
            </a:r>
            <a:r>
              <a:rPr lang="en-US" sz="2600" dirty="0" smtClean="0">
                <a:latin typeface="Arial" charset="0"/>
                <a:cs typeface="Arial" charset="0"/>
              </a:rPr>
              <a:t>would have strong encouragement to take hold of the hope set before us. This hope we have as an anchor of the soul. . . </a:t>
            </a: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228600" y="152400"/>
            <a:ext cx="86868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600" dirty="0">
                <a:solidFill>
                  <a:srgbClr val="3333CC"/>
                </a:solidFill>
              </a:rPr>
              <a:t>God </a:t>
            </a:r>
            <a:r>
              <a:rPr lang="en-US" sz="3600" dirty="0" smtClean="0">
                <a:solidFill>
                  <a:srgbClr val="3333CC"/>
                </a:solidFill>
              </a:rPr>
              <a:t>Promised </a:t>
            </a:r>
            <a:r>
              <a:rPr lang="en-US" sz="3600" dirty="0">
                <a:solidFill>
                  <a:srgbClr val="3333CC"/>
                </a:solidFill>
              </a:rPr>
              <a:t>and God </a:t>
            </a:r>
            <a:r>
              <a:rPr lang="en-US" sz="3600" dirty="0" smtClean="0">
                <a:solidFill>
                  <a:srgbClr val="3333CC"/>
                </a:solidFill>
              </a:rPr>
              <a:t>Cannot Lie</a:t>
            </a:r>
            <a:endParaRPr lang="en-US" sz="3600" dirty="0">
              <a:solidFill>
                <a:srgbClr val="3333CC"/>
              </a:solidFill>
            </a:endParaRPr>
          </a:p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600" dirty="0">
                <a:solidFill>
                  <a:srgbClr val="3333CC"/>
                </a:solidFill>
              </a:rPr>
              <a:t>Flee to the </a:t>
            </a:r>
            <a:r>
              <a:rPr lang="en-US" sz="3600" dirty="0" smtClean="0">
                <a:solidFill>
                  <a:srgbClr val="3333CC"/>
                </a:solidFill>
              </a:rPr>
              <a:t>Gospel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6CC49-9614-4E5D-9351-7180B47F7AA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600200"/>
            <a:ext cx="8610600" cy="2895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2Peter 1:3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400" dirty="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seeing that His divine power has granted to us </a:t>
            </a:r>
            <a:r>
              <a:rPr lang="en-US" sz="2800" dirty="0" smtClean="0">
                <a:solidFill>
                  <a:srgbClr val="B00000"/>
                </a:solidFill>
                <a:latin typeface="Arial" charset="0"/>
                <a:cs typeface="Arial" charset="0"/>
              </a:rPr>
              <a:t>everything pertaining to life and godliness</a:t>
            </a:r>
            <a:r>
              <a:rPr lang="en-US" sz="2800" dirty="0" smtClean="0">
                <a:latin typeface="Arial" charset="0"/>
                <a:cs typeface="Arial" charset="0"/>
              </a:rPr>
              <a:t>, through the true knowledge of Him who called us by His own glory and excellence. </a:t>
            </a:r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228600" y="166048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600" dirty="0">
                <a:solidFill>
                  <a:srgbClr val="3333CC"/>
                </a:solidFill>
              </a:rPr>
              <a:t>God </a:t>
            </a:r>
            <a:r>
              <a:rPr lang="en-US" sz="3600" dirty="0" smtClean="0">
                <a:solidFill>
                  <a:srgbClr val="3333CC"/>
                </a:solidFill>
              </a:rPr>
              <a:t>Uses </a:t>
            </a:r>
            <a:r>
              <a:rPr lang="en-US" sz="3600" dirty="0">
                <a:solidFill>
                  <a:srgbClr val="3333CC"/>
                </a:solidFill>
              </a:rPr>
              <a:t>His </a:t>
            </a:r>
            <a:r>
              <a:rPr lang="en-US" sz="3600" dirty="0" smtClean="0">
                <a:solidFill>
                  <a:srgbClr val="3333CC"/>
                </a:solidFill>
              </a:rPr>
              <a:t>Promises </a:t>
            </a:r>
            <a:r>
              <a:rPr lang="en-US" sz="3600" dirty="0">
                <a:solidFill>
                  <a:srgbClr val="3333CC"/>
                </a:solidFill>
              </a:rPr>
              <a:t>for </a:t>
            </a:r>
            <a:r>
              <a:rPr lang="en-US" sz="3600" dirty="0" smtClean="0">
                <a:solidFill>
                  <a:srgbClr val="3333CC"/>
                </a:solidFill>
              </a:rPr>
              <a:t/>
            </a:r>
            <a:br>
              <a:rPr lang="en-US" sz="3600" dirty="0" smtClean="0">
                <a:solidFill>
                  <a:srgbClr val="3333CC"/>
                </a:solidFill>
              </a:rPr>
            </a:br>
            <a:r>
              <a:rPr lang="en-US" sz="3600" dirty="0" smtClean="0">
                <a:solidFill>
                  <a:srgbClr val="3333CC"/>
                </a:solidFill>
              </a:rPr>
              <a:t>Our </a:t>
            </a:r>
            <a:r>
              <a:rPr lang="en-US" sz="3600" dirty="0">
                <a:solidFill>
                  <a:srgbClr val="3333CC"/>
                </a:solidFill>
              </a:rPr>
              <a:t>S</a:t>
            </a:r>
            <a:r>
              <a:rPr lang="en-US" sz="3600" dirty="0" smtClean="0">
                <a:solidFill>
                  <a:srgbClr val="3333CC"/>
                </a:solidFill>
              </a:rPr>
              <a:t>anctification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086E9-C16B-4CB8-9E40-588E6F3938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600200"/>
            <a:ext cx="8610600" cy="3505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2Peter 1:4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400" dirty="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For by these He has granted to us</a:t>
            </a:r>
            <a:r>
              <a:rPr lang="en-US" sz="2800" dirty="0" smtClean="0">
                <a:solidFill>
                  <a:srgbClr val="B00000"/>
                </a:solidFill>
                <a:latin typeface="Arial" charset="0"/>
                <a:cs typeface="Arial" charset="0"/>
              </a:rPr>
              <a:t> His precious and magnificent promises</a:t>
            </a:r>
            <a:r>
              <a:rPr lang="en-US" sz="2800" dirty="0" smtClean="0">
                <a:latin typeface="Arial" charset="0"/>
                <a:cs typeface="Arial" charset="0"/>
              </a:rPr>
              <a:t>, so that by them you may become partakers of the divine nature, having escaped the corruption that is in the world by lust.</a:t>
            </a: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600" y="166048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600" dirty="0">
                <a:solidFill>
                  <a:srgbClr val="3333CC"/>
                </a:solidFill>
              </a:rPr>
              <a:t>God </a:t>
            </a:r>
            <a:r>
              <a:rPr lang="en-US" sz="3600" dirty="0" smtClean="0">
                <a:solidFill>
                  <a:srgbClr val="3333CC"/>
                </a:solidFill>
              </a:rPr>
              <a:t>Uses </a:t>
            </a:r>
            <a:r>
              <a:rPr lang="en-US" sz="3600" dirty="0">
                <a:solidFill>
                  <a:srgbClr val="3333CC"/>
                </a:solidFill>
              </a:rPr>
              <a:t>His </a:t>
            </a:r>
            <a:r>
              <a:rPr lang="en-US" sz="3600" dirty="0" smtClean="0">
                <a:solidFill>
                  <a:srgbClr val="3333CC"/>
                </a:solidFill>
              </a:rPr>
              <a:t>Promises </a:t>
            </a:r>
            <a:r>
              <a:rPr lang="en-US" sz="3600" dirty="0">
                <a:solidFill>
                  <a:srgbClr val="3333CC"/>
                </a:solidFill>
              </a:rPr>
              <a:t>for </a:t>
            </a:r>
            <a:r>
              <a:rPr lang="en-US" sz="3600" dirty="0" smtClean="0">
                <a:solidFill>
                  <a:srgbClr val="3333CC"/>
                </a:solidFill>
              </a:rPr>
              <a:t/>
            </a:r>
            <a:br>
              <a:rPr lang="en-US" sz="3600" dirty="0" smtClean="0">
                <a:solidFill>
                  <a:srgbClr val="3333CC"/>
                </a:solidFill>
              </a:rPr>
            </a:br>
            <a:r>
              <a:rPr lang="en-US" sz="3600" dirty="0" smtClean="0">
                <a:solidFill>
                  <a:srgbClr val="3333CC"/>
                </a:solidFill>
              </a:rPr>
              <a:t>Our </a:t>
            </a:r>
            <a:r>
              <a:rPr lang="en-US" sz="3600" dirty="0">
                <a:solidFill>
                  <a:srgbClr val="3333CC"/>
                </a:solidFill>
              </a:rPr>
              <a:t>S</a:t>
            </a:r>
            <a:r>
              <a:rPr lang="en-US" sz="3600" dirty="0" smtClean="0">
                <a:solidFill>
                  <a:srgbClr val="3333CC"/>
                </a:solidFill>
              </a:rPr>
              <a:t>anctification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086E9-C16B-4CB8-9E40-588E6F3938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The Law’s Provisional Function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3:19a</a:t>
            </a:r>
            <a:r>
              <a:rPr lang="en-US" sz="2800" dirty="0"/>
              <a:t> (NASB)</a:t>
            </a:r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Why the Law then? It was added because of transgressions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457200" y="44196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“because of” can be translated “for the sake of”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Luther sees the Law as invoking terror to drive us to the gospel!</a:t>
            </a:r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533400" y="26670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Romans 5:20a</a:t>
            </a:r>
            <a:r>
              <a:rPr lang="en-US" sz="2800"/>
              <a:t> (NASB)</a:t>
            </a:r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r>
              <a:rPr lang="en-US" sz="2800"/>
              <a:t>	The Law came in so that the transgression would increase;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6CC49-9614-4E5D-9351-7180B47F7AA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52400" y="0"/>
            <a:ext cx="8839200" cy="9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The Law </a:t>
            </a:r>
            <a:r>
              <a:rPr lang="en-US" sz="3600" dirty="0" smtClean="0">
                <a:solidFill>
                  <a:srgbClr val="3333CC"/>
                </a:solidFill>
              </a:rPr>
              <a:t>Is Subordinate </a:t>
            </a:r>
            <a:r>
              <a:rPr lang="en-US" sz="3600" dirty="0">
                <a:solidFill>
                  <a:srgbClr val="3333CC"/>
                </a:solidFill>
              </a:rPr>
              <a:t>to God’s Promise</a:t>
            </a: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3:19b</a:t>
            </a:r>
            <a:r>
              <a:rPr lang="en-US" sz="2800" dirty="0"/>
              <a:t> 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until the seed would come to whom </a:t>
            </a:r>
            <a:r>
              <a:rPr lang="en-US" sz="2800" dirty="0">
                <a:solidFill>
                  <a:srgbClr val="B00000"/>
                </a:solidFill>
              </a:rPr>
              <a:t>the promise </a:t>
            </a:r>
            <a:r>
              <a:rPr lang="en-US" sz="2800" dirty="0"/>
              <a:t>had been made.	</a:t>
            </a:r>
            <a:endParaRPr lang="en-US" sz="2800" b="1" u="sng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457200" y="350520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Seed is Christ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“until” shows the timing of termination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depth of sin had been revealed by the Law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6CC49-9614-4E5D-9351-7180B47F7AA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304800" y="214952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The Law </a:t>
            </a:r>
            <a:r>
              <a:rPr lang="en-US" sz="3600" dirty="0" smtClean="0">
                <a:solidFill>
                  <a:srgbClr val="3333CC"/>
                </a:solidFill>
              </a:rPr>
              <a:t>Had “Mediators</a:t>
            </a:r>
            <a:r>
              <a:rPr lang="en-US" sz="3600" dirty="0">
                <a:solidFill>
                  <a:srgbClr val="3333CC"/>
                </a:solidFill>
              </a:rPr>
              <a:t>” and </a:t>
            </a:r>
            <a:endParaRPr lang="en-US" sz="3600" dirty="0" smtClean="0">
              <a:solidFill>
                <a:srgbClr val="3333CC"/>
              </a:solidFill>
            </a:endParaRPr>
          </a:p>
          <a:p>
            <a:pPr algn="ctr"/>
            <a:r>
              <a:rPr lang="en-US" sz="3600" dirty="0">
                <a:solidFill>
                  <a:srgbClr val="3333CC"/>
                </a:solidFill>
              </a:rPr>
              <a:t>M</a:t>
            </a:r>
            <a:r>
              <a:rPr lang="en-US" sz="3600" dirty="0" smtClean="0">
                <a:solidFill>
                  <a:srgbClr val="3333CC"/>
                </a:solidFill>
              </a:rPr>
              <a:t>essengers </a:t>
            </a:r>
            <a:r>
              <a:rPr lang="en-US" sz="3600" dirty="0">
                <a:solidFill>
                  <a:srgbClr val="3333CC"/>
                </a:solidFill>
              </a:rPr>
              <a:t>O</a:t>
            </a:r>
            <a:r>
              <a:rPr lang="en-US" sz="3600" dirty="0" smtClean="0">
                <a:solidFill>
                  <a:srgbClr val="3333CC"/>
                </a:solidFill>
              </a:rPr>
              <a:t>rdained </a:t>
            </a:r>
            <a:r>
              <a:rPr lang="en-US" sz="3600" dirty="0">
                <a:solidFill>
                  <a:srgbClr val="3333CC"/>
                </a:solidFill>
              </a:rPr>
              <a:t>by God </a:t>
            </a: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82880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3:19c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having been ordained through angels by the agency of a mediator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457200" y="3581400"/>
            <a:ext cx="8610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Angels are mentioned in Deuteronomy 33:2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Law was inferior to the promise because it required mediation: God – Angels – Moses – the people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6CC49-9614-4E5D-9351-7180B47F7AA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269175" y="117144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A </a:t>
            </a:r>
            <a:r>
              <a:rPr lang="en-US" sz="3600" dirty="0" smtClean="0">
                <a:solidFill>
                  <a:srgbClr val="3333CC"/>
                </a:solidFill>
              </a:rPr>
              <a:t>Mediator </a:t>
            </a:r>
            <a:r>
              <a:rPr lang="en-US" sz="3600" dirty="0">
                <a:solidFill>
                  <a:srgbClr val="3333CC"/>
                </a:solidFill>
              </a:rPr>
              <a:t>I</a:t>
            </a:r>
            <a:r>
              <a:rPr lang="en-US" sz="3600" dirty="0" smtClean="0">
                <a:solidFill>
                  <a:srgbClr val="3333CC"/>
                </a:solidFill>
              </a:rPr>
              <a:t>mplies </a:t>
            </a:r>
            <a:r>
              <a:rPr lang="en-US" sz="3600" dirty="0">
                <a:solidFill>
                  <a:srgbClr val="3333CC"/>
                </a:solidFill>
              </a:rPr>
              <a:t>M</a:t>
            </a:r>
            <a:r>
              <a:rPr lang="en-US" sz="3600" dirty="0" smtClean="0">
                <a:solidFill>
                  <a:srgbClr val="3333CC"/>
                </a:solidFill>
              </a:rPr>
              <a:t>ultiple </a:t>
            </a:r>
            <a:r>
              <a:rPr lang="en-US" sz="3600" dirty="0">
                <a:solidFill>
                  <a:srgbClr val="3333CC"/>
                </a:solidFill>
              </a:rPr>
              <a:t>P</a:t>
            </a:r>
            <a:r>
              <a:rPr lang="en-US" sz="3600" dirty="0" smtClean="0">
                <a:solidFill>
                  <a:srgbClr val="3333CC"/>
                </a:solidFill>
              </a:rPr>
              <a:t>arties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3:20 </a:t>
            </a:r>
            <a:r>
              <a:rPr lang="en-US" sz="2800"/>
              <a:t> </a:t>
            </a:r>
            <a:endParaRPr lang="en-US" sz="2800" b="1" u="sng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Now a mediator is not for one party only; whereas God is only one.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470848" y="3200400"/>
            <a:ext cx="8346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Abrahamic promise was </a:t>
            </a:r>
            <a:r>
              <a:rPr lang="en-US" sz="2800" dirty="0" smtClean="0"/>
              <a:t>dependent </a:t>
            </a:r>
            <a:r>
              <a:rPr lang="en-US" sz="2800" dirty="0"/>
              <a:t>on God alone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Jesus as the mediator of the new covenant is both God and man (1Timothy 2:5 – emphasizes Christ’s humanity)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086E9-C16B-4CB8-9E40-588E6F3938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ChangeArrowheads="1"/>
          </p:cNvSpPr>
          <p:nvPr/>
        </p:nvSpPr>
        <p:spPr bwMode="auto">
          <a:xfrm>
            <a:off x="281050" y="164275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The Law </a:t>
            </a:r>
            <a:r>
              <a:rPr lang="en-US" sz="3600" dirty="0" smtClean="0">
                <a:solidFill>
                  <a:srgbClr val="3333CC"/>
                </a:solidFill>
              </a:rPr>
              <a:t>Did </a:t>
            </a:r>
            <a:r>
              <a:rPr lang="en-US" sz="3600" dirty="0">
                <a:solidFill>
                  <a:srgbClr val="3333CC"/>
                </a:solidFill>
              </a:rPr>
              <a:t>N</a:t>
            </a:r>
            <a:r>
              <a:rPr lang="en-US" sz="3600" dirty="0" smtClean="0">
                <a:solidFill>
                  <a:srgbClr val="3333CC"/>
                </a:solidFill>
              </a:rPr>
              <a:t>ot </a:t>
            </a:r>
            <a:r>
              <a:rPr lang="en-US" sz="3600" dirty="0">
                <a:solidFill>
                  <a:srgbClr val="3333CC"/>
                </a:solidFill>
              </a:rPr>
              <a:t>C</a:t>
            </a:r>
            <a:r>
              <a:rPr lang="en-US" sz="3600" dirty="0" smtClean="0">
                <a:solidFill>
                  <a:srgbClr val="3333CC"/>
                </a:solidFill>
              </a:rPr>
              <a:t>ontradict </a:t>
            </a:r>
            <a:r>
              <a:rPr lang="en-US" sz="3600" dirty="0">
                <a:solidFill>
                  <a:srgbClr val="3333CC"/>
                </a:solidFill>
              </a:rPr>
              <a:t>the </a:t>
            </a:r>
            <a:r>
              <a:rPr lang="en-US" sz="3600" dirty="0" smtClean="0">
                <a:solidFill>
                  <a:srgbClr val="3333CC"/>
                </a:solidFill>
              </a:rPr>
              <a:t>Promise </a:t>
            </a:r>
            <a:r>
              <a:rPr lang="en-US" sz="3600" dirty="0">
                <a:solidFill>
                  <a:srgbClr val="3333CC"/>
                </a:solidFill>
              </a:rPr>
              <a:t>B</a:t>
            </a:r>
            <a:r>
              <a:rPr lang="en-US" sz="3600" dirty="0" smtClean="0">
                <a:solidFill>
                  <a:srgbClr val="3333CC"/>
                </a:solidFill>
              </a:rPr>
              <a:t>ut </a:t>
            </a:r>
            <a:r>
              <a:rPr lang="en-US" sz="3600" dirty="0">
                <a:solidFill>
                  <a:srgbClr val="3333CC"/>
                </a:solidFill>
              </a:rPr>
              <a:t>S</a:t>
            </a:r>
            <a:r>
              <a:rPr lang="en-US" sz="3600" dirty="0" smtClean="0">
                <a:solidFill>
                  <a:srgbClr val="3333CC"/>
                </a:solidFill>
              </a:rPr>
              <a:t>erved </a:t>
            </a:r>
            <a:r>
              <a:rPr lang="en-US" sz="3600" dirty="0">
                <a:solidFill>
                  <a:srgbClr val="3333CC"/>
                </a:solidFill>
              </a:rPr>
              <a:t>I</a:t>
            </a:r>
            <a:r>
              <a:rPr lang="en-US" sz="3600" dirty="0" smtClean="0">
                <a:solidFill>
                  <a:srgbClr val="3333CC"/>
                </a:solidFill>
              </a:rPr>
              <a:t>ts </a:t>
            </a:r>
            <a:r>
              <a:rPr lang="en-US" sz="3600" dirty="0">
                <a:solidFill>
                  <a:srgbClr val="3333CC"/>
                </a:solidFill>
              </a:rPr>
              <a:t>F</a:t>
            </a:r>
            <a:r>
              <a:rPr lang="en-US" sz="3600" dirty="0" smtClean="0">
                <a:solidFill>
                  <a:srgbClr val="3333CC"/>
                </a:solidFill>
              </a:rPr>
              <a:t>ulfillment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304800" y="1600200"/>
            <a:ext cx="861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3:21a </a:t>
            </a:r>
            <a:r>
              <a:rPr lang="en-US" sz="2800" dirty="0"/>
              <a:t> 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Is the Law then contrary to the promises of God? </a:t>
            </a:r>
            <a:r>
              <a:rPr lang="en-US" sz="2800" dirty="0">
                <a:solidFill>
                  <a:srgbClr val="B00000"/>
                </a:solidFill>
              </a:rPr>
              <a:t>May it never be!  </a:t>
            </a: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304800" y="32004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/>
          </a:p>
        </p:txBody>
      </p: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457200" y="34290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i="1" dirty="0"/>
              <a:t>me_ </a:t>
            </a:r>
            <a:r>
              <a:rPr lang="en-US" sz="2800" i="1" dirty="0" err="1"/>
              <a:t>genoito</a:t>
            </a:r>
            <a:r>
              <a:rPr lang="en-US" sz="2800" dirty="0"/>
              <a:t> means “May it never be”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Paul uses this to express a strong abhorrence to a false inference to one of his teachings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Because law is not promise does not imply it has no purpose; i.e. drive us to the gospel (Luther)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086E9-C16B-4CB8-9E40-588E6F3938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ChangeArrowheads="1"/>
          </p:cNvSpPr>
          <p:nvPr/>
        </p:nvSpPr>
        <p:spPr bwMode="auto">
          <a:xfrm>
            <a:off x="304800" y="187656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The </a:t>
            </a:r>
            <a:r>
              <a:rPr lang="en-US" sz="3600" dirty="0" smtClean="0">
                <a:solidFill>
                  <a:srgbClr val="3333CC"/>
                </a:solidFill>
              </a:rPr>
              <a:t>Law </a:t>
            </a:r>
            <a:r>
              <a:rPr lang="en-US" sz="3600" dirty="0">
                <a:solidFill>
                  <a:srgbClr val="3333CC"/>
                </a:solidFill>
              </a:rPr>
              <a:t>C</a:t>
            </a:r>
            <a:r>
              <a:rPr lang="en-US" sz="3600" dirty="0" smtClean="0">
                <a:solidFill>
                  <a:srgbClr val="3333CC"/>
                </a:solidFill>
              </a:rPr>
              <a:t>ould </a:t>
            </a:r>
            <a:r>
              <a:rPr lang="en-US" sz="3600" dirty="0">
                <a:solidFill>
                  <a:srgbClr val="3333CC"/>
                </a:solidFill>
              </a:rPr>
              <a:t>N</a:t>
            </a:r>
            <a:r>
              <a:rPr lang="en-US" sz="3600" dirty="0" smtClean="0">
                <a:solidFill>
                  <a:srgbClr val="3333CC"/>
                </a:solidFill>
              </a:rPr>
              <a:t>ot </a:t>
            </a:r>
            <a:r>
              <a:rPr lang="en-US" sz="3600" dirty="0">
                <a:solidFill>
                  <a:srgbClr val="3333CC"/>
                </a:solidFill>
              </a:rPr>
              <a:t>P</a:t>
            </a:r>
            <a:r>
              <a:rPr lang="en-US" sz="3600" dirty="0" smtClean="0">
                <a:solidFill>
                  <a:srgbClr val="3333CC"/>
                </a:solidFill>
              </a:rPr>
              <a:t>roduce </a:t>
            </a:r>
            <a:r>
              <a:rPr lang="en-US" sz="3600" dirty="0">
                <a:solidFill>
                  <a:srgbClr val="3333CC"/>
                </a:solidFill>
              </a:rPr>
              <a:t>L</a:t>
            </a:r>
            <a:r>
              <a:rPr lang="en-US" sz="3600" dirty="0" smtClean="0">
                <a:solidFill>
                  <a:srgbClr val="3333CC"/>
                </a:solidFill>
              </a:rPr>
              <a:t>ife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7650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3:21b </a:t>
            </a:r>
            <a:r>
              <a:rPr lang="en-US" sz="2800"/>
              <a:t> </a:t>
            </a:r>
            <a:endParaRPr lang="en-US" sz="2800" b="1" u="sng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For if a law had been given which was able to impart life, then righteousness would indeed have been based on law. </a:t>
            </a: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506104" y="3429000"/>
            <a:ext cx="8382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This is a 2</a:t>
            </a:r>
            <a:r>
              <a:rPr lang="en-US" sz="2800" baseline="30000" dirty="0"/>
              <a:t>nd</a:t>
            </a:r>
            <a:r>
              <a:rPr lang="en-US" sz="2800" dirty="0"/>
              <a:t> class (contrary to fact) conditional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law can show how we ought to live, but does not provide the power to do so and please God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Since the Law cannot give life, it is not in competition with the gospel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086E9-C16B-4CB8-9E40-588E6F3938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ChangeArrowheads="1"/>
          </p:cNvSpPr>
          <p:nvPr/>
        </p:nvSpPr>
        <p:spPr bwMode="auto">
          <a:xfrm>
            <a:off x="304800" y="1524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Imprisoned </a:t>
            </a:r>
            <a:r>
              <a:rPr lang="en-US" sz="3600" dirty="0">
                <a:solidFill>
                  <a:srgbClr val="3333CC"/>
                </a:solidFill>
              </a:rPr>
              <a:t>b</a:t>
            </a:r>
            <a:r>
              <a:rPr lang="en-US" sz="3600" dirty="0" smtClean="0">
                <a:solidFill>
                  <a:srgbClr val="3333CC"/>
                </a:solidFill>
              </a:rPr>
              <a:t>y </a:t>
            </a:r>
            <a:r>
              <a:rPr lang="en-US" sz="3600" dirty="0">
                <a:solidFill>
                  <a:srgbClr val="3333CC"/>
                </a:solidFill>
              </a:rPr>
              <a:t>Scripture!</a:t>
            </a:r>
          </a:p>
        </p:txBody>
      </p:sp>
      <p:sp>
        <p:nvSpPr>
          <p:cNvPr id="29698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3:22 </a:t>
            </a:r>
            <a:r>
              <a:rPr lang="en-US" sz="2800" dirty="0"/>
              <a:t> </a:t>
            </a:r>
            <a:r>
              <a:rPr lang="en-US" sz="2800" dirty="0" smtClean="0"/>
              <a:t>(HCSB)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But the Scripture has </a:t>
            </a:r>
            <a:r>
              <a:rPr lang="en-US" sz="2800" dirty="0" smtClean="0">
                <a:solidFill>
                  <a:srgbClr val="B00000"/>
                </a:solidFill>
              </a:rPr>
              <a:t>imprisoned </a:t>
            </a:r>
            <a:r>
              <a:rPr lang="en-US" sz="2800" dirty="0" smtClean="0"/>
              <a:t>everything under sin’s power</a:t>
            </a:r>
            <a:endParaRPr lang="en-US" sz="2800" dirty="0"/>
          </a:p>
        </p:txBody>
      </p:sp>
      <p:sp>
        <p:nvSpPr>
          <p:cNvPr id="29699" name="Rectangle 3"/>
          <p:cNvSpPr txBox="1">
            <a:spLocks noChangeArrowheads="1"/>
          </p:cNvSpPr>
          <p:nvPr/>
        </p:nvSpPr>
        <p:spPr bwMode="auto">
          <a:xfrm>
            <a:off x="470848" y="32766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Scripture here is a metonymy for God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Romans 11:32 is a very similar verse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gospel is the only way out of prison!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086E9-C16B-4CB8-9E40-588E6F3938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524000"/>
            <a:ext cx="7342496" cy="17526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must flee to the gospel!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</a:rPr>
              <a:t>The concept of promise has important implications for sanctification</a:t>
            </a:r>
            <a:r>
              <a:rPr lang="en-US" sz="2800" dirty="0" smtClean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504" y="1524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Implications and Applications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6CC49-9614-4E5D-9351-7180B47F7AA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20084</TotalTime>
  <Words>579</Words>
  <Application>Microsoft Office PowerPoint</Application>
  <PresentationFormat>On-screen Show (4:3)</PresentationFormat>
  <Paragraphs>114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1500</cp:revision>
  <cp:lastPrinted>2013-08-30T19:37:08Z</cp:lastPrinted>
  <dcterms:created xsi:type="dcterms:W3CDTF">2004-04-07T22:52:17Z</dcterms:created>
  <dcterms:modified xsi:type="dcterms:W3CDTF">2013-08-30T19:37:42Z</dcterms:modified>
</cp:coreProperties>
</file>