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4485" autoAdjust="0"/>
    <p:restoredTop sz="80288" autoAdjust="0"/>
  </p:normalViewPr>
  <p:slideViewPr>
    <p:cSldViewPr>
      <p:cViewPr varScale="1">
        <p:scale>
          <a:sx n="60" d="100"/>
          <a:sy n="60" d="100"/>
        </p:scale>
        <p:origin x="2202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81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Gospel of Grace Fellowship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81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9/15/2013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81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81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94046B-815C-455B-8F1B-EAF003F3B1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596890"/>
      </p:ext>
    </p:extLst>
  </p:cSld>
  <p:clrMap bg1="lt1" tx1="dk1" bg2="lt2" tx2="dk2" accent1="accent1" accent2="accent2" accent3="accent3" accent4="accent4" accent5="accent5" accent6="accent6" hlink="hlink" folHlink="folHlink"/>
  <p:hf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r>
              <a:rPr lang="en-US" smtClean="0"/>
              <a:t>Gospel of Grace Fellowship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r>
              <a:rPr lang="en-US" smtClean="0"/>
              <a:t>9/15/2013</a:t>
            </a:r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955F82FD-3D0B-40AB-978E-6AA4F8CCE2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6897521"/>
      </p:ext>
    </p:extLst>
  </p:cSld>
  <p:clrMap bg1="lt1" tx1="dk1" bg2="lt2" tx2="dk2" accent1="accent1" accent2="accent2" accent3="accent3" accent4="accent4" accent5="accent5" accent6="accent6" hlink="hlink" folHlink="folHlink"/>
  <p:hf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5F82FD-3D0B-40AB-978E-6AA4F8CCE2FF}" type="slidenum">
              <a:rPr lang="en-US" smtClean="0"/>
              <a:t>1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Gospel of Grace Fellowship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r>
              <a:rPr lang="en-US" smtClean="0"/>
              <a:t>9/15/2013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367319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5F82FD-3D0B-40AB-978E-6AA4F8CCE2FF}" type="slidenum">
              <a:rPr lang="en-US" smtClean="0"/>
              <a:t>11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Gospel of Grace Fellowship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r>
              <a:rPr lang="en-US" smtClean="0"/>
              <a:t>9/15/2013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304153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5F82FD-3D0B-40AB-978E-6AA4F8CCE2FF}" type="slidenum">
              <a:rPr lang="en-US" smtClean="0"/>
              <a:t>12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Gospel of Grace Fellowship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r>
              <a:rPr lang="en-US" smtClean="0"/>
              <a:t>9/15/2013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77755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5F82FD-3D0B-40AB-978E-6AA4F8CCE2FF}" type="slidenum">
              <a:rPr lang="en-US" smtClean="0"/>
              <a:t>2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Gospel of Grace Fellowship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r>
              <a:rPr lang="en-US" smtClean="0"/>
              <a:t>9/15/2013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26612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5F82FD-3D0B-40AB-978E-6AA4F8CCE2FF}" type="slidenum">
              <a:rPr lang="en-US" smtClean="0"/>
              <a:t>3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Gospel of Grace Fellowship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r>
              <a:rPr lang="en-US" smtClean="0"/>
              <a:t>9/15/2013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76250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5F82FD-3D0B-40AB-978E-6AA4F8CCE2FF}" type="slidenum">
              <a:rPr lang="en-US" smtClean="0"/>
              <a:t>4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Gospel of Grace Fellowship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r>
              <a:rPr lang="en-US" smtClean="0"/>
              <a:t>9/15/2013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48039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</a:p>
          <a:p>
            <a:endParaRPr lang="en-US" dirty="0" smtClean="0"/>
          </a:p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5F82FD-3D0B-40AB-978E-6AA4F8CCE2FF}" type="slidenum">
              <a:rPr lang="en-US" smtClean="0"/>
              <a:t>5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Gospel of Grace Fellowship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r>
              <a:rPr lang="en-US" smtClean="0"/>
              <a:t>9/15/2013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54748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5F82FD-3D0B-40AB-978E-6AA4F8CCE2FF}" type="slidenum">
              <a:rPr lang="en-US" smtClean="0"/>
              <a:t>6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Gospel of Grace Fellowship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r>
              <a:rPr lang="en-US" smtClean="0"/>
              <a:t>9/15/2013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06074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5F82FD-3D0B-40AB-978E-6AA4F8CCE2FF}" type="slidenum">
              <a:rPr lang="en-US" smtClean="0"/>
              <a:t>8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Gospel of Grace Fellowship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r>
              <a:rPr lang="en-US" smtClean="0"/>
              <a:t>9/15/2013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797552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5F82FD-3D0B-40AB-978E-6AA4F8CCE2FF}" type="slidenum">
              <a:rPr lang="en-US" smtClean="0"/>
              <a:t>9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Gospel of Grace Fellowship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r>
              <a:rPr lang="en-US" smtClean="0"/>
              <a:t>9/15/2013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768354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sz="13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5F82FD-3D0B-40AB-978E-6AA4F8CCE2FF}" type="slidenum">
              <a:rPr lang="en-US" smtClean="0"/>
              <a:t>10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Gospel of Grace Fellowship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r>
              <a:rPr lang="en-US" smtClean="0"/>
              <a:t>9/15/2013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79055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7114077-8DFC-4360-8A8C-A4ED1CA5A26B}" type="datetime1">
              <a:rPr lang="en-US" smtClean="0"/>
              <a:t>9/13/2013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79D0DB0-6A79-4E7A-AACC-4E4764ACF7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E27E01-DF0F-4C93-B967-847E5E638AA7}" type="datetime1">
              <a:rPr lang="en-US" smtClean="0"/>
              <a:t>9/13/2013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9D0DB0-6A79-4E7A-AACC-4E4764ACF7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1C613DD-0A26-4F79-99C1-FE003F1E1E63}" type="datetime1">
              <a:rPr lang="en-US" smtClean="0"/>
              <a:t>9/13/2013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9D0DB0-6A79-4E7A-AACC-4E4764ACF7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4836F7-B663-4DE4-B9D4-6515F1922C78}" type="datetime1">
              <a:rPr lang="en-US" smtClean="0"/>
              <a:t>9/13/2013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9600" y="6248400"/>
            <a:ext cx="783432" cy="524669"/>
          </a:xfrm>
        </p:spPr>
        <p:txBody>
          <a:bodyPr/>
          <a:lstStyle>
            <a:lvl1pPr>
              <a:defRPr sz="2000"/>
            </a:lvl1pPr>
            <a:extLst/>
          </a:lstStyle>
          <a:p>
            <a:fld id="{879D0DB0-6A79-4E7A-AACC-4E4764ACF7F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92E4A2-E95C-4A26-9452-F8D68241890A}" type="datetime1">
              <a:rPr lang="en-US" smtClean="0"/>
              <a:t>9/13/2013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9D0DB0-6A79-4E7A-AACC-4E4764ACF7F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C047DA-479C-4EFD-8D11-EF313F1D3BFF}" type="datetime1">
              <a:rPr lang="en-US" smtClean="0"/>
              <a:t>9/13/2013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9D0DB0-6A79-4E7A-AACC-4E4764ACF7F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AE1027-AEDA-46FD-A3FE-87663A5D6D40}" type="datetime1">
              <a:rPr lang="en-US" smtClean="0"/>
              <a:t>9/13/2013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9D0DB0-6A79-4E7A-AACC-4E4764ACF7F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8E0431-E9AF-4A89-B87E-34756BB1EF0A}" type="datetime1">
              <a:rPr lang="en-US" smtClean="0"/>
              <a:t>9/13/2013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9D0DB0-6A79-4E7A-AACC-4E4764ACF7F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DC0EFC-49EC-4C65-80D5-E9743A9890DE}" type="datetime1">
              <a:rPr lang="en-US" smtClean="0"/>
              <a:t>9/13/2013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9D0DB0-6A79-4E7A-AACC-4E4764ACF7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87DBC77-99E4-472F-BF51-027ADB486423}" type="datetime1">
              <a:rPr lang="en-US" smtClean="0"/>
              <a:t>9/13/2013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9D0DB0-6A79-4E7A-AACC-4E4764ACF7F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FA75011-6117-455A-8F48-97822CB4D38E}" type="datetime1">
              <a:rPr lang="en-US" smtClean="0"/>
              <a:t>9/13/2013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79D0DB0-6A79-4E7A-AACC-4E4764ACF7F2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33AF2EB0-126E-4316-BB70-9D28F2D2FD38}" type="datetime1">
              <a:rPr lang="en-US" smtClean="0"/>
              <a:t>9/13/2013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879D0DB0-6A79-4E7A-AACC-4E4764ACF7F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609600"/>
            <a:ext cx="4191000" cy="1296362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0070C0"/>
                </a:solidFill>
                <a:effectLst/>
                <a:latin typeface="Arial" pitchFamily="34" charset="0"/>
                <a:cs typeface="Arial" pitchFamily="34" charset="0"/>
              </a:rPr>
              <a:t>Mark 9:38-42</a:t>
            </a:r>
            <a:endParaRPr lang="en-US" dirty="0"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2667000"/>
            <a:ext cx="8458200" cy="914400"/>
          </a:xfrm>
        </p:spPr>
        <p:txBody>
          <a:bodyPr>
            <a:noAutofit/>
          </a:bodyPr>
          <a:lstStyle/>
          <a:p>
            <a:r>
              <a:rPr lang="en-US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Every Believer’s Role Is Important To Christ</a:t>
            </a:r>
            <a:endParaRPr lang="en-US" sz="3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D0DB0-6A79-4E7A-AACC-4E4764ACF7F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23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762000"/>
            <a:ext cx="8686800" cy="5486400"/>
          </a:xfrm>
        </p:spPr>
        <p:txBody>
          <a:bodyPr>
            <a:normAutofit lnSpcReduction="10000"/>
          </a:bodyPr>
          <a:lstStyle/>
          <a:p>
            <a:pPr marL="109728" indent="0">
              <a:buNone/>
            </a:pPr>
            <a:r>
              <a:rPr lang="en-US" sz="3200" u="sng" dirty="0" smtClean="0">
                <a:latin typeface="Arial" pitchFamily="34" charset="0"/>
                <a:cs typeface="Arial" pitchFamily="34" charset="0"/>
              </a:rPr>
              <a:t>Acts 2:16-17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But this is what was uttered through the prophet Joel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: “‘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And in the last days it shall be, God declares, that I will pour out my Spirit </a:t>
            </a:r>
            <a:r>
              <a:rPr lang="en-US" sz="3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on all flesh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, and your sons and your daughters shall prophesy, and your young men shall see visions, and your old men shall dream 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dreams…’” </a:t>
            </a:r>
          </a:p>
          <a:p>
            <a:pPr marL="109728" indent="0">
              <a:buNone/>
            </a:pPr>
            <a:r>
              <a:rPr lang="en-US" sz="3200" u="sng" dirty="0" smtClean="0">
                <a:latin typeface="Arial" pitchFamily="34" charset="0"/>
                <a:cs typeface="Arial" pitchFamily="34" charset="0"/>
              </a:rPr>
              <a:t>1 Corinthians 12:13 NET 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For in one Spirit </a:t>
            </a:r>
            <a:r>
              <a:rPr lang="en-US" sz="3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we were all 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baptized into one body. Whether Jews or Greeks or slaves or free, </a:t>
            </a:r>
            <a:r>
              <a:rPr lang="en-US" sz="3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we were all 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made to drink of the one Spirit. </a:t>
            </a:r>
            <a:endParaRPr lang="en-US" sz="3200" dirty="0" smtClean="0">
              <a:latin typeface="Arial" pitchFamily="34" charset="0"/>
              <a:cs typeface="Arial" pitchFamily="34" charset="0"/>
            </a:endParaRPr>
          </a:p>
          <a:p>
            <a:pPr marL="109728" indent="0">
              <a:buNone/>
            </a:pP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0886"/>
            <a:ext cx="8229600" cy="944562"/>
          </a:xfrm>
        </p:spPr>
        <p:txBody>
          <a:bodyPr>
            <a:normAutofit/>
          </a:bodyPr>
          <a:lstStyle/>
          <a:p>
            <a:r>
              <a:rPr lang="en-US" sz="3200" b="0" dirty="0" smtClean="0"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  <a:t>1</a:t>
            </a:r>
            <a:r>
              <a:rPr lang="en-US" sz="3200" b="0" dirty="0"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  <a:t>.     </a:t>
            </a:r>
            <a:r>
              <a:rPr lang="en-US" sz="3200" b="0" dirty="0" smtClean="0"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  <a:t>  God </a:t>
            </a:r>
            <a:r>
              <a:rPr lang="en-US" sz="3200" b="0" dirty="0"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  <a:t>Has Gifted All His People</a:t>
            </a:r>
            <a:r>
              <a:rPr lang="en-US" sz="3200" dirty="0" smtClean="0"/>
              <a:t> </a:t>
            </a:r>
            <a:endParaRPr lang="en-US" sz="3200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7086600" y="1676400"/>
            <a:ext cx="1752600" cy="0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Oval 6"/>
          <p:cNvSpPr/>
          <p:nvPr/>
        </p:nvSpPr>
        <p:spPr>
          <a:xfrm>
            <a:off x="5562600" y="3886200"/>
            <a:ext cx="609600" cy="571500"/>
          </a:xfrm>
          <a:prstGeom prst="ellipse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D0DB0-6A79-4E7A-AACC-4E4764ACF7F2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96957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762000"/>
            <a:ext cx="8763000" cy="5245291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en-US" sz="3200" u="sng" dirty="0" smtClean="0">
                <a:latin typeface="Arial" pitchFamily="34" charset="0"/>
                <a:cs typeface="Arial" pitchFamily="34" charset="0"/>
              </a:rPr>
              <a:t>1 Corinthians 12:14-15,17-18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For the body is not one member, but many. 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If 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the foot says, “Because I am not a hand, I am not a part of the body,” it is not for this reason any the less a part of the 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body…If 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the whole body were an eye, where would the hearing be? If the whole were hearing, where would the sense of smell be? 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But 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now </a:t>
            </a:r>
            <a:r>
              <a:rPr lang="en-US" sz="3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God has placed the members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, each one of them, in the body, </a:t>
            </a:r>
            <a:r>
              <a:rPr lang="en-US" sz="3200" b="1" dirty="0">
                <a:latin typeface="Arial" pitchFamily="34" charset="0"/>
                <a:cs typeface="Arial" pitchFamily="34" charset="0"/>
              </a:rPr>
              <a:t>just as He desired.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52400" y="76200"/>
            <a:ext cx="8534400" cy="838200"/>
          </a:xfrm>
        </p:spPr>
        <p:txBody>
          <a:bodyPr>
            <a:noAutofit/>
          </a:bodyPr>
          <a:lstStyle/>
          <a:p>
            <a:r>
              <a:rPr lang="en-US" sz="3200" b="0" dirty="0" smtClean="0"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  <a:t>2. We Must Recognize Each Believer’s Value </a:t>
            </a:r>
            <a:endParaRPr lang="en-US" sz="3200" b="0" dirty="0"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D0DB0-6A79-4E7A-AACC-4E4764ACF7F2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63560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762000"/>
            <a:ext cx="8763000" cy="5245291"/>
          </a:xfrm>
        </p:spPr>
        <p:txBody>
          <a:bodyPr>
            <a:normAutofit lnSpcReduction="10000"/>
          </a:bodyPr>
          <a:lstStyle/>
          <a:p>
            <a:pPr marL="109728" indent="0">
              <a:buNone/>
            </a:pPr>
            <a:r>
              <a:rPr lang="en-US" sz="3200" u="sng" dirty="0" smtClean="0">
                <a:latin typeface="Arial" pitchFamily="34" charset="0"/>
                <a:cs typeface="Arial" pitchFamily="34" charset="0"/>
              </a:rPr>
              <a:t>1 Corinthians 12:21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And 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the eye cannot say to the hand, </a:t>
            </a:r>
            <a:r>
              <a:rPr lang="en-US" sz="3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“I have no need of you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”; or again the head to the feet, “</a:t>
            </a:r>
            <a:r>
              <a:rPr lang="en-US" sz="3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 have no need of you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.”</a:t>
            </a:r>
          </a:p>
          <a:p>
            <a:pPr marL="109728" indent="0">
              <a:buNone/>
            </a:pPr>
            <a:endParaRPr lang="en-US" sz="3200" dirty="0">
              <a:latin typeface="Arial" pitchFamily="34" charset="0"/>
              <a:cs typeface="Arial" pitchFamily="34" charset="0"/>
            </a:endParaRPr>
          </a:p>
          <a:p>
            <a:pPr marL="109728" indent="0">
              <a:buNone/>
            </a:pPr>
            <a:r>
              <a:rPr lang="en-US" sz="3200" u="sng" dirty="0" smtClean="0">
                <a:latin typeface="Arial" pitchFamily="34" charset="0"/>
                <a:cs typeface="Arial" pitchFamily="34" charset="0"/>
              </a:rPr>
              <a:t>Romans 12:6-8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And 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we have different gifts according to the grace given to us. If the gift is prophecy, that individual </a:t>
            </a:r>
            <a:r>
              <a:rPr lang="en-US" sz="3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must use it 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in proportion to his faith. 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If 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it is service, he </a:t>
            </a:r>
            <a:r>
              <a:rPr lang="en-US" sz="3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must serve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; if it is teaching, he </a:t>
            </a:r>
            <a:r>
              <a:rPr lang="en-US" sz="3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must teach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; 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if 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it is exhortation, he </a:t>
            </a:r>
            <a:r>
              <a:rPr lang="en-US" sz="3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must exhort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; if it is contributing, he </a:t>
            </a:r>
            <a:r>
              <a:rPr lang="en-US" sz="3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must do so 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with 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sincerity…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sz="3600" b="0" dirty="0" smtClean="0"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  <a:t>3. Preventing Usage of The Gifts Is Wrong</a:t>
            </a:r>
            <a:r>
              <a:rPr lang="en-US" sz="3600" b="0" dirty="0">
                <a:effectLst/>
                <a:latin typeface="Arial" pitchFamily="34" charset="0"/>
                <a:cs typeface="Arial" pitchFamily="34" charset="0"/>
              </a:rPr>
              <a:t/>
            </a:r>
            <a:br>
              <a:rPr lang="en-US" sz="3600" b="0" dirty="0">
                <a:effectLst/>
                <a:latin typeface="Arial" pitchFamily="34" charset="0"/>
                <a:cs typeface="Arial" pitchFamily="34" charset="0"/>
              </a:rPr>
            </a:br>
            <a:endParaRPr lang="en-US" sz="3600" b="0" dirty="0">
              <a:effectLst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D0DB0-6A79-4E7A-AACC-4E4764ACF7F2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9610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1295400"/>
            <a:ext cx="8763000" cy="4711891"/>
          </a:xfrm>
        </p:spPr>
        <p:txBody>
          <a:bodyPr>
            <a:normAutofit lnSpcReduction="10000"/>
          </a:bodyPr>
          <a:lstStyle/>
          <a:p>
            <a:pPr marL="109728" indent="0">
              <a:buNone/>
            </a:pPr>
            <a:r>
              <a:rPr lang="en-US" sz="3200" dirty="0" smtClean="0">
                <a:latin typeface="Arial" pitchFamily="34" charset="0"/>
                <a:cs typeface="Arial" pitchFamily="34" charset="0"/>
              </a:rPr>
              <a:t>                 </a:t>
            </a: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Summary of Status</a:t>
            </a:r>
          </a:p>
          <a:p>
            <a:pPr>
              <a:buFont typeface="Wingdings" pitchFamily="2" charset="2"/>
              <a:buChar char="Ø"/>
            </a:pPr>
            <a:r>
              <a:rPr lang="en-US" sz="3200" u="sng" dirty="0" smtClean="0">
                <a:latin typeface="Arial" pitchFamily="34" charset="0"/>
                <a:cs typeface="Arial" pitchFamily="34" charset="0"/>
              </a:rPr>
              <a:t>9:33-37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Status among the 12.</a:t>
            </a:r>
          </a:p>
          <a:p>
            <a:pPr>
              <a:buFont typeface="Wingdings" pitchFamily="2" charset="2"/>
              <a:buChar char="Ø"/>
            </a:pPr>
            <a:r>
              <a:rPr lang="en-US" sz="3200" u="sng" dirty="0" smtClean="0">
                <a:latin typeface="Arial" pitchFamily="34" charset="0"/>
                <a:cs typeface="Arial" pitchFamily="34" charset="0"/>
              </a:rPr>
              <a:t>9:38-42 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S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tatus of believers outside of the 12.</a:t>
            </a:r>
          </a:p>
          <a:p>
            <a:pPr marL="109728" indent="0">
              <a:buNone/>
            </a:pPr>
            <a:endParaRPr lang="en-US" sz="3200" dirty="0" smtClean="0">
              <a:latin typeface="Arial" pitchFamily="34" charset="0"/>
              <a:cs typeface="Arial" pitchFamily="34" charset="0"/>
            </a:endParaRPr>
          </a:p>
          <a:p>
            <a:pPr marL="109728" indent="0">
              <a:buNone/>
            </a:pPr>
            <a:r>
              <a:rPr lang="en-US" sz="3200" dirty="0" smtClean="0">
                <a:latin typeface="Arial" pitchFamily="34" charset="0"/>
                <a:cs typeface="Arial" pitchFamily="34" charset="0"/>
              </a:rPr>
              <a:t>           </a:t>
            </a: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Summary of Clueless Disciples</a:t>
            </a:r>
          </a:p>
          <a:p>
            <a:pPr marL="109728" indent="0">
              <a:buNone/>
            </a:pPr>
            <a:r>
              <a:rPr lang="en-US" sz="3200" dirty="0" smtClean="0">
                <a:latin typeface="Arial" pitchFamily="34" charset="0"/>
                <a:cs typeface="Arial" pitchFamily="34" charset="0"/>
              </a:rPr>
              <a:t>8:32    </a:t>
            </a:r>
            <a:r>
              <a:rPr lang="en-US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Peter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doesn’t understand</a:t>
            </a:r>
          </a:p>
          <a:p>
            <a:pPr marL="109728" indent="0">
              <a:buNone/>
            </a:pPr>
            <a:r>
              <a:rPr lang="en-US" sz="3200" dirty="0" smtClean="0">
                <a:latin typeface="Arial" pitchFamily="34" charset="0"/>
                <a:cs typeface="Arial" pitchFamily="34" charset="0"/>
              </a:rPr>
              <a:t>9:38   </a:t>
            </a:r>
            <a:r>
              <a:rPr lang="en-US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John 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doesn’t understand</a:t>
            </a:r>
          </a:p>
          <a:p>
            <a:pPr marL="109728" indent="0">
              <a:buNone/>
            </a:pPr>
            <a:r>
              <a:rPr lang="en-US" sz="3200" dirty="0" smtClean="0">
                <a:latin typeface="Arial" pitchFamily="34" charset="0"/>
                <a:cs typeface="Arial" pitchFamily="34" charset="0"/>
              </a:rPr>
              <a:t>10:35 </a:t>
            </a:r>
            <a:r>
              <a:rPr lang="en-US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James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and John don’t understand</a:t>
            </a:r>
          </a:p>
          <a:p>
            <a:pPr marL="109728" indent="0">
              <a:buNone/>
            </a:pPr>
            <a:r>
              <a:rPr lang="en-US" sz="3200" dirty="0" smtClean="0">
                <a:latin typeface="Arial" pitchFamily="34" charset="0"/>
                <a:cs typeface="Arial" pitchFamily="34" charset="0"/>
              </a:rPr>
              <a:t> 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792162"/>
          </a:xfrm>
        </p:spPr>
        <p:txBody>
          <a:bodyPr/>
          <a:lstStyle/>
          <a:p>
            <a:r>
              <a:rPr lang="en-US" dirty="0" smtClean="0">
                <a:effectLst/>
                <a:latin typeface="Arial" pitchFamily="34" charset="0"/>
                <a:cs typeface="Arial" pitchFamily="34" charset="0"/>
              </a:rPr>
              <a:t>       </a:t>
            </a:r>
            <a:r>
              <a:rPr lang="en-US" dirty="0" smtClean="0">
                <a:solidFill>
                  <a:srgbClr val="0070C0"/>
                </a:solidFill>
                <a:effectLst/>
                <a:latin typeface="Arial" pitchFamily="34" charset="0"/>
                <a:cs typeface="Arial" pitchFamily="34" charset="0"/>
              </a:rPr>
              <a:t>Mark’s Flow of Thought</a:t>
            </a:r>
            <a:endParaRPr lang="en-US" dirty="0"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D0DB0-6A79-4E7A-AACC-4E4764ACF7F2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98897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1481328"/>
            <a:ext cx="8839200" cy="4525963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en-US" sz="3200" u="sng" dirty="0" smtClean="0">
                <a:latin typeface="Arial" pitchFamily="34" charset="0"/>
                <a:cs typeface="Arial" pitchFamily="34" charset="0"/>
              </a:rPr>
              <a:t>Mark 9:38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John said to Him, “Teacher, we saw </a:t>
            </a:r>
            <a:r>
              <a:rPr lang="en-US" sz="3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someone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casting out demons </a:t>
            </a:r>
            <a:r>
              <a:rPr lang="en-US" sz="3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 Your name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, and we tried to prevent him because he was not following us.”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274638"/>
            <a:ext cx="9220200" cy="715962"/>
          </a:xfrm>
        </p:spPr>
        <p:txBody>
          <a:bodyPr>
            <a:normAutofit fontScale="90000"/>
          </a:bodyPr>
          <a:lstStyle/>
          <a:p>
            <a:r>
              <a:rPr lang="en-US" sz="3600" b="0" dirty="0" smtClean="0">
                <a:solidFill>
                  <a:srgbClr val="0070C0"/>
                </a:solidFill>
                <a:effectLst/>
                <a:latin typeface="Arial" pitchFamily="34" charset="0"/>
                <a:cs typeface="Arial" pitchFamily="34" charset="0"/>
              </a:rPr>
              <a:t>         The Twelve Fail To </a:t>
            </a:r>
            <a:r>
              <a:rPr lang="en-US" sz="3600" b="0" dirty="0">
                <a:solidFill>
                  <a:srgbClr val="0070C0"/>
                </a:solidFill>
                <a:effectLst/>
                <a:latin typeface="Arial" pitchFamily="34" charset="0"/>
                <a:cs typeface="Arial" pitchFamily="34" charset="0"/>
              </a:rPr>
              <a:t>See The Status of </a:t>
            </a:r>
            <a:r>
              <a:rPr lang="en-US" sz="3600" b="0" dirty="0" smtClean="0">
                <a:solidFill>
                  <a:srgbClr val="0070C0"/>
                </a:solidFill>
                <a:effectLst/>
                <a:latin typeface="Arial" pitchFamily="34" charset="0"/>
                <a:cs typeface="Arial" pitchFamily="34" charset="0"/>
              </a:rPr>
              <a:t>				  Other Believers</a:t>
            </a:r>
            <a:endParaRPr lang="en-US" sz="3600" b="0" dirty="0"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7239000" y="1524000"/>
            <a:ext cx="685800" cy="533400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70C0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5410200" y="2971800"/>
            <a:ext cx="2819400" cy="0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304800" y="3505200"/>
            <a:ext cx="2819400" cy="0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D0DB0-6A79-4E7A-AACC-4E4764ACF7F2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19463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914400"/>
            <a:ext cx="8839200" cy="5092891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en-US" sz="3200" u="sng" dirty="0" smtClean="0">
                <a:latin typeface="Arial" pitchFamily="34" charset="0"/>
                <a:cs typeface="Arial" pitchFamily="34" charset="0"/>
              </a:rPr>
              <a:t>Mark 9:39-40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But Jesus said, “Do not hinder him, for there is no one who will perform a miracle </a:t>
            </a:r>
            <a:r>
              <a:rPr lang="en-US" sz="3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 My name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, and be able soon afterward to speak evil of Me. 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For 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he who is not against us is for us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.” </a:t>
            </a:r>
          </a:p>
          <a:p>
            <a:pPr marL="109728" indent="0">
              <a:buNone/>
            </a:pPr>
            <a:r>
              <a:rPr lang="en-US" sz="3200" u="sng" dirty="0" smtClean="0">
                <a:latin typeface="Arial" pitchFamily="34" charset="0"/>
                <a:cs typeface="Arial" pitchFamily="34" charset="0"/>
              </a:rPr>
              <a:t>Acts 19:13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 But 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also some of the </a:t>
            </a:r>
            <a:r>
              <a:rPr lang="en-US" sz="3200" b="1" dirty="0">
                <a:latin typeface="Arial" pitchFamily="34" charset="0"/>
                <a:cs typeface="Arial" pitchFamily="34" charset="0"/>
              </a:rPr>
              <a:t>Jewish exorcists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, who went from place to place, attempted to name over those who had the evil spirits the name of the Lord Jesus, saying, “</a:t>
            </a:r>
            <a:r>
              <a:rPr lang="en-US" sz="3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 adjure you by Jesus 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whom Paul preaches.”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sz="3600" b="0" dirty="0" smtClean="0">
                <a:solidFill>
                  <a:srgbClr val="0070C0"/>
                </a:solidFill>
                <a:effectLst/>
                <a:latin typeface="Arial" pitchFamily="34" charset="0"/>
                <a:cs typeface="Arial" pitchFamily="34" charset="0"/>
              </a:rPr>
              <a:t> The Disciples Must Accept Other Believers</a:t>
            </a:r>
            <a:endParaRPr lang="en-US" sz="3600" b="0" dirty="0"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7086600" y="914400"/>
            <a:ext cx="1295400" cy="609600"/>
          </a:xfrm>
          <a:prstGeom prst="ellipse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D0DB0-6A79-4E7A-AACC-4E4764ACF7F2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11820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219200"/>
            <a:ext cx="8686800" cy="4788091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en-US" sz="3200" u="sng" dirty="0" smtClean="0">
                <a:latin typeface="Arial" pitchFamily="34" charset="0"/>
                <a:cs typeface="Arial" pitchFamily="34" charset="0"/>
              </a:rPr>
              <a:t>Mark 9:41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“For 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whoever gives you a cup of water to drink because </a:t>
            </a:r>
            <a:r>
              <a:rPr lang="en-US" sz="3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of your name as followers of Christ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, truly I say to you, he will not lose his reward.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52400" y="76200"/>
            <a:ext cx="8839200" cy="1143000"/>
          </a:xfrm>
        </p:spPr>
        <p:txBody>
          <a:bodyPr>
            <a:normAutofit/>
          </a:bodyPr>
          <a:lstStyle/>
          <a:p>
            <a:r>
              <a:rPr lang="en-US" sz="3200" b="0" dirty="0" smtClean="0">
                <a:solidFill>
                  <a:srgbClr val="0070C0"/>
                </a:solidFill>
                <a:effectLst/>
                <a:latin typeface="Arial" pitchFamily="34" charset="0"/>
                <a:cs typeface="Arial" pitchFamily="34" charset="0"/>
              </a:rPr>
              <a:t>Even Small Deeds In Christ’s Name Are Valued</a:t>
            </a:r>
            <a:endParaRPr lang="en-US" sz="3200" b="0" dirty="0"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2819400" y="1676400"/>
            <a:ext cx="1828800" cy="609600"/>
          </a:xfrm>
          <a:prstGeom prst="ellipse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D0DB0-6A79-4E7A-AACC-4E4764ACF7F2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6875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1219200"/>
            <a:ext cx="8915400" cy="4788091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en-US" sz="3200" u="sng" dirty="0" smtClean="0">
                <a:latin typeface="Arial" pitchFamily="34" charset="0"/>
                <a:cs typeface="Arial" pitchFamily="34" charset="0"/>
              </a:rPr>
              <a:t>Mark 9:42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“Whoever 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causes one of these </a:t>
            </a:r>
            <a:r>
              <a:rPr lang="en-US" sz="3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little ones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who believe 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to stumble, it would be better for him if, with a heavy millstone hung around his neck, he had been cast into the sea. </a:t>
            </a:r>
            <a:endParaRPr lang="en-US" sz="3200" dirty="0" smtClean="0">
              <a:latin typeface="Arial" pitchFamily="34" charset="0"/>
              <a:cs typeface="Arial" pitchFamily="34" charset="0"/>
            </a:endParaRPr>
          </a:p>
          <a:p>
            <a:pPr marL="109728" indent="0">
              <a:buNone/>
            </a:pPr>
            <a:endParaRPr lang="en-US" sz="3200" dirty="0">
              <a:latin typeface="Arial" pitchFamily="34" charset="0"/>
              <a:cs typeface="Arial" pitchFamily="34" charset="0"/>
            </a:endParaRPr>
          </a:p>
          <a:p>
            <a:pPr marL="109728" indent="0">
              <a:buNone/>
            </a:pPr>
            <a:r>
              <a:rPr lang="en-US" sz="3200" dirty="0" smtClean="0">
                <a:latin typeface="Arial" pitchFamily="34" charset="0"/>
                <a:cs typeface="Arial" pitchFamily="34" charset="0"/>
              </a:rPr>
              <a:t>Vs. 37 – “child” = the 12 disciples with no status</a:t>
            </a:r>
          </a:p>
          <a:p>
            <a:pPr marL="109728" indent="0">
              <a:buNone/>
            </a:pPr>
            <a:r>
              <a:rPr lang="en-US" sz="3200" dirty="0" smtClean="0">
                <a:latin typeface="Arial" pitchFamily="34" charset="0"/>
                <a:cs typeface="Arial" pitchFamily="34" charset="0"/>
              </a:rPr>
              <a:t>Vs. 42 – “little one” = believers with no status</a:t>
            </a:r>
          </a:p>
          <a:p>
            <a:pPr marL="109728" indent="0">
              <a:buNone/>
            </a:pP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792162"/>
          </a:xfrm>
        </p:spPr>
        <p:txBody>
          <a:bodyPr>
            <a:normAutofit/>
          </a:bodyPr>
          <a:lstStyle/>
          <a:p>
            <a:r>
              <a:rPr lang="en-US" sz="3600" b="0" dirty="0" smtClean="0">
                <a:solidFill>
                  <a:srgbClr val="0070C0"/>
                </a:solidFill>
                <a:effectLst/>
                <a:latin typeface="Arial" pitchFamily="34" charset="0"/>
                <a:cs typeface="Arial" pitchFamily="34" charset="0"/>
              </a:rPr>
              <a:t>  Preventing Saints From Serving Is Sinful</a:t>
            </a:r>
            <a:endParaRPr lang="en-US" sz="3600" b="0" dirty="0">
              <a:solidFill>
                <a:srgbClr val="0070C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3429000" y="1714500"/>
            <a:ext cx="2209800" cy="647700"/>
          </a:xfrm>
          <a:prstGeom prst="ellipse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D0DB0-6A79-4E7A-AACC-4E4764ACF7F2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16408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1066800"/>
            <a:ext cx="8839200" cy="4940491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en-US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. We must understand that God has gifted all of His people to be used for His kingdom – not just a small elite group.</a:t>
            </a:r>
          </a:p>
          <a:p>
            <a:pPr marL="109728" indent="0">
              <a:buNone/>
            </a:pPr>
            <a:endParaRPr lang="en-US" sz="3200" dirty="0" smtClean="0">
              <a:latin typeface="Arial" pitchFamily="34" charset="0"/>
              <a:cs typeface="Arial" pitchFamily="34" charset="0"/>
            </a:endParaRPr>
          </a:p>
          <a:p>
            <a:pPr marL="109728" indent="0">
              <a:buNone/>
            </a:pPr>
            <a:r>
              <a:rPr lang="en-US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. We must recognize the value of each believer in the body of Christ.</a:t>
            </a:r>
          </a:p>
          <a:p>
            <a:pPr marL="109728" indent="0">
              <a:buNone/>
            </a:pPr>
            <a:endParaRPr lang="en-US" sz="3200" dirty="0">
              <a:latin typeface="Arial" pitchFamily="34" charset="0"/>
              <a:cs typeface="Arial" pitchFamily="34" charset="0"/>
            </a:endParaRPr>
          </a:p>
          <a:p>
            <a:pPr marL="109728" indent="0">
              <a:buNone/>
            </a:pPr>
            <a:r>
              <a:rPr lang="en-US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. Preventing believers from using their gifts is harmful to the body and sinful before God.</a:t>
            </a: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92162"/>
          </a:xfrm>
        </p:spPr>
        <p:txBody>
          <a:bodyPr/>
          <a:lstStyle/>
          <a:p>
            <a:r>
              <a:rPr lang="en-US" dirty="0" smtClean="0"/>
              <a:t>               </a:t>
            </a:r>
            <a:r>
              <a:rPr lang="en-US" sz="3600" dirty="0" smtClean="0"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  <a:t>Applications</a:t>
            </a:r>
            <a:endParaRPr lang="en-US" sz="3600" dirty="0"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D0DB0-6A79-4E7A-AACC-4E4764ACF7F2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2307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066800"/>
            <a:ext cx="8763000" cy="4940491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sz="3200" dirty="0" smtClean="0">
                <a:latin typeface="Arial" pitchFamily="34" charset="0"/>
                <a:cs typeface="Arial" pitchFamily="34" charset="0"/>
              </a:rPr>
              <a:t>The apostles were unique!</a:t>
            </a:r>
          </a:p>
          <a:p>
            <a:pPr>
              <a:buFont typeface="Wingdings" pitchFamily="2" charset="2"/>
              <a:buChar char="Ø"/>
            </a:pPr>
            <a:r>
              <a:rPr lang="en-US" sz="3200" dirty="0" smtClean="0">
                <a:latin typeface="Arial" pitchFamily="34" charset="0"/>
                <a:cs typeface="Arial" pitchFamily="34" charset="0"/>
              </a:rPr>
              <a:t>The apostles are not, however, the only ones God has gifted or chosen to use.</a:t>
            </a:r>
          </a:p>
          <a:p>
            <a:endParaRPr lang="en-US" sz="3200" dirty="0">
              <a:latin typeface="Arial" pitchFamily="34" charset="0"/>
              <a:cs typeface="Arial" pitchFamily="34" charset="0"/>
            </a:endParaRPr>
          </a:p>
          <a:p>
            <a:pPr marL="109728" indent="0">
              <a:buNone/>
            </a:pPr>
            <a:r>
              <a:rPr lang="en-US" sz="3200" u="sng" dirty="0" smtClean="0">
                <a:latin typeface="Arial" pitchFamily="34" charset="0"/>
                <a:cs typeface="Arial" pitchFamily="34" charset="0"/>
              </a:rPr>
              <a:t>Mark 9:38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“Teacher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3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we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saw someone casting out demons in Your name, and </a:t>
            </a:r>
            <a:r>
              <a:rPr lang="en-US" sz="3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we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tried to prevent him because he was </a:t>
            </a:r>
            <a:r>
              <a:rPr lang="en-US" sz="3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not following us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.” </a:t>
            </a:r>
          </a:p>
          <a:p>
            <a:pPr marL="109728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90600"/>
          </a:xfrm>
        </p:spPr>
        <p:txBody>
          <a:bodyPr>
            <a:normAutofit/>
          </a:bodyPr>
          <a:lstStyle/>
          <a:p>
            <a:r>
              <a:rPr lang="en-US" sz="3600" b="0" dirty="0" smtClean="0"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  <a:t>1.    God Has Gifted All His People</a:t>
            </a:r>
            <a:endParaRPr lang="en-US" sz="3600" b="0" dirty="0"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D0DB0-6A79-4E7A-AACC-4E4764ACF7F2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5505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914400"/>
            <a:ext cx="8839200" cy="4953001"/>
          </a:xfrm>
        </p:spPr>
        <p:txBody>
          <a:bodyPr>
            <a:noAutofit/>
          </a:bodyPr>
          <a:lstStyle/>
          <a:p>
            <a:pPr marL="109728" indent="0">
              <a:buNone/>
            </a:pPr>
            <a:r>
              <a:rPr lang="en-US" sz="3200" u="sng" dirty="0" smtClean="0">
                <a:latin typeface="Arial" pitchFamily="34" charset="0"/>
                <a:cs typeface="Arial" pitchFamily="34" charset="0"/>
              </a:rPr>
              <a:t>Numbers 11:27-29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 So 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a young man ran and told Moses and said, “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Eldad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and </a:t>
            </a:r>
            <a:r>
              <a:rPr lang="en-US" sz="3200" dirty="0" err="1">
                <a:latin typeface="Arial" pitchFamily="34" charset="0"/>
                <a:cs typeface="Arial" pitchFamily="34" charset="0"/>
              </a:rPr>
              <a:t>Medad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 are prophesying in the camp.” 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Then 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Joshua the son of Nun, the attendant of Moses from his youth, said, “Moses, my lord, restrain them.” 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But 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Moses said to him, “Are you jealous for my sake? </a:t>
            </a:r>
            <a:r>
              <a:rPr lang="en-US" sz="3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Would that all the LORD’S people were prophets, that the LORD would put His Spirit upon them!”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3400" y="76200"/>
            <a:ext cx="8229600" cy="792162"/>
          </a:xfrm>
        </p:spPr>
        <p:txBody>
          <a:bodyPr>
            <a:normAutofit/>
          </a:bodyPr>
          <a:lstStyle/>
          <a:p>
            <a:r>
              <a:rPr lang="en-US" sz="3600" b="0" dirty="0" smtClean="0"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  <a:t>1.    God Has Gifted All His People</a:t>
            </a:r>
            <a:endParaRPr lang="en-US" sz="3600" b="0" dirty="0"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D0DB0-6A79-4E7A-AACC-4E4764ACF7F2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94385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1617</TotalTime>
  <Words>931</Words>
  <Application>Microsoft Office PowerPoint</Application>
  <PresentationFormat>On-screen Show (4:3)</PresentationFormat>
  <Paragraphs>92</Paragraphs>
  <Slides>12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0" baseType="lpstr">
      <vt:lpstr>Arial</vt:lpstr>
      <vt:lpstr>Calibri</vt:lpstr>
      <vt:lpstr>Lucida Sans Unicode</vt:lpstr>
      <vt:lpstr>Verdana</vt:lpstr>
      <vt:lpstr>Wingdings</vt:lpstr>
      <vt:lpstr>Wingdings 2</vt:lpstr>
      <vt:lpstr>Wingdings 3</vt:lpstr>
      <vt:lpstr>Concourse</vt:lpstr>
      <vt:lpstr>Mark 9:38-42</vt:lpstr>
      <vt:lpstr>       Mark’s Flow of Thought</vt:lpstr>
      <vt:lpstr>         The Twelve Fail To See The Status of       Other Believers</vt:lpstr>
      <vt:lpstr> The Disciples Must Accept Other Believers</vt:lpstr>
      <vt:lpstr>Even Small Deeds In Christ’s Name Are Valued</vt:lpstr>
      <vt:lpstr>  Preventing Saints From Serving Is Sinful</vt:lpstr>
      <vt:lpstr>               Applications</vt:lpstr>
      <vt:lpstr>1.    God Has Gifted All His People</vt:lpstr>
      <vt:lpstr>1.    God Has Gifted All His People</vt:lpstr>
      <vt:lpstr>1.       God Has Gifted All His People </vt:lpstr>
      <vt:lpstr>2. We Must Recognize Each Believer’s Value </vt:lpstr>
      <vt:lpstr>3. Preventing Usage of The Gifts Is Wrong 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Mark 9:38-42</dc:title>
  <dc:creator>Eric</dc:creator>
  <cp:lastModifiedBy>Christy</cp:lastModifiedBy>
  <cp:revision>76</cp:revision>
  <cp:lastPrinted>2013-09-13T14:22:01Z</cp:lastPrinted>
  <dcterms:created xsi:type="dcterms:W3CDTF">2013-09-09T19:02:37Z</dcterms:created>
  <dcterms:modified xsi:type="dcterms:W3CDTF">2013-09-13T14:22:23Z</dcterms:modified>
</cp:coreProperties>
</file>