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85" autoAdjust="0"/>
    <p:restoredTop sz="94434" autoAdjust="0"/>
  </p:normalViewPr>
  <p:slideViewPr>
    <p:cSldViewPr>
      <p:cViewPr varScale="1">
        <p:scale>
          <a:sx n="74" d="100"/>
          <a:sy n="74" d="100"/>
        </p:scale>
        <p:origin x="178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174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dirty="0" smtClean="0"/>
              <a:t>Gospel of Grace Fellowship</a:t>
            </a:r>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dirty="0" smtClean="0"/>
              <a:t>10/13/13</a:t>
            </a:r>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6E9BEDC-CF71-4C13-A6E6-0361FB963B51}" type="slidenum">
              <a:rPr lang="en-US" smtClean="0"/>
              <a:t>‹#›</a:t>
            </a:fld>
            <a:endParaRPr lang="en-US"/>
          </a:p>
        </p:txBody>
      </p:sp>
    </p:spTree>
    <p:extLst>
      <p:ext uri="{BB962C8B-B14F-4D97-AF65-F5344CB8AC3E}">
        <p14:creationId xmlns:p14="http://schemas.microsoft.com/office/powerpoint/2010/main" val="3546296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1E1344D-3F3D-4D36-A848-F345297B26F9}" type="datetimeFigureOut">
              <a:rPr lang="en-US" smtClean="0"/>
              <a:t>10/11/2013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AB122B6-9C28-4BC0-9C32-DD053B762E5D}" type="slidenum">
              <a:rPr lang="en-US" smtClean="0"/>
              <a:t>‹#›</a:t>
            </a:fld>
            <a:endParaRPr lang="en-US"/>
          </a:p>
        </p:txBody>
      </p:sp>
    </p:spTree>
    <p:extLst>
      <p:ext uri="{BB962C8B-B14F-4D97-AF65-F5344CB8AC3E}">
        <p14:creationId xmlns:p14="http://schemas.microsoft.com/office/powerpoint/2010/main" val="216984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Intro: My mom watches</a:t>
            </a:r>
            <a:r>
              <a:rPr lang="en-US" baseline="0" dirty="0" smtClean="0"/>
              <a:t> William (my son) a couple days a week. She’s a wonderful grandma ( A BELIEVER!). She asked me, “what did speak about last week?” – (HELL) What are you speaking about this weak (MARRIAGE AND DIVORCE) – She said “I’ll be praying for you!”</a:t>
            </a:r>
          </a:p>
          <a:p>
            <a:endParaRPr lang="en-US" baseline="0" dirty="0" smtClean="0"/>
          </a:p>
          <a:p>
            <a:r>
              <a:rPr lang="en-US" baseline="0" dirty="0" smtClean="0"/>
              <a:t>In this passage this morning Jesus is going to show God’s intention for marriage. Ultimately God designed marriage to glorify Himself by depicting the union of a mam and a woman (takes both to reflect God’s image) in marriage as a type for the union between Christ and His people. Saying this, I want everyone here to realize that my task this morning is not to heap guilt upon those that have had a divorce. This gathering is the fellowship of the forgiven – not the meeting place of the self-righteous. So please understand that my intention – is to follow the text of Scripture so that God can speak to us about how we should live HERE AND  NOW AND GOING FORWARD!</a:t>
            </a:r>
          </a:p>
          <a:p>
            <a:endParaRPr lang="en-US" baseline="0" dirty="0" smtClean="0"/>
          </a:p>
          <a:p>
            <a:r>
              <a:rPr lang="en-US" baseline="0" dirty="0" smtClean="0"/>
              <a:t>God’s purpose for marriage certainly includes the protection of His people. Marriage is the one institution where a man and woman can truly be “NAKED” – with all that means - and not feel ashamed (Genesis 3). But God’s purpose is also that He would be glorified by His church that is faithful to Him by being faithful to one another. It makes no sense to be called the bride of Christ, while being unfaithful to one’s spouse!</a:t>
            </a:r>
          </a:p>
          <a:p>
            <a:endParaRPr lang="en-US" baseline="0" dirty="0" smtClean="0"/>
          </a:p>
          <a:p>
            <a:r>
              <a:rPr lang="en-US" baseline="0" dirty="0" smtClean="0"/>
              <a:t>So this morning, I write all of you a permission slip – to let the word of God work on your heart, so that by His gracious work – we may be a people that are faithful to our marriages – as we seek to be faithful to Him!</a:t>
            </a:r>
            <a:endParaRPr lang="en-US" dirty="0"/>
          </a:p>
        </p:txBody>
      </p:sp>
      <p:sp>
        <p:nvSpPr>
          <p:cNvPr id="4" name="Slide Number Placeholder 3"/>
          <p:cNvSpPr>
            <a:spLocks noGrp="1"/>
          </p:cNvSpPr>
          <p:nvPr>
            <p:ph type="sldNum" sz="quarter" idx="10"/>
          </p:nvPr>
        </p:nvSpPr>
        <p:spPr/>
        <p:txBody>
          <a:bodyPr/>
          <a:lstStyle/>
          <a:p>
            <a:fld id="{7AB122B6-9C28-4BC0-9C32-DD053B762E5D}" type="slidenum">
              <a:rPr lang="en-US" smtClean="0"/>
              <a:t>1</a:t>
            </a:fld>
            <a:endParaRPr lang="en-US"/>
          </a:p>
        </p:txBody>
      </p:sp>
    </p:spTree>
    <p:extLst>
      <p:ext uri="{BB962C8B-B14F-4D97-AF65-F5344CB8AC3E}">
        <p14:creationId xmlns:p14="http://schemas.microsoft.com/office/powerpoint/2010/main" val="359527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1. Both Old and New Testaments use imagery of God being a husband to His people – who are likened</a:t>
            </a:r>
            <a:r>
              <a:rPr lang="en-US" baseline="0" dirty="0" smtClean="0"/>
              <a:t> to His Bride.</a:t>
            </a:r>
          </a:p>
          <a:p>
            <a:endParaRPr lang="en-US" baseline="0" dirty="0" smtClean="0"/>
          </a:p>
          <a:p>
            <a:r>
              <a:rPr lang="en-US" baseline="0" dirty="0" smtClean="0"/>
              <a:t>Context: Isaiah 62 is found in a </a:t>
            </a:r>
            <a:r>
              <a:rPr lang="en-US" baseline="0" dirty="0" smtClean="0"/>
              <a:t>periscope </a:t>
            </a:r>
            <a:r>
              <a:rPr lang="en-US" baseline="0" dirty="0" smtClean="0"/>
              <a:t>that has to do with Zion’s future restoration.</a:t>
            </a:r>
          </a:p>
          <a:p>
            <a:endParaRPr lang="en-US" baseline="0" dirty="0" smtClean="0"/>
          </a:p>
          <a:p>
            <a:r>
              <a:rPr lang="en-US" baseline="0" dirty="0" smtClean="0"/>
              <a:t> &gt; Quatrain – two similes</a:t>
            </a:r>
          </a:p>
          <a:p>
            <a:r>
              <a:rPr lang="en-US" baseline="0" dirty="0" smtClean="0"/>
              <a:t>       “So your sons will marry you” – sons here were formerly estranged from the land (desolate vs. 4)  “marry” = is better rendered “possess” – The sons of Israel will possess the land like a man “possess His virgin” (all in a good sense)!</a:t>
            </a:r>
          </a:p>
          <a:p>
            <a:endParaRPr lang="en-US" baseline="0" dirty="0" smtClean="0"/>
          </a:p>
          <a:p>
            <a:r>
              <a:rPr lang="en-US" baseline="0" dirty="0" smtClean="0"/>
              <a:t>       God is likened now to a Bridegroom that “rejoices” over his bride.   =  Wedding/Honeymoon   - The people of God will have their land – and God will be a husband to the bride that Christ has purchased!</a:t>
            </a:r>
          </a:p>
          <a:p>
            <a:endParaRPr lang="en-US" baseline="0" dirty="0" smtClean="0"/>
          </a:p>
          <a:p>
            <a:r>
              <a:rPr lang="en-US" baseline="0" dirty="0" smtClean="0"/>
              <a:t>2. Isaiah 4:5</a:t>
            </a:r>
          </a:p>
          <a:p>
            <a:endParaRPr lang="en-US" baseline="0" dirty="0" smtClean="0"/>
          </a:p>
          <a:p>
            <a:r>
              <a:rPr lang="en-US" baseline="0" dirty="0" smtClean="0"/>
              <a:t>  &gt; Context: The Kingdom has come as a result of the day of the Lord: Isaiah 4:2 “</a:t>
            </a:r>
            <a:r>
              <a:rPr lang="en-US" sz="1300" dirty="0"/>
              <a:t>In that day the Branch of the LORD will be beautiful and glorious, and the fruit of the earth will be the pride and the adornment of the survivors of Israel.”</a:t>
            </a:r>
          </a:p>
          <a:p>
            <a:r>
              <a:rPr lang="en-US" sz="1300" dirty="0"/>
              <a:t>  &gt; Canopy =(</a:t>
            </a:r>
            <a:r>
              <a:rPr lang="en-US" sz="1300" dirty="0" err="1"/>
              <a:t>chuppa</a:t>
            </a:r>
            <a:r>
              <a:rPr lang="en-US" sz="1300" dirty="0"/>
              <a:t>) – “marriage chamber”</a:t>
            </a:r>
          </a:p>
          <a:p>
            <a:endParaRPr lang="en-US" sz="1300" dirty="0"/>
          </a:p>
          <a:p>
            <a:r>
              <a:rPr lang="en-US" sz="1300" dirty="0"/>
              <a:t>Israelite Wedding:</a:t>
            </a:r>
          </a:p>
          <a:p>
            <a:pPr marL="241653" indent="-241653">
              <a:buAutoNum type="arabicPeriod"/>
            </a:pPr>
            <a:r>
              <a:rPr lang="en-US" sz="1300" dirty="0"/>
              <a:t>Betrothal – Young man would go to the woman’s father’s house to set the “bride price” (</a:t>
            </a:r>
            <a:r>
              <a:rPr lang="en-US" sz="1300" dirty="0" err="1"/>
              <a:t>mohar</a:t>
            </a:r>
            <a:r>
              <a:rPr lang="en-US" sz="1300" dirty="0"/>
              <a:t>) Isaiah 52:3 “For thus says the LORD, “You were sold for nothing and you will be redeemed without money.”  1 Cor. 6:20 “For you have been bought with a price: therefore glorify God in your body. “ </a:t>
            </a:r>
          </a:p>
          <a:p>
            <a:pPr marL="241653" indent="-241653">
              <a:buAutoNum type="arabicPeriod"/>
            </a:pPr>
            <a:r>
              <a:rPr lang="en-US" sz="1300" dirty="0"/>
              <a:t>Sanctified: From the moment the bride price was paid – the man and woman became husband + wife = wife was set apart exclusively for the groom. As a sign – the husband and wife drank a cup of wine with a betrothal benediction. Matt. 26:27-28  “And when He had taken a cup and given thanks, He gave it to them, saying, “Drink from it, all of you;  </a:t>
            </a:r>
            <a:r>
              <a:rPr lang="en-US" sz="1300" u="sng" dirty="0"/>
              <a:t>28</a:t>
            </a:r>
            <a:r>
              <a:rPr lang="en-US" sz="1300" dirty="0"/>
              <a:t> for this is My blood of the covenant, which is poured out for many for forgiveness of sins.”</a:t>
            </a:r>
          </a:p>
          <a:p>
            <a:pPr marL="241653" indent="-241653">
              <a:buAutoNum type="arabicPeriod"/>
            </a:pPr>
            <a:r>
              <a:rPr lang="en-US" sz="1300" dirty="0"/>
              <a:t>Home: The young man then went home to his “father’s house” to prepare a place for his bride. John 14:2-3 “In My Father’s house are many dwelling places; if it were not so, I would have told you; for I go to prepare a place for you. If I go and prepare a place for you, I will come again and receive you to Myself, that where I am, there you may be also.”</a:t>
            </a:r>
          </a:p>
          <a:p>
            <a:r>
              <a:rPr lang="en-US" sz="1300" dirty="0"/>
              <a:t>4. Preparation: The woman had to be ready and be prepared – because she did not know when the groom would come for her. Matt. 24:36 “concerning the day and the hour – no one knows…”</a:t>
            </a:r>
          </a:p>
          <a:p>
            <a:r>
              <a:rPr lang="en-US" sz="1300" dirty="0"/>
              <a:t>5. Gifts: While the man was away – he would send his bride gifts to reassure her. Eph. 4:8, 11 Therefore it says, “When he ascended on high he led a host of captives, and he gave gifts to men….11 And He gave some as apostles, and some as prophets, and some as evangelists, and some as pastors and teachers.”</a:t>
            </a:r>
          </a:p>
          <a:p>
            <a:r>
              <a:rPr lang="en-US" sz="1300" dirty="0"/>
              <a:t>6. The arrival: Because the woman had no idea when the groom was coming – she was prepared – but when he did come – the groom’s party gave a SHOUT to let the bride know. 1 Thess. 4:16 “For the Lord Himself will descend from heaven with a shout, with the voice of the archangel and with the trumpet of God, and the dead in Christ will rise first.”</a:t>
            </a:r>
          </a:p>
          <a:p>
            <a:r>
              <a:rPr lang="en-US" sz="1300" dirty="0"/>
              <a:t>7. Consummation: When the man brought his wife to the father’s house – they went into the “</a:t>
            </a:r>
            <a:r>
              <a:rPr lang="en-US" sz="1300" dirty="0" err="1"/>
              <a:t>chuppa</a:t>
            </a:r>
            <a:r>
              <a:rPr lang="en-US" sz="1300" dirty="0"/>
              <a:t>” – the bridal chambers. Their the best man aided the couple until they had consummated the wedding – He would then give notice to the rest of the party- which was a cause for GREAT JOY! John 3:29 “He who has the bride is the bridegroom; but the friend of the bridegroom, who stands and hears him, rejoices greatly because of the bridegroom’s voice. So this joy of mine has been made full.”</a:t>
            </a:r>
          </a:p>
          <a:p>
            <a:endParaRPr lang="en-US" sz="1300" dirty="0"/>
          </a:p>
          <a:p>
            <a:r>
              <a:rPr lang="en-US" sz="1300" dirty="0"/>
              <a:t>&gt; The bridegroom and bride remained in the </a:t>
            </a:r>
            <a:r>
              <a:rPr lang="en-US" sz="1300" dirty="0" err="1"/>
              <a:t>chuppa</a:t>
            </a:r>
            <a:r>
              <a:rPr lang="en-US" sz="1300" dirty="0"/>
              <a:t> (bridal chambers) for 7days while the rest in the father’s house feasted. The bride went into the bridal chambers veiled – when she came out after the 7 days with her groom – the veil was off so all could see who she was. Romans 8:19 “For the creation waits with eager longing for the revealing of the sons of God.” </a:t>
            </a:r>
          </a:p>
          <a:p>
            <a:pPr marL="241653" indent="-241653">
              <a:buAutoNum type="arabicPeriod"/>
            </a:pPr>
            <a:endParaRPr lang="en-US" baseline="0" dirty="0" smtClean="0"/>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7AB122B6-9C28-4BC0-9C32-DD053B762E5D}" type="slidenum">
              <a:rPr lang="en-US" smtClean="0"/>
              <a:t>10</a:t>
            </a:fld>
            <a:endParaRPr lang="en-US"/>
          </a:p>
        </p:txBody>
      </p:sp>
    </p:spTree>
    <p:extLst>
      <p:ext uri="{BB962C8B-B14F-4D97-AF65-F5344CB8AC3E}">
        <p14:creationId xmlns:p14="http://schemas.microsoft.com/office/powerpoint/2010/main" val="934533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a:p>
            <a:endParaRPr lang="en-US" sz="1300" dirty="0"/>
          </a:p>
          <a:p>
            <a:r>
              <a:rPr lang="en-US" sz="1300" dirty="0"/>
              <a:t>“In Eph. 5:22 ff. the point of the allegory is particularly clear. It serves to depict the love of Christ for His community, which is selfless even to the point of self-sacrifice, and the obligation of obedience and bridal purity which lies on the community.” TDNT</a:t>
            </a:r>
          </a:p>
          <a:p>
            <a:endParaRPr lang="en-US" dirty="0"/>
          </a:p>
        </p:txBody>
      </p:sp>
      <p:sp>
        <p:nvSpPr>
          <p:cNvPr id="4" name="Slide Number Placeholder 3"/>
          <p:cNvSpPr>
            <a:spLocks noGrp="1"/>
          </p:cNvSpPr>
          <p:nvPr>
            <p:ph type="sldNum" sz="quarter" idx="10"/>
          </p:nvPr>
        </p:nvSpPr>
        <p:spPr/>
        <p:txBody>
          <a:bodyPr/>
          <a:lstStyle/>
          <a:p>
            <a:fld id="{7AB122B6-9C28-4BC0-9C32-DD053B762E5D}" type="slidenum">
              <a:rPr lang="en-US" smtClean="0"/>
              <a:t>11</a:t>
            </a:fld>
            <a:endParaRPr lang="en-US"/>
          </a:p>
        </p:txBody>
      </p:sp>
    </p:spTree>
    <p:extLst>
      <p:ext uri="{BB962C8B-B14F-4D97-AF65-F5344CB8AC3E}">
        <p14:creationId xmlns:p14="http://schemas.microsoft.com/office/powerpoint/2010/main" val="2375514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Mystery</a:t>
            </a:r>
          </a:p>
          <a:p>
            <a:endParaRPr lang="en-US" sz="1300" dirty="0"/>
          </a:p>
          <a:p>
            <a:pPr marL="241653" indent="-241653">
              <a:buAutoNum type="arabicPeriod"/>
            </a:pPr>
            <a:r>
              <a:rPr lang="en-US" sz="1300" dirty="0"/>
              <a:t>Roman Catholic view = The Catholic Church took from the Latin Vulgate’s translation “</a:t>
            </a:r>
            <a:r>
              <a:rPr lang="en-US" sz="1300" dirty="0" err="1"/>
              <a:t>sacramentum</a:t>
            </a:r>
            <a:r>
              <a:rPr lang="en-US" sz="1300" dirty="0"/>
              <a:t>” and therefore believe the mystery refers to marriage as a sacrament that conveys grace. “This has its origins in pagan rituals where marriage is seen as equivalent to a </a:t>
            </a:r>
            <a:r>
              <a:rPr lang="en-US" sz="1300" dirty="0" err="1"/>
              <a:t>hieros</a:t>
            </a:r>
            <a:r>
              <a:rPr lang="en-US" sz="1300" dirty="0"/>
              <a:t> </a:t>
            </a:r>
            <a:r>
              <a:rPr lang="en-US" sz="1300" dirty="0" err="1"/>
              <a:t>gamos</a:t>
            </a:r>
            <a:r>
              <a:rPr lang="en-US" sz="1300" dirty="0"/>
              <a:t> (“holy wedding”), the union of the divine and the human.” (</a:t>
            </a:r>
            <a:r>
              <a:rPr lang="en-US" sz="1300" dirty="0" err="1"/>
              <a:t>Hoehner</a:t>
            </a:r>
            <a:r>
              <a:rPr lang="en-US" sz="1300" dirty="0"/>
              <a:t>)</a:t>
            </a:r>
          </a:p>
          <a:p>
            <a:r>
              <a:rPr lang="en-US" sz="1300" dirty="0"/>
              <a:t>2. Some protestants also believe that human marriage is strictly in view.</a:t>
            </a:r>
          </a:p>
          <a:p>
            <a:r>
              <a:rPr lang="en-US" sz="1300" dirty="0"/>
              <a:t>3. Better: (1) Mystery refers to something formerly concealed but that is now revealed (human marriage isn’t that big of an anomaly) (2) Paul indicates what the Mystery is: “I am saying that it refers to Christ and the church.” (3) Christ’s union with the church is a paradigm for Christian marriage between a man and a woman, and a man and woman’s marriage points to the reality that Christ physically unite with the church! IN FACT – TDNT – sees this is PRIMARILY ESCHATOLOGCIAL: The image is further developed in Eph. 5:22–33. The saying in Gn. 2:24 concerning the union of man and wife is referred in v. 31f. to the union (at the </a:t>
            </a:r>
            <a:r>
              <a:rPr lang="en-US" sz="1300" i="1" dirty="0" err="1"/>
              <a:t>parousia</a:t>
            </a:r>
            <a:r>
              <a:rPr lang="en-US" sz="1300" i="1" dirty="0"/>
              <a:t>) of Christ the Bridegroom, who leaves heaven and comes for His bride, and the community. In Eph. 5:22 ff. the point of the allegory is particularly clear. It serves to depict the love of Christ for His community, which is selfless even to the point of self-sacrifice, and the obligation of obedience and bridal purity which lies on the community “ (TDNT).</a:t>
            </a:r>
          </a:p>
          <a:p>
            <a:endParaRPr lang="en-US" sz="1300" i="1" dirty="0"/>
          </a:p>
          <a:p>
            <a:pPr marL="181240" indent="-181240">
              <a:buFont typeface="Wingdings"/>
              <a:buChar char="Ø"/>
            </a:pPr>
            <a:r>
              <a:rPr lang="en-US" sz="1300" i="1" dirty="0"/>
              <a:t>Will Jesus abandon His bride?</a:t>
            </a:r>
          </a:p>
          <a:p>
            <a:pPr marL="181240" indent="-181240">
              <a:buFont typeface="Wingdings"/>
              <a:buChar char="Ø"/>
            </a:pPr>
            <a:r>
              <a:rPr lang="en-US" sz="1300" i="1" dirty="0"/>
              <a:t>Will the church abandon their bride groom Jesus?</a:t>
            </a:r>
          </a:p>
          <a:p>
            <a:pPr marL="181240" indent="-181240">
              <a:buFont typeface="Wingdings"/>
              <a:buChar char="Ø"/>
            </a:pPr>
            <a:endParaRPr lang="en-US" sz="1300" i="1" dirty="0"/>
          </a:p>
          <a:p>
            <a:r>
              <a:rPr lang="en-US" sz="1300" i="1" dirty="0"/>
              <a:t>Dear Ones: I know marriage is difficult. There are some hearing this that are saying – “You don’t understand how bad it is with my wife/husband.”</a:t>
            </a:r>
          </a:p>
          <a:p>
            <a:endParaRPr lang="en-US" sz="1300" i="1" dirty="0"/>
          </a:p>
          <a:p>
            <a:r>
              <a:rPr lang="en-US" sz="1300" i="1" dirty="0"/>
              <a:t>Do you want to glorify God? Stick it out. Was it not tough for Jesus in the wilderness? Gethsemane? Scourging? Crucifixion?    He stuck it out for His Bride!</a:t>
            </a:r>
          </a:p>
          <a:p>
            <a:endParaRPr lang="en-US" sz="1300" dirty="0"/>
          </a:p>
        </p:txBody>
      </p:sp>
      <p:sp>
        <p:nvSpPr>
          <p:cNvPr id="4" name="Slide Number Placeholder 3"/>
          <p:cNvSpPr>
            <a:spLocks noGrp="1"/>
          </p:cNvSpPr>
          <p:nvPr>
            <p:ph type="sldNum" sz="quarter" idx="10"/>
          </p:nvPr>
        </p:nvSpPr>
        <p:spPr/>
        <p:txBody>
          <a:bodyPr/>
          <a:lstStyle/>
          <a:p>
            <a:fld id="{7AB122B6-9C28-4BC0-9C32-DD053B762E5D}" type="slidenum">
              <a:rPr lang="en-US" smtClean="0"/>
              <a:t>12</a:t>
            </a:fld>
            <a:endParaRPr lang="en-US"/>
          </a:p>
        </p:txBody>
      </p:sp>
    </p:spTree>
    <p:extLst>
      <p:ext uri="{BB962C8B-B14F-4D97-AF65-F5344CB8AC3E}">
        <p14:creationId xmlns:p14="http://schemas.microsoft.com/office/powerpoint/2010/main" val="343653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1. We left off last week in Chapter 9 with Jesus warning the disciples about seeking for status in the house in Capernaum (By the</a:t>
            </a:r>
            <a:r>
              <a:rPr lang="en-US" baseline="0" dirty="0" smtClean="0"/>
              <a:t> Sea of Galilee) Now Jesus is in an area called </a:t>
            </a:r>
            <a:r>
              <a:rPr lang="en-US" baseline="0" dirty="0" err="1" smtClean="0"/>
              <a:t>Perea</a:t>
            </a:r>
            <a:r>
              <a:rPr lang="en-US" baseline="0" dirty="0" smtClean="0"/>
              <a:t> as He is heading toward Jerusalem.</a:t>
            </a:r>
          </a:p>
          <a:p>
            <a:endParaRPr lang="en-US" baseline="0" dirty="0" smtClean="0"/>
          </a:p>
          <a:p>
            <a:r>
              <a:rPr lang="en-US" baseline="0" dirty="0" smtClean="0"/>
              <a:t>  2. The Pharisees’ question about divorce – is not an innocent request for information or truth seeking – IT IS A TRAP!  “Testing Him” </a:t>
            </a:r>
            <a:r>
              <a:rPr lang="en-US" baseline="0" dirty="0" err="1" smtClean="0"/>
              <a:t>peirozo</a:t>
            </a:r>
            <a:r>
              <a:rPr lang="en-US" baseline="0" dirty="0" smtClean="0"/>
              <a:t> –</a:t>
            </a:r>
          </a:p>
          <a:p>
            <a:endParaRPr lang="en-US" baseline="0" dirty="0" smtClean="0"/>
          </a:p>
          <a:p>
            <a:r>
              <a:rPr lang="en-US" baseline="0" dirty="0" smtClean="0"/>
              <a:t>     The Pharisees know that Herod Antipas murdered John the Baptist because of his involvement in calling for Herod to repent over taking his brother’s wife (Herodias).</a:t>
            </a:r>
          </a:p>
          <a:p>
            <a:r>
              <a:rPr lang="en-US" baseline="0" dirty="0" smtClean="0"/>
              <a:t>     They are probably trying to get Jesus in trouble with Herod Antipas as Jesus is traveling into his territory. </a:t>
            </a:r>
            <a:endParaRPr lang="en-US" dirty="0"/>
          </a:p>
        </p:txBody>
      </p:sp>
      <p:sp>
        <p:nvSpPr>
          <p:cNvPr id="4" name="Slide Number Placeholder 3"/>
          <p:cNvSpPr>
            <a:spLocks noGrp="1"/>
          </p:cNvSpPr>
          <p:nvPr>
            <p:ph type="sldNum" sz="quarter" idx="10"/>
          </p:nvPr>
        </p:nvSpPr>
        <p:spPr/>
        <p:txBody>
          <a:bodyPr/>
          <a:lstStyle/>
          <a:p>
            <a:fld id="{7AB122B6-9C28-4BC0-9C32-DD053B762E5D}" type="slidenum">
              <a:rPr lang="en-US" smtClean="0"/>
              <a:t>2</a:t>
            </a:fld>
            <a:endParaRPr lang="en-US"/>
          </a:p>
        </p:txBody>
      </p:sp>
    </p:spTree>
    <p:extLst>
      <p:ext uri="{BB962C8B-B14F-4D97-AF65-F5344CB8AC3E}">
        <p14:creationId xmlns:p14="http://schemas.microsoft.com/office/powerpoint/2010/main" val="72130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   1. Mark 10:1 states</a:t>
            </a:r>
            <a:r>
              <a:rPr lang="en-US" baseline="0" dirty="0" smtClean="0"/>
              <a:t> that Jesus “went to the region of Judea and beyond the Jordan”</a:t>
            </a:r>
          </a:p>
          <a:p>
            <a:endParaRPr lang="en-US" baseline="0" dirty="0" smtClean="0"/>
          </a:p>
          <a:p>
            <a:r>
              <a:rPr lang="en-US" baseline="0" dirty="0" smtClean="0"/>
              <a:t>   2. Jesus on the way to Jerusalem </a:t>
            </a:r>
          </a:p>
          <a:p>
            <a:endParaRPr lang="en-US" baseline="0" dirty="0" smtClean="0"/>
          </a:p>
          <a:p>
            <a:r>
              <a:rPr lang="en-US" baseline="0" dirty="0" smtClean="0"/>
              <a:t>  3. Jesus currently in </a:t>
            </a:r>
            <a:r>
              <a:rPr lang="en-US" baseline="0" dirty="0" err="1" smtClean="0"/>
              <a:t>Perea</a:t>
            </a:r>
            <a:r>
              <a:rPr lang="en-US" baseline="0" dirty="0" smtClean="0"/>
              <a:t> – Herod Antipas’ district</a:t>
            </a:r>
            <a:endParaRPr lang="en-US" dirty="0"/>
          </a:p>
        </p:txBody>
      </p:sp>
      <p:sp>
        <p:nvSpPr>
          <p:cNvPr id="4" name="Slide Number Placeholder 3"/>
          <p:cNvSpPr>
            <a:spLocks noGrp="1"/>
          </p:cNvSpPr>
          <p:nvPr>
            <p:ph type="sldNum" sz="quarter" idx="10"/>
          </p:nvPr>
        </p:nvSpPr>
        <p:spPr/>
        <p:txBody>
          <a:bodyPr/>
          <a:lstStyle/>
          <a:p>
            <a:fld id="{7AB122B6-9C28-4BC0-9C32-DD053B762E5D}" type="slidenum">
              <a:rPr lang="en-US" smtClean="0"/>
              <a:t>3</a:t>
            </a:fld>
            <a:endParaRPr lang="en-US"/>
          </a:p>
        </p:txBody>
      </p:sp>
    </p:spTree>
    <p:extLst>
      <p:ext uri="{BB962C8B-B14F-4D97-AF65-F5344CB8AC3E}">
        <p14:creationId xmlns:p14="http://schemas.microsoft.com/office/powerpoint/2010/main" val="3853940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1. Notice that Jesus cuts across all</a:t>
            </a:r>
            <a:r>
              <a:rPr lang="en-US" baseline="0" dirty="0" smtClean="0"/>
              <a:t> of the casuistry and tradition by asking them about what the word of God said!</a:t>
            </a:r>
          </a:p>
          <a:p>
            <a:endParaRPr lang="en-US" baseline="0" dirty="0" smtClean="0"/>
          </a:p>
          <a:p>
            <a:r>
              <a:rPr lang="en-US" baseline="0" dirty="0" smtClean="0"/>
              <a:t>  2. The Pharisees summarize Deuteronomy 24:1 with the implication that it was God’s design. (1) We have to realize that the “certificate of divorce” was important to a woman, because prior to this Mosaic injunction in God’s Law – men could get rid of their wives, and the wives could not remarry. Because of the physical nature of most work – a woman without a husband was going to be destitute. (2) DEUT. 24:1 – the real debate going on during Jesus’ day was between the house of </a:t>
            </a:r>
            <a:r>
              <a:rPr lang="en-US" baseline="0" dirty="0" err="1" smtClean="0"/>
              <a:t>Shammai</a:t>
            </a:r>
            <a:r>
              <a:rPr lang="en-US" baseline="0" dirty="0" smtClean="0"/>
              <a:t> (1</a:t>
            </a:r>
            <a:r>
              <a:rPr lang="en-US" baseline="30000" dirty="0" smtClean="0"/>
              <a:t>st</a:t>
            </a:r>
            <a:r>
              <a:rPr lang="en-US" baseline="0" dirty="0" smtClean="0"/>
              <a:t> Cent. B.C. Rabbi) which understood “indecency” as referring only to marital infidelity, and the house of Hillel (1</a:t>
            </a:r>
            <a:r>
              <a:rPr lang="en-US" baseline="30000" dirty="0" smtClean="0"/>
              <a:t>st</a:t>
            </a:r>
            <a:r>
              <a:rPr lang="en-US" baseline="0" dirty="0" smtClean="0"/>
              <a:t> Cent. Rabbi) which understood “indecency” to include any pet peeve that might upset a man (how she cooked dinner!).</a:t>
            </a:r>
          </a:p>
          <a:p>
            <a:endParaRPr lang="en-US" baseline="0" dirty="0" smtClean="0"/>
          </a:p>
          <a:p>
            <a:r>
              <a:rPr lang="en-US" baseline="0" dirty="0" smtClean="0"/>
              <a:t>3. The heart of the Pharisees’ problem in understanding </a:t>
            </a:r>
            <a:r>
              <a:rPr lang="en-US" baseline="0" dirty="0" err="1" smtClean="0"/>
              <a:t>Deut</a:t>
            </a:r>
            <a:r>
              <a:rPr lang="en-US" baseline="0" dirty="0" smtClean="0"/>
              <a:t> 24:1 was that it was used by God as a concession because men’s hearts were sinful.</a:t>
            </a:r>
            <a:endParaRPr lang="en-US" dirty="0"/>
          </a:p>
        </p:txBody>
      </p:sp>
      <p:sp>
        <p:nvSpPr>
          <p:cNvPr id="4" name="Slide Number Placeholder 3"/>
          <p:cNvSpPr>
            <a:spLocks noGrp="1"/>
          </p:cNvSpPr>
          <p:nvPr>
            <p:ph type="sldNum" sz="quarter" idx="10"/>
          </p:nvPr>
        </p:nvSpPr>
        <p:spPr/>
        <p:txBody>
          <a:bodyPr/>
          <a:lstStyle/>
          <a:p>
            <a:fld id="{7AB122B6-9C28-4BC0-9C32-DD053B762E5D}" type="slidenum">
              <a:rPr lang="en-US" smtClean="0"/>
              <a:t>4</a:t>
            </a:fld>
            <a:endParaRPr lang="en-US"/>
          </a:p>
        </p:txBody>
      </p:sp>
    </p:spTree>
    <p:extLst>
      <p:ext uri="{BB962C8B-B14F-4D97-AF65-F5344CB8AC3E}">
        <p14:creationId xmlns:p14="http://schemas.microsoft.com/office/powerpoint/2010/main" val="88280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First:</a:t>
            </a:r>
            <a:r>
              <a:rPr lang="en-US" baseline="0" dirty="0" smtClean="0"/>
              <a:t> Jesus appeals to the creation: Gen. 1:27 (red) Gen. 2:24 caps not in red  = Jesus does so to show the priority of God’s plan prior to the provision in Deut. 24:1</a:t>
            </a:r>
          </a:p>
          <a:p>
            <a:endParaRPr lang="en-US" dirty="0" smtClean="0"/>
          </a:p>
          <a:p>
            <a:r>
              <a:rPr lang="en-US" dirty="0" smtClean="0"/>
              <a:t>  1. Notice Jesus points out it was because of “your hardness</a:t>
            </a:r>
            <a:r>
              <a:rPr lang="en-US" baseline="0" dirty="0" smtClean="0"/>
              <a:t> of heart” that Moses wrote Deut. 24:1. (1) It is the lesser of two evils. Yes –it’s sinful to divorce, but since men will do that anyway – there must be a protection for the woman (certificate of divorce) so that she can remarry again and not become destitute!  (SHOWS GREAT CARE FOR WOMEN) (2) The citation of</a:t>
            </a:r>
          </a:p>
          <a:p>
            <a:endParaRPr lang="en-US" dirty="0" smtClean="0"/>
          </a:p>
          <a:p>
            <a:r>
              <a:rPr lang="en-US" dirty="0" smtClean="0"/>
              <a:t>  2. Gen. 1:27 = Image bearers –(</a:t>
            </a:r>
            <a:r>
              <a:rPr lang="en-US" dirty="0" err="1" smtClean="0"/>
              <a:t>Male+Female</a:t>
            </a:r>
            <a:r>
              <a:rPr lang="en-US" dirty="0" smtClean="0"/>
              <a:t>) Being made in the image</a:t>
            </a:r>
            <a:r>
              <a:rPr lang="en-US" baseline="0" dirty="0" smtClean="0"/>
              <a:t> of God requires </a:t>
            </a:r>
            <a:r>
              <a:rPr lang="en-US" baseline="0" dirty="0" smtClean="0"/>
              <a:t>Male/female.</a:t>
            </a:r>
            <a:r>
              <a:rPr lang="en-US" dirty="0" smtClean="0"/>
              <a:t> </a:t>
            </a:r>
            <a:r>
              <a:rPr lang="en-US" dirty="0" smtClean="0"/>
              <a:t>GLORY TO GOD REQUIRES MALE FEMALE </a:t>
            </a:r>
            <a:r>
              <a:rPr lang="en-US" baseline="0" dirty="0" smtClean="0"/>
              <a:t> “For this reason a man shall leave…” So marriage is a means by which male and female become one and glorify God!</a:t>
            </a:r>
          </a:p>
          <a:p>
            <a:endParaRPr lang="en-US" baseline="0" dirty="0" smtClean="0"/>
          </a:p>
          <a:p>
            <a:r>
              <a:rPr lang="en-US" baseline="0" dirty="0" smtClean="0"/>
              <a:t>  3. The term “leave” meant (in the original Hebrew) not that the man left the house of his father (they often built in or around the groom’s father’s house) but that the man “forsook” the priority of his relationship with </a:t>
            </a:r>
            <a:r>
              <a:rPr lang="en-US" baseline="0" dirty="0" err="1" smtClean="0"/>
              <a:t>mom+dad</a:t>
            </a:r>
            <a:r>
              <a:rPr lang="en-US" baseline="0" dirty="0" smtClean="0"/>
              <a:t>, and now his relationship with his wife is “priority #1”</a:t>
            </a:r>
          </a:p>
          <a:p>
            <a:endParaRPr lang="en-US" baseline="0" dirty="0" smtClean="0"/>
          </a:p>
          <a:p>
            <a:r>
              <a:rPr lang="en-US" baseline="0" dirty="0" smtClean="0"/>
              <a:t>  4. Jesus highlights the “one flesh” because He wants the Pharisees (and all people) to know that it was GOD’S INTENTION FOR HUSBANDS TO BE UNITED TO THEIR WIVES!</a:t>
            </a:r>
          </a:p>
          <a:p>
            <a:r>
              <a:rPr lang="en-US" baseline="0" dirty="0" smtClean="0"/>
              <a:t>                                                     Hence “Let no man separate”  - It is sinful to divide what God desires to be “united”!!!!!!</a:t>
            </a:r>
          </a:p>
          <a:p>
            <a:endParaRPr lang="en-US" baseline="0" dirty="0" smtClean="0"/>
          </a:p>
          <a:p>
            <a:pPr marL="181240" indent="-181240">
              <a:buFont typeface="Wingdings"/>
              <a:buChar char="Ø"/>
            </a:pPr>
            <a:r>
              <a:rPr lang="en-US" baseline="0" dirty="0" smtClean="0"/>
              <a:t>&gt;So the provision in Deut. 24:1 should be understood as a means to merely minimize the damage done by divorce – it was never sanctioning divorce!</a:t>
            </a:r>
          </a:p>
          <a:p>
            <a:pPr marL="181240" indent="-181240">
              <a:buFont typeface="Wingdings"/>
              <a:buChar char="Ø"/>
            </a:pPr>
            <a:endParaRPr lang="en-US" baseline="0" dirty="0" smtClean="0"/>
          </a:p>
          <a:p>
            <a:pPr marL="181240" indent="-181240">
              <a:buFont typeface="Wingdings"/>
              <a:buChar char="Ø"/>
            </a:pPr>
            <a:r>
              <a:rPr lang="en-US" baseline="0" dirty="0" smtClean="0"/>
              <a:t> &gt;God’s plan was always that He be glorified by His male/female (represents the image of God) becoming ONE!</a:t>
            </a:r>
            <a:endParaRPr lang="en-US" dirty="0" smtClean="0"/>
          </a:p>
        </p:txBody>
      </p:sp>
      <p:sp>
        <p:nvSpPr>
          <p:cNvPr id="4" name="Slide Number Placeholder 3"/>
          <p:cNvSpPr>
            <a:spLocks noGrp="1"/>
          </p:cNvSpPr>
          <p:nvPr>
            <p:ph type="sldNum" sz="quarter" idx="10"/>
          </p:nvPr>
        </p:nvSpPr>
        <p:spPr/>
        <p:txBody>
          <a:bodyPr/>
          <a:lstStyle/>
          <a:p>
            <a:fld id="{7AB122B6-9C28-4BC0-9C32-DD053B762E5D}" type="slidenum">
              <a:rPr lang="en-US" smtClean="0"/>
              <a:t>5</a:t>
            </a:fld>
            <a:endParaRPr lang="en-US"/>
          </a:p>
        </p:txBody>
      </p:sp>
    </p:spTree>
    <p:extLst>
      <p:ext uri="{BB962C8B-B14F-4D97-AF65-F5344CB8AC3E}">
        <p14:creationId xmlns:p14="http://schemas.microsoft.com/office/powerpoint/2010/main" val="3379018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1. Remember “the</a:t>
            </a:r>
            <a:r>
              <a:rPr lang="en-US" baseline="0" dirty="0" smtClean="0"/>
              <a:t> house” is often depicted as the place of instruction in Mark</a:t>
            </a:r>
          </a:p>
          <a:p>
            <a:endParaRPr lang="en-US" baseline="0" dirty="0" smtClean="0"/>
          </a:p>
          <a:p>
            <a:r>
              <a:rPr lang="en-US" baseline="0" dirty="0" smtClean="0"/>
              <a:t>  2. Jesus takes on Rabbinic tradition through the phrase “Whoever divorces his wife…” Rabbinic tradition taught that a man could commit adultery only against another man by taking his wife. Jesus destroys this by saying that a man who “divorces his wife and marries another COMMITS ADULTERY AGAINST HER!</a:t>
            </a:r>
          </a:p>
          <a:p>
            <a:r>
              <a:rPr lang="en-US" baseline="0" dirty="0" smtClean="0"/>
              <a:t>  &gt; Adultery: </a:t>
            </a:r>
            <a:r>
              <a:rPr lang="en-US" baseline="0" dirty="0" err="1" smtClean="0"/>
              <a:t>moichao</a:t>
            </a:r>
            <a:r>
              <a:rPr lang="en-US" baseline="0" dirty="0" smtClean="0"/>
              <a:t> – is used to link divorce to violation of the 7</a:t>
            </a:r>
            <a:r>
              <a:rPr lang="en-US" baseline="30000" dirty="0" smtClean="0"/>
              <a:t>th</a:t>
            </a:r>
            <a:r>
              <a:rPr lang="en-US" baseline="0" dirty="0" smtClean="0"/>
              <a:t> commandment (Ex. 20:14)</a:t>
            </a:r>
          </a:p>
          <a:p>
            <a:endParaRPr lang="en-US" baseline="0" dirty="0" smtClean="0"/>
          </a:p>
          <a:p>
            <a:r>
              <a:rPr lang="en-US" baseline="0" dirty="0" smtClean="0"/>
              <a:t>  3. Interesting: CIRCLE DIVORCE: = the better manuscript reading (in my humble opinion) comes from the Alexandrian and Western texts which contain “</a:t>
            </a:r>
            <a:r>
              <a:rPr lang="en-US" baseline="0" dirty="0" err="1" smtClean="0"/>
              <a:t>Exelthe</a:t>
            </a:r>
            <a:r>
              <a:rPr lang="en-US" baseline="0" dirty="0" smtClean="0"/>
              <a:t>” which is a woman “leaving” but is not the technical term for divorce. (1) This is probable because women didn’t have the authority to “divorce” in Jewish culture (2) But “leaving” in the less technical sense is still </a:t>
            </a:r>
            <a:r>
              <a:rPr lang="en-US" baseline="0" dirty="0" err="1" smtClean="0"/>
              <a:t>adultry</a:t>
            </a:r>
            <a:r>
              <a:rPr lang="en-US" baseline="0" dirty="0" smtClean="0"/>
              <a:t> and IT IS EXACTLY WHAT HERODIAS DID!</a:t>
            </a:r>
          </a:p>
          <a:p>
            <a:endParaRPr lang="en-US" baseline="0" dirty="0" smtClean="0"/>
          </a:p>
          <a:p>
            <a:r>
              <a:rPr lang="en-US" baseline="0" dirty="0" smtClean="0"/>
              <a:t>  4. Jesus is boldly smashing all other authority except His/Scripture!    HE takes on both Jewish tradition and the Kingdom of Herod!</a:t>
            </a:r>
          </a:p>
          <a:p>
            <a:endParaRPr lang="en-US" baseline="0" dirty="0" smtClean="0"/>
          </a:p>
          <a:p>
            <a:r>
              <a:rPr lang="en-US" baseline="0" dirty="0" smtClean="0"/>
              <a:t>    Result: No person on this planet can break up a marriage (whether it be their own or someone else’s) and claim a moral right to do so!</a:t>
            </a:r>
          </a:p>
          <a:p>
            <a:endParaRPr lang="en-US" baseline="0" dirty="0" smtClean="0"/>
          </a:p>
          <a:p>
            <a:r>
              <a:rPr lang="en-US" baseline="0" dirty="0" smtClean="0"/>
              <a:t>  3.</a:t>
            </a:r>
            <a:endParaRPr lang="en-US" dirty="0"/>
          </a:p>
        </p:txBody>
      </p:sp>
      <p:sp>
        <p:nvSpPr>
          <p:cNvPr id="4" name="Slide Number Placeholder 3"/>
          <p:cNvSpPr>
            <a:spLocks noGrp="1"/>
          </p:cNvSpPr>
          <p:nvPr>
            <p:ph type="sldNum" sz="quarter" idx="10"/>
          </p:nvPr>
        </p:nvSpPr>
        <p:spPr/>
        <p:txBody>
          <a:bodyPr/>
          <a:lstStyle/>
          <a:p>
            <a:fld id="{7AB122B6-9C28-4BC0-9C32-DD053B762E5D}" type="slidenum">
              <a:rPr lang="en-US" smtClean="0"/>
              <a:t>6</a:t>
            </a:fld>
            <a:endParaRPr lang="en-US"/>
          </a:p>
        </p:txBody>
      </p:sp>
    </p:spTree>
    <p:extLst>
      <p:ext uri="{BB962C8B-B14F-4D97-AF65-F5344CB8AC3E}">
        <p14:creationId xmlns:p14="http://schemas.microsoft.com/office/powerpoint/2010/main" val="816728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   1. Bob – “There is no problem that the rapture won’t fix!”</a:t>
            </a:r>
          </a:p>
          <a:p>
            <a:endParaRPr lang="en-US" dirty="0" smtClean="0"/>
          </a:p>
          <a:p>
            <a:r>
              <a:rPr lang="en-US" dirty="0" smtClean="0"/>
              <a:t>  </a:t>
            </a:r>
            <a:r>
              <a:rPr lang="en-US" baseline="0" dirty="0" smtClean="0"/>
              <a:t> 2. Glorifying God is more important than our personal “happiness”   (One of the </a:t>
            </a:r>
            <a:r>
              <a:rPr lang="en-US" baseline="0" dirty="0" err="1" smtClean="0"/>
              <a:t>solas</a:t>
            </a:r>
            <a:r>
              <a:rPr lang="en-US" baseline="0" dirty="0" smtClean="0"/>
              <a:t>: To the glory of God alone)</a:t>
            </a:r>
            <a:endParaRPr lang="en-US" dirty="0"/>
          </a:p>
        </p:txBody>
      </p:sp>
      <p:sp>
        <p:nvSpPr>
          <p:cNvPr id="4" name="Slide Number Placeholder 3"/>
          <p:cNvSpPr>
            <a:spLocks noGrp="1"/>
          </p:cNvSpPr>
          <p:nvPr>
            <p:ph type="sldNum" sz="quarter" idx="10"/>
          </p:nvPr>
        </p:nvSpPr>
        <p:spPr/>
        <p:txBody>
          <a:bodyPr/>
          <a:lstStyle/>
          <a:p>
            <a:fld id="{7AB122B6-9C28-4BC0-9C32-DD053B762E5D}" type="slidenum">
              <a:rPr lang="en-US" smtClean="0"/>
              <a:t>7</a:t>
            </a:fld>
            <a:endParaRPr lang="en-US"/>
          </a:p>
        </p:txBody>
      </p:sp>
    </p:spTree>
    <p:extLst>
      <p:ext uri="{BB962C8B-B14F-4D97-AF65-F5344CB8AC3E}">
        <p14:creationId xmlns:p14="http://schemas.microsoft.com/office/powerpoint/2010/main" val="955231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1.Marriage is a</a:t>
            </a:r>
            <a:r>
              <a:rPr lang="en-US" baseline="0" dirty="0" smtClean="0"/>
              <a:t> covenant before God: I’ll show you how the careful reading of Genesis 2:24 demonstrates this:</a:t>
            </a:r>
          </a:p>
          <a:p>
            <a:pPr marL="241653" indent="-241653">
              <a:buAutoNum type="arabicPeriod"/>
            </a:pPr>
            <a:endParaRPr lang="en-US" baseline="0" dirty="0" smtClean="0"/>
          </a:p>
          <a:p>
            <a:r>
              <a:rPr lang="en-US" baseline="0" dirty="0" smtClean="0"/>
              <a:t>  2. Leave =Literally “forsake” – (1) it a relative rather than absolute sense. Example Luke 14:26 “</a:t>
            </a:r>
            <a:r>
              <a:rPr lang="en-US" sz="1300" dirty="0"/>
              <a:t>If anyone comes to Me, and does not hate his own father and mother and wife and children and brothers and sisters, yes, and even his own life, he cannot be My disciple.” Compared to our love of Christ –it’s as if we hated our family/ Compared to the care a man has for his wife – it’s as if he has “forsaken” is father and mother. (2) A fact that points toward Marriage as a covenant – “</a:t>
            </a:r>
            <a:r>
              <a:rPr lang="en-US" sz="1300" dirty="0" err="1"/>
              <a:t>azav</a:t>
            </a:r>
            <a:r>
              <a:rPr lang="en-US" sz="1300" dirty="0"/>
              <a:t>” is often used when Israel “forsakes the covenant with Yahweh” Deut. 29:25 –”All the nations will say, ‘Why has the LORD done thus to this land? Why this great outburst of anger?’  </a:t>
            </a:r>
            <a:r>
              <a:rPr lang="en-US" sz="1300" u="sng" dirty="0"/>
              <a:t>25</a:t>
            </a:r>
            <a:r>
              <a:rPr lang="en-US" sz="1300" dirty="0"/>
              <a:t> “Then men will say, ‘Because they forsook the covenant of the LORD…”</a:t>
            </a:r>
          </a:p>
          <a:p>
            <a:endParaRPr lang="en-US" sz="1300" dirty="0"/>
          </a:p>
          <a:p>
            <a:r>
              <a:rPr lang="en-US" sz="1300" dirty="0"/>
              <a:t> 3. Joined = Literally “stick to” in a covenantal sense. </a:t>
            </a:r>
            <a:r>
              <a:rPr lang="en-US" sz="1300" dirty="0" err="1"/>
              <a:t>Deut</a:t>
            </a:r>
            <a:r>
              <a:rPr lang="en-US" sz="1300" dirty="0"/>
              <a:t> 10:20 “You shall fear the LORD your God; you shall serve Him and cling to Him, and you shall swear by His name.”</a:t>
            </a:r>
          </a:p>
          <a:p>
            <a:endParaRPr lang="en-US" sz="1300" dirty="0"/>
          </a:p>
          <a:p>
            <a:pPr defTabSz="966612">
              <a:defRPr/>
            </a:pPr>
            <a:r>
              <a:rPr lang="en-US" sz="1300" dirty="0"/>
              <a:t>&gt; God views our marriages as “covenants before Him” - REINFORCED BY “ONE FLESH”   We became “One with Christ” His body – Story from Acts 9</a:t>
            </a:r>
          </a:p>
          <a:p>
            <a:r>
              <a:rPr lang="en-US" sz="1300" dirty="0"/>
              <a:t>&gt; Let me ask you: “What’s more important – keeping a covenant before God – or your happiness?  (1) You might be saying “Well you don’t understand how bad my spouse is!  - NOW IS THE TIME TO MAKE UP YOUR MIND – BIBLICALLY!!!</a:t>
            </a:r>
          </a:p>
          <a:p>
            <a:r>
              <a:rPr lang="en-US" sz="1300" dirty="0"/>
              <a:t> </a:t>
            </a:r>
            <a:endParaRPr lang="en-US" dirty="0"/>
          </a:p>
        </p:txBody>
      </p:sp>
      <p:sp>
        <p:nvSpPr>
          <p:cNvPr id="4" name="Slide Number Placeholder 3"/>
          <p:cNvSpPr>
            <a:spLocks noGrp="1"/>
          </p:cNvSpPr>
          <p:nvPr>
            <p:ph type="sldNum" sz="quarter" idx="10"/>
          </p:nvPr>
        </p:nvSpPr>
        <p:spPr/>
        <p:txBody>
          <a:bodyPr/>
          <a:lstStyle/>
          <a:p>
            <a:fld id="{7AB122B6-9C28-4BC0-9C32-DD053B762E5D}" type="slidenum">
              <a:rPr lang="en-US" smtClean="0"/>
              <a:t>8</a:t>
            </a:fld>
            <a:endParaRPr lang="en-US"/>
          </a:p>
        </p:txBody>
      </p:sp>
    </p:spTree>
    <p:extLst>
      <p:ext uri="{BB962C8B-B14F-4D97-AF65-F5344CB8AC3E}">
        <p14:creationId xmlns:p14="http://schemas.microsoft.com/office/powerpoint/2010/main" val="2018158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Context: Prov. 5:1-5 </a:t>
            </a:r>
            <a:r>
              <a:rPr lang="en-US" sz="1300" dirty="0"/>
              <a:t>My son, give attention to my wisdom, Incline your ear to my understanding;  </a:t>
            </a:r>
            <a:r>
              <a:rPr lang="en-US" sz="1300" u="sng" dirty="0"/>
              <a:t>2</a:t>
            </a:r>
            <a:r>
              <a:rPr lang="en-US" sz="1300" dirty="0"/>
              <a:t> That you may observe discretion And your lips may reserve knowledge.  </a:t>
            </a:r>
            <a:r>
              <a:rPr lang="en-US" sz="1300" u="sng" dirty="0"/>
              <a:t>3</a:t>
            </a:r>
            <a:r>
              <a:rPr lang="en-US" sz="1300" dirty="0"/>
              <a:t> For the lips of an adulteress (literally the other woman) drip honey and smoother than oil is her speech; </a:t>
            </a:r>
            <a:r>
              <a:rPr lang="en-US" sz="1300" u="sng" dirty="0"/>
              <a:t>4</a:t>
            </a:r>
            <a:r>
              <a:rPr lang="en-US" sz="1300" dirty="0"/>
              <a:t> But in the end she is bitter as wormwood, Sharp as a two-edged sword.  </a:t>
            </a:r>
            <a:r>
              <a:rPr lang="en-US" sz="1300" u="sng" dirty="0"/>
              <a:t>5</a:t>
            </a:r>
            <a:r>
              <a:rPr lang="en-US" sz="1300" dirty="0"/>
              <a:t> Her feet go down to death, Her steps take hold of </a:t>
            </a:r>
            <a:r>
              <a:rPr lang="en-US" sz="1300" dirty="0" err="1"/>
              <a:t>Sheol</a:t>
            </a:r>
            <a:r>
              <a:rPr lang="en-US" sz="1300" dirty="0"/>
              <a:t>.</a:t>
            </a:r>
          </a:p>
          <a:p>
            <a:r>
              <a:rPr lang="en-US" sz="1300" dirty="0"/>
              <a:t> </a:t>
            </a:r>
          </a:p>
          <a:p>
            <a:r>
              <a:rPr lang="en-US" sz="1300" dirty="0"/>
              <a:t> &gt;  To You young people (unmarried):  Sexual sin (outside of marriage) is a path to </a:t>
            </a:r>
            <a:r>
              <a:rPr lang="en-US" sz="1300" dirty="0" err="1"/>
              <a:t>Sheol</a:t>
            </a:r>
            <a:r>
              <a:rPr lang="en-US" sz="1300" dirty="0"/>
              <a:t>!</a:t>
            </a:r>
          </a:p>
          <a:p>
            <a:r>
              <a:rPr lang="en-US" sz="1300" dirty="0"/>
              <a:t> &gt;  To the married: The grass is not greener on the other side! – It leads to </a:t>
            </a:r>
            <a:r>
              <a:rPr lang="en-US" sz="1300" dirty="0" err="1"/>
              <a:t>Sheol</a:t>
            </a:r>
            <a:r>
              <a:rPr lang="en-US" sz="1300" dirty="0"/>
              <a:t>! (Remember the warnings last week!)</a:t>
            </a:r>
          </a:p>
          <a:p>
            <a:endParaRPr lang="en-US" sz="1300" dirty="0"/>
          </a:p>
          <a:p>
            <a:r>
              <a:rPr lang="en-US" sz="1300" dirty="0"/>
              <a:t>Proverbs 5:18-21</a:t>
            </a:r>
          </a:p>
          <a:p>
            <a:r>
              <a:rPr lang="en-US" sz="1300" dirty="0"/>
              <a:t>  1. It’s about being satisfied with the woman you marry.</a:t>
            </a:r>
          </a:p>
          <a:p>
            <a:r>
              <a:rPr lang="en-US" sz="1300" dirty="0"/>
              <a:t>  2. Notice the ultimate reason (1) Yes – fulfilling life can happen now! (2) BUT – ultimately  “For the ways of a man are before the eyes of YAHWEH – Sexual sin in marriage is the tearing apart the ONENESS that God created – and HE KNOWS ABOUT IT!</a:t>
            </a:r>
          </a:p>
          <a:p>
            <a:endParaRPr lang="en-US" sz="1300" dirty="0"/>
          </a:p>
          <a:p>
            <a:r>
              <a:rPr lang="en-US" sz="1300" dirty="0"/>
              <a:t>We need God’s Spirit!</a:t>
            </a:r>
          </a:p>
          <a:p>
            <a:endParaRPr lang="en-US" sz="1300" dirty="0"/>
          </a:p>
          <a:p>
            <a:r>
              <a:rPr lang="en-US" sz="1300" dirty="0"/>
              <a:t>Gospel: Gal.3:5 “So then, does He who provides you with the Spirit and works miracles among you, do it by the works of the Law, or by hearing with faith?”</a:t>
            </a:r>
          </a:p>
          <a:p>
            <a:r>
              <a:rPr lang="en-US" sz="1300" dirty="0"/>
              <a:t> </a:t>
            </a:r>
          </a:p>
          <a:p>
            <a:r>
              <a:rPr lang="en-US" sz="1300" dirty="0"/>
              <a:t> </a:t>
            </a:r>
            <a:r>
              <a:rPr lang="en-US" dirty="0" smtClean="0"/>
              <a:t>Remember:</a:t>
            </a:r>
            <a:r>
              <a:rPr lang="en-US" baseline="0" dirty="0" smtClean="0"/>
              <a:t> </a:t>
            </a:r>
            <a:r>
              <a:rPr lang="en-US" dirty="0" smtClean="0"/>
              <a:t> </a:t>
            </a:r>
            <a:r>
              <a:rPr lang="en-US" dirty="0" err="1" smtClean="0"/>
              <a:t>Ecc</a:t>
            </a:r>
            <a:r>
              <a:rPr lang="en-US" dirty="0" smtClean="0"/>
              <a:t>. 12:13 </a:t>
            </a:r>
            <a:r>
              <a:rPr lang="en-US" sz="1300" dirty="0"/>
              <a:t>The conclusion, when all has been heard, is: fear God and keep His commandments, because this applies to every person. </a:t>
            </a:r>
          </a:p>
          <a:p>
            <a:endParaRPr lang="en-US" sz="1300" dirty="0"/>
          </a:p>
          <a:p>
            <a:r>
              <a:rPr lang="en-US" sz="1300" dirty="0"/>
              <a:t> &gt; The grass isn’t greener on the “other side”</a:t>
            </a:r>
          </a:p>
          <a:p>
            <a:r>
              <a:rPr lang="en-US" sz="1300" dirty="0"/>
              <a:t> &gt; The grass is only greener in the Kingdom!</a:t>
            </a:r>
            <a:endParaRPr lang="en-US" dirty="0"/>
          </a:p>
        </p:txBody>
      </p:sp>
      <p:sp>
        <p:nvSpPr>
          <p:cNvPr id="4" name="Slide Number Placeholder 3"/>
          <p:cNvSpPr>
            <a:spLocks noGrp="1"/>
          </p:cNvSpPr>
          <p:nvPr>
            <p:ph type="sldNum" sz="quarter" idx="10"/>
          </p:nvPr>
        </p:nvSpPr>
        <p:spPr/>
        <p:txBody>
          <a:bodyPr/>
          <a:lstStyle/>
          <a:p>
            <a:fld id="{7AB122B6-9C28-4BC0-9C32-DD053B762E5D}" type="slidenum">
              <a:rPr lang="en-US" smtClean="0"/>
              <a:t>9</a:t>
            </a:fld>
            <a:endParaRPr lang="en-US"/>
          </a:p>
        </p:txBody>
      </p:sp>
    </p:spTree>
    <p:extLst>
      <p:ext uri="{BB962C8B-B14F-4D97-AF65-F5344CB8AC3E}">
        <p14:creationId xmlns:p14="http://schemas.microsoft.com/office/powerpoint/2010/main" val="3591792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2675A5C-FBD5-47DF-9F7C-BEC62805594D}" type="datetime1">
              <a:rPr lang="en-US" smtClean="0"/>
              <a:t>10/11/2013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0026505-0E30-4F78-9599-3B4C12BFF49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53D0708-AE20-4156-8FEA-D57BE7ABBE18}" type="datetime1">
              <a:rPr lang="en-US" smtClean="0"/>
              <a:t>10/11/2013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0026505-0E30-4F78-9599-3B4C12BFF4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89ACFE8-B481-41BF-BFE8-6D93A95664B5}" type="datetime1">
              <a:rPr lang="en-US" smtClean="0"/>
              <a:t>10/11/2013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0026505-0E30-4F78-9599-3B4C12BFF4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0312DA-6935-447E-ADD5-B2165EAB8C0D}" type="datetime1">
              <a:rPr lang="en-US" smtClean="0"/>
              <a:t>10/11/2013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0026505-0E30-4F78-9599-3B4C12BFF49B}"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3E54D2F-3A92-47C7-A491-9045CAEEB0B2}" type="datetime1">
              <a:rPr lang="en-US" smtClean="0"/>
              <a:t>10/11/2013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0026505-0E30-4F78-9599-3B4C12BFF49B}"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1E4925E-A457-4D3B-9C9F-D1FC5CA18AE9}" type="datetime1">
              <a:rPr lang="en-US" smtClean="0"/>
              <a:t>10/11/2013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0026505-0E30-4F78-9599-3B4C12BFF49B}"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ADA5732-337D-4BD8-9535-357416CA91BD}" type="datetime1">
              <a:rPr lang="en-US" smtClean="0"/>
              <a:t>10/11/2013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0026505-0E30-4F78-9599-3B4C12BFF49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6E5220A-BC6B-45A9-BDF9-E2FD9120B2EB}" type="datetime1">
              <a:rPr lang="en-US" smtClean="0"/>
              <a:t>10/11/2013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0026505-0E30-4F78-9599-3B4C12BFF49B}"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8ACE007-7F19-470C-9E94-54F52FC89034}" type="datetime1">
              <a:rPr lang="en-US" smtClean="0"/>
              <a:t>10/11/2013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0026505-0E30-4F78-9599-3B4C12BFF4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0603BA5-568A-4814-A42E-140AA43AF10B}" type="datetime1">
              <a:rPr lang="en-US" smtClean="0"/>
              <a:t>10/11/2013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0026505-0E30-4F78-9599-3B4C12BFF49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8AF82B1-6B5E-4E94-8499-4262E0A45C80}" type="datetime1">
              <a:rPr lang="en-US" smtClean="0"/>
              <a:t>10/11/2013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0026505-0E30-4F78-9599-3B4C12BFF49B}"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E8AF858-E940-44BF-BD7A-D7AFB6425AA2}" type="datetime1">
              <a:rPr lang="en-US" smtClean="0"/>
              <a:t>10/11/2013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382000" y="6248400"/>
            <a:ext cx="631032" cy="524669"/>
          </a:xfrm>
          <a:prstGeom prst="rect">
            <a:avLst/>
          </a:prstGeom>
        </p:spPr>
        <p:txBody>
          <a:bodyPr vert="horz" anchor="b"/>
          <a:lstStyle>
            <a:lvl1pPr algn="r" eaLnBrk="1" latinLnBrk="0" hangingPunct="1">
              <a:defRPr kumimoji="0" sz="2000" b="0">
                <a:solidFill>
                  <a:schemeClr val="tx1"/>
                </a:solidFill>
              </a:defRPr>
            </a:lvl1pPr>
            <a:extLst/>
          </a:lstStyle>
          <a:p>
            <a:fld id="{90026505-0E30-4F78-9599-3B4C12BFF49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143000"/>
            <a:ext cx="5105400" cy="1220162"/>
          </a:xfrm>
        </p:spPr>
        <p:txBody>
          <a:bodyPr/>
          <a:lstStyle/>
          <a:p>
            <a:r>
              <a:rPr lang="en-US" dirty="0" smtClean="0">
                <a:solidFill>
                  <a:srgbClr val="0070C0"/>
                </a:solidFill>
              </a:rPr>
              <a:t>Mark 10:1-12</a:t>
            </a:r>
            <a:endParaRPr lang="en-US" dirty="0">
              <a:solidFill>
                <a:srgbClr val="0070C0"/>
              </a:solidFill>
            </a:endParaRPr>
          </a:p>
        </p:txBody>
      </p:sp>
      <p:sp>
        <p:nvSpPr>
          <p:cNvPr id="3" name="Subtitle 2"/>
          <p:cNvSpPr>
            <a:spLocks noGrp="1"/>
          </p:cNvSpPr>
          <p:nvPr>
            <p:ph type="subTitle" idx="1"/>
          </p:nvPr>
        </p:nvSpPr>
        <p:spPr>
          <a:xfrm>
            <a:off x="1600200" y="2743200"/>
            <a:ext cx="5562600" cy="1199704"/>
          </a:xfrm>
        </p:spPr>
        <p:txBody>
          <a:bodyPr/>
          <a:lstStyle/>
          <a:p>
            <a:r>
              <a:rPr lang="en-US" dirty="0" smtClean="0"/>
              <a:t>God’s Purpose For Marriage</a:t>
            </a:r>
            <a:endParaRPr lang="en-US" dirty="0"/>
          </a:p>
        </p:txBody>
      </p:sp>
    </p:spTree>
    <p:extLst>
      <p:ext uri="{BB962C8B-B14F-4D97-AF65-F5344CB8AC3E}">
        <p14:creationId xmlns:p14="http://schemas.microsoft.com/office/powerpoint/2010/main" val="2429561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8839200" cy="4940491"/>
          </a:xfrm>
        </p:spPr>
        <p:txBody>
          <a:bodyPr>
            <a:normAutofit/>
          </a:bodyPr>
          <a:lstStyle/>
          <a:p>
            <a:pPr marL="109728" indent="0">
              <a:buNone/>
            </a:pPr>
            <a:r>
              <a:rPr lang="en-US" sz="2800" u="sng" dirty="0" smtClean="0">
                <a:latin typeface="Arial" panose="020B0604020202020204" pitchFamily="34" charset="0"/>
                <a:cs typeface="Arial" panose="020B0604020202020204" pitchFamily="34" charset="0"/>
              </a:rPr>
              <a:t>Isaiah 62:5</a:t>
            </a:r>
            <a:r>
              <a:rPr lang="en-US" sz="2800" dirty="0" smtClean="0">
                <a:latin typeface="Arial" panose="020B0604020202020204" pitchFamily="34" charset="0"/>
                <a:cs typeface="Arial" panose="020B0604020202020204" pitchFamily="34" charset="0"/>
              </a:rPr>
              <a:t> </a:t>
            </a:r>
          </a:p>
          <a:p>
            <a:pPr marL="109728" indent="0">
              <a:buNone/>
            </a:pPr>
            <a:r>
              <a:rPr lang="en-US" sz="2800" dirty="0" smtClean="0">
                <a:latin typeface="Arial" panose="020B0604020202020204" pitchFamily="34" charset="0"/>
                <a:cs typeface="Arial" panose="020B0604020202020204" pitchFamily="34" charset="0"/>
              </a:rPr>
              <a:t>For </a:t>
            </a:r>
            <a:r>
              <a:rPr lang="en-US" sz="2800" dirty="0">
                <a:solidFill>
                  <a:srgbClr val="FF0000"/>
                </a:solidFill>
                <a:latin typeface="Arial" panose="020B0604020202020204" pitchFamily="34" charset="0"/>
                <a:cs typeface="Arial" panose="020B0604020202020204" pitchFamily="34" charset="0"/>
              </a:rPr>
              <a:t>as a young man marries a virgin</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marL="109728" indent="0">
              <a:buNone/>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So </a:t>
            </a:r>
            <a:r>
              <a:rPr lang="en-US" sz="2800" dirty="0">
                <a:latin typeface="Arial" panose="020B0604020202020204" pitchFamily="34" charset="0"/>
                <a:cs typeface="Arial" panose="020B0604020202020204" pitchFamily="34" charset="0"/>
              </a:rPr>
              <a:t>your sons will marry you; </a:t>
            </a:r>
            <a:endParaRPr lang="en-US" sz="2800" dirty="0" smtClean="0">
              <a:latin typeface="Arial" panose="020B0604020202020204" pitchFamily="34" charset="0"/>
              <a:cs typeface="Arial" panose="020B0604020202020204" pitchFamily="34" charset="0"/>
            </a:endParaRPr>
          </a:p>
          <a:p>
            <a:pPr marL="109728" indent="0">
              <a:buNone/>
            </a:pPr>
            <a:r>
              <a:rPr lang="en-US" sz="2800" dirty="0" smtClean="0">
                <a:latin typeface="Arial" panose="020B0604020202020204" pitchFamily="34" charset="0"/>
                <a:cs typeface="Arial" panose="020B0604020202020204" pitchFamily="34" charset="0"/>
              </a:rPr>
              <a:t>And </a:t>
            </a:r>
            <a:r>
              <a:rPr lang="en-US" sz="2800" dirty="0">
                <a:solidFill>
                  <a:srgbClr val="FF0000"/>
                </a:solidFill>
                <a:latin typeface="Arial" panose="020B0604020202020204" pitchFamily="34" charset="0"/>
                <a:cs typeface="Arial" panose="020B0604020202020204" pitchFamily="34" charset="0"/>
              </a:rPr>
              <a:t>as the bridegroom rejoices over the bride</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p>
          <a:p>
            <a:pPr marL="109728" indent="0">
              <a:buNone/>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So </a:t>
            </a:r>
            <a:r>
              <a:rPr lang="en-US" sz="2800" dirty="0">
                <a:latin typeface="Arial" panose="020B0604020202020204" pitchFamily="34" charset="0"/>
                <a:cs typeface="Arial" panose="020B0604020202020204" pitchFamily="34" charset="0"/>
              </a:rPr>
              <a:t>your God will rejoice </a:t>
            </a:r>
            <a:r>
              <a:rPr lang="en-US" sz="2800" dirty="0" smtClean="0">
                <a:latin typeface="Arial" panose="020B0604020202020204" pitchFamily="34" charset="0"/>
                <a:cs typeface="Arial" panose="020B0604020202020204" pitchFamily="34" charset="0"/>
              </a:rPr>
              <a:t>over </a:t>
            </a:r>
            <a:r>
              <a:rPr lang="en-US" sz="2800" dirty="0">
                <a:latin typeface="Arial" panose="020B0604020202020204" pitchFamily="34" charset="0"/>
                <a:cs typeface="Arial" panose="020B0604020202020204" pitchFamily="34" charset="0"/>
              </a:rPr>
              <a:t>you. </a:t>
            </a:r>
            <a:endParaRPr lang="en-US" sz="2800" dirty="0" smtClean="0">
              <a:latin typeface="Arial" panose="020B0604020202020204" pitchFamily="34" charset="0"/>
              <a:cs typeface="Arial" panose="020B0604020202020204" pitchFamily="34" charset="0"/>
            </a:endParaRPr>
          </a:p>
          <a:p>
            <a:pPr marL="109728" indent="0">
              <a:buNone/>
            </a:pPr>
            <a:endParaRPr lang="en-US" sz="2800" dirty="0">
              <a:latin typeface="Arial" panose="020B0604020202020204" pitchFamily="34" charset="0"/>
              <a:cs typeface="Arial" panose="020B0604020202020204" pitchFamily="34" charset="0"/>
            </a:endParaRPr>
          </a:p>
          <a:p>
            <a:pPr marL="109728" indent="0">
              <a:buNone/>
            </a:pPr>
            <a:r>
              <a:rPr lang="en-US" sz="2800" u="sng" dirty="0" smtClean="0">
                <a:latin typeface="Arial" panose="020B0604020202020204" pitchFamily="34" charset="0"/>
                <a:cs typeface="Arial" panose="020B0604020202020204" pitchFamily="34" charset="0"/>
              </a:rPr>
              <a:t>Isaiah 4:5</a:t>
            </a:r>
            <a:r>
              <a:rPr lang="en-US" sz="2800" dirty="0" smtClean="0">
                <a:latin typeface="Arial" panose="020B0604020202020204" pitchFamily="34" charset="0"/>
                <a:cs typeface="Arial" panose="020B0604020202020204" pitchFamily="34" charset="0"/>
              </a:rPr>
              <a:t> Then </a:t>
            </a:r>
            <a:r>
              <a:rPr lang="en-US" sz="2800" dirty="0">
                <a:latin typeface="Arial" panose="020B0604020202020204" pitchFamily="34" charset="0"/>
                <a:cs typeface="Arial" panose="020B0604020202020204" pitchFamily="34" charset="0"/>
              </a:rPr>
              <a:t>the LORD will create over the whole area of Mount Zion and over her assemblies a cloud by day, even smoke, and the brightness of a flaming fire by night; for over all the glory will be </a:t>
            </a:r>
            <a:r>
              <a:rPr lang="en-US" sz="2800" dirty="0">
                <a:solidFill>
                  <a:srgbClr val="FF0000"/>
                </a:solidFill>
                <a:latin typeface="Arial" panose="020B0604020202020204" pitchFamily="34" charset="0"/>
                <a:cs typeface="Arial" panose="020B0604020202020204" pitchFamily="34" charset="0"/>
              </a:rPr>
              <a:t>a canopy</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marL="109728" indent="0">
              <a:buNone/>
            </a:pPr>
            <a:endParaRPr lang="en-US" sz="2800" dirty="0" smtClean="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76200"/>
            <a:ext cx="8229600" cy="990600"/>
          </a:xfrm>
        </p:spPr>
        <p:txBody>
          <a:bodyPr>
            <a:normAutofit/>
          </a:bodyPr>
          <a:lstStyle/>
          <a:p>
            <a:r>
              <a:rPr lang="en-US" sz="3200" dirty="0" smtClean="0">
                <a:solidFill>
                  <a:srgbClr val="FF0000"/>
                </a:solidFill>
                <a:effectLst/>
                <a:latin typeface="Arial" panose="020B0604020202020204" pitchFamily="34" charset="0"/>
                <a:cs typeface="Arial" panose="020B0604020202020204" pitchFamily="34" charset="0"/>
              </a:rPr>
              <a:t>2.            Glorify God In Marriage</a:t>
            </a:r>
            <a:endParaRPr lang="en-US" sz="3200" dirty="0">
              <a:solidFill>
                <a:srgbClr val="FF0000"/>
              </a:solidFill>
              <a:effectLst/>
              <a:latin typeface="Arial" panose="020B0604020202020204" pitchFamily="34" charset="0"/>
              <a:cs typeface="Arial" panose="020B0604020202020204" pitchFamily="34" charset="0"/>
            </a:endParaRPr>
          </a:p>
        </p:txBody>
      </p:sp>
      <p:sp>
        <p:nvSpPr>
          <p:cNvPr id="4" name="Oval 3"/>
          <p:cNvSpPr/>
          <p:nvPr/>
        </p:nvSpPr>
        <p:spPr>
          <a:xfrm>
            <a:off x="4038600" y="1981200"/>
            <a:ext cx="1066800" cy="60960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84170" y="2971800"/>
            <a:ext cx="1121229" cy="60960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90026505-0E30-4F78-9599-3B4C12BFF49B}" type="slidenum">
              <a:rPr lang="en-US" smtClean="0"/>
              <a:t>10</a:t>
            </a:fld>
            <a:endParaRPr lang="en-US"/>
          </a:p>
        </p:txBody>
      </p:sp>
    </p:spTree>
    <p:extLst>
      <p:ext uri="{BB962C8B-B14F-4D97-AF65-F5344CB8AC3E}">
        <p14:creationId xmlns:p14="http://schemas.microsoft.com/office/powerpoint/2010/main" val="269190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8839200" cy="4940491"/>
          </a:xfrm>
        </p:spPr>
        <p:txBody>
          <a:bodyPr>
            <a:noAutofit/>
          </a:bodyPr>
          <a:lstStyle/>
          <a:p>
            <a:pPr marL="109728" indent="0">
              <a:buNone/>
            </a:pPr>
            <a:r>
              <a:rPr lang="en-US" sz="2800" u="sng" dirty="0" smtClean="0">
                <a:latin typeface="Arial" panose="020B0604020202020204" pitchFamily="34" charset="0"/>
                <a:cs typeface="Arial" panose="020B0604020202020204" pitchFamily="34" charset="0"/>
              </a:rPr>
              <a:t>Ephesians 5:22-25</a:t>
            </a:r>
            <a:r>
              <a:rPr lang="en-US" sz="2800" dirty="0" smtClean="0">
                <a:latin typeface="Arial" panose="020B0604020202020204" pitchFamily="34" charset="0"/>
                <a:cs typeface="Arial" panose="020B0604020202020204" pitchFamily="34" charset="0"/>
              </a:rPr>
              <a:t> Wives</a:t>
            </a:r>
            <a:r>
              <a:rPr lang="en-US" sz="2800" dirty="0">
                <a:latin typeface="Arial" panose="020B0604020202020204" pitchFamily="34" charset="0"/>
                <a:cs typeface="Arial" panose="020B0604020202020204" pitchFamily="34" charset="0"/>
              </a:rPr>
              <a:t>, be subject to your own husbands, as to the Lord. </a:t>
            </a:r>
            <a:r>
              <a:rPr lang="en-US" sz="2800" dirty="0" smtClean="0">
                <a:latin typeface="Arial" panose="020B0604020202020204" pitchFamily="34" charset="0"/>
                <a:cs typeface="Arial" panose="020B0604020202020204" pitchFamily="34" charset="0"/>
              </a:rPr>
              <a:t>For </a:t>
            </a:r>
            <a:r>
              <a:rPr lang="en-US" sz="2800" dirty="0">
                <a:latin typeface="Arial" panose="020B0604020202020204" pitchFamily="34" charset="0"/>
                <a:cs typeface="Arial" panose="020B0604020202020204" pitchFamily="34" charset="0"/>
              </a:rPr>
              <a:t>the husband is the head of the wife</a:t>
            </a:r>
            <a:r>
              <a:rPr lang="en-US" sz="2800" dirty="0">
                <a:solidFill>
                  <a:srgbClr val="FF0000"/>
                </a:solidFill>
                <a:latin typeface="Arial" panose="020B0604020202020204" pitchFamily="34" charset="0"/>
                <a:cs typeface="Arial" panose="020B0604020202020204" pitchFamily="34" charset="0"/>
              </a:rPr>
              <a:t>, as Christ also is the head of the church</a:t>
            </a:r>
            <a:r>
              <a:rPr lang="en-US" sz="2800" dirty="0">
                <a:latin typeface="Arial" panose="020B0604020202020204" pitchFamily="34" charset="0"/>
                <a:cs typeface="Arial" panose="020B0604020202020204" pitchFamily="34" charset="0"/>
              </a:rPr>
              <a:t>, He Himself being the Savior of the body. </a:t>
            </a:r>
            <a:r>
              <a:rPr lang="en-US" sz="2800" dirty="0" smtClean="0">
                <a:latin typeface="Arial" panose="020B0604020202020204" pitchFamily="34" charset="0"/>
                <a:cs typeface="Arial" panose="020B0604020202020204" pitchFamily="34" charset="0"/>
              </a:rPr>
              <a:t>But </a:t>
            </a:r>
            <a:r>
              <a:rPr lang="en-US" sz="2800" dirty="0">
                <a:solidFill>
                  <a:srgbClr val="FF0000"/>
                </a:solidFill>
                <a:latin typeface="Arial" panose="020B0604020202020204" pitchFamily="34" charset="0"/>
                <a:cs typeface="Arial" panose="020B0604020202020204" pitchFamily="34" charset="0"/>
              </a:rPr>
              <a:t>as the church is subject to Christ</a:t>
            </a:r>
            <a:r>
              <a:rPr lang="en-US" sz="2800" dirty="0">
                <a:latin typeface="Arial" panose="020B0604020202020204" pitchFamily="34" charset="0"/>
                <a:cs typeface="Arial" panose="020B0604020202020204" pitchFamily="34" charset="0"/>
              </a:rPr>
              <a:t>, so also the wives ought to be to their husbands in everything. </a:t>
            </a:r>
            <a:r>
              <a:rPr lang="en-US" sz="2800" dirty="0" smtClean="0">
                <a:latin typeface="Arial" panose="020B0604020202020204" pitchFamily="34" charset="0"/>
                <a:cs typeface="Arial" panose="020B0604020202020204" pitchFamily="34" charset="0"/>
              </a:rPr>
              <a:t>Husbands</a:t>
            </a:r>
            <a:r>
              <a:rPr lang="en-US" sz="2800" dirty="0">
                <a:latin typeface="Arial" panose="020B0604020202020204" pitchFamily="34" charset="0"/>
                <a:cs typeface="Arial" panose="020B0604020202020204" pitchFamily="34" charset="0"/>
              </a:rPr>
              <a:t>, love your wives, </a:t>
            </a:r>
            <a:r>
              <a:rPr lang="en-US" sz="2800" dirty="0">
                <a:solidFill>
                  <a:srgbClr val="FF0000"/>
                </a:solidFill>
                <a:latin typeface="Arial" panose="020B0604020202020204" pitchFamily="34" charset="0"/>
                <a:cs typeface="Arial" panose="020B0604020202020204" pitchFamily="34" charset="0"/>
              </a:rPr>
              <a:t>just as Christ also loved the church</a:t>
            </a:r>
            <a:r>
              <a:rPr lang="en-US" sz="2800" dirty="0">
                <a:latin typeface="Arial" panose="020B0604020202020204" pitchFamily="34" charset="0"/>
                <a:cs typeface="Arial" panose="020B0604020202020204" pitchFamily="34" charset="0"/>
              </a:rPr>
              <a:t> and gave Himself up for </a:t>
            </a:r>
            <a:r>
              <a:rPr lang="en-US" sz="2800" dirty="0" smtClean="0">
                <a:latin typeface="Arial" panose="020B0604020202020204" pitchFamily="34" charset="0"/>
                <a:cs typeface="Arial" panose="020B0604020202020204" pitchFamily="34" charset="0"/>
              </a:rPr>
              <a:t>her…</a:t>
            </a:r>
          </a:p>
          <a:p>
            <a:pPr marL="109728" indent="0">
              <a:buNone/>
            </a:pPr>
            <a:endParaRPr lang="en-US" sz="2800" dirty="0">
              <a:latin typeface="Arial" panose="020B0604020202020204" pitchFamily="34" charset="0"/>
              <a:cs typeface="Arial" panose="020B0604020202020204" pitchFamily="34" charset="0"/>
            </a:endParaRPr>
          </a:p>
          <a:p>
            <a:pPr marL="109728" indent="0">
              <a:buNone/>
            </a:pPr>
            <a:endParaRPr lang="en-U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76200"/>
            <a:ext cx="8229600" cy="944562"/>
          </a:xfrm>
        </p:spPr>
        <p:txBody>
          <a:bodyPr>
            <a:normAutofit/>
          </a:bodyPr>
          <a:lstStyle/>
          <a:p>
            <a:r>
              <a:rPr lang="en-US" sz="3200" dirty="0">
                <a:solidFill>
                  <a:srgbClr val="FF0000"/>
                </a:solidFill>
                <a:effectLst/>
                <a:latin typeface="Arial" panose="020B0604020202020204" pitchFamily="34" charset="0"/>
                <a:cs typeface="Arial" panose="020B0604020202020204" pitchFamily="34" charset="0"/>
              </a:rPr>
              <a:t>2.          </a:t>
            </a:r>
            <a:r>
              <a:rPr lang="en-US" sz="3200" dirty="0" smtClean="0">
                <a:solidFill>
                  <a:srgbClr val="FF0000"/>
                </a:solidFill>
                <a:effectLst/>
                <a:latin typeface="Arial" panose="020B0604020202020204" pitchFamily="34" charset="0"/>
                <a:cs typeface="Arial" panose="020B0604020202020204" pitchFamily="34" charset="0"/>
              </a:rPr>
              <a:t> Glorify </a:t>
            </a:r>
            <a:r>
              <a:rPr lang="en-US" sz="3200" dirty="0">
                <a:solidFill>
                  <a:srgbClr val="FF0000"/>
                </a:solidFill>
                <a:effectLst/>
                <a:latin typeface="Arial" panose="020B0604020202020204" pitchFamily="34" charset="0"/>
                <a:cs typeface="Arial" panose="020B0604020202020204" pitchFamily="34" charset="0"/>
              </a:rPr>
              <a:t>God In Marriage</a:t>
            </a:r>
            <a:endParaRPr lang="en-US" sz="3200" dirty="0"/>
          </a:p>
        </p:txBody>
      </p:sp>
      <p:sp>
        <p:nvSpPr>
          <p:cNvPr id="4" name="Slide Number Placeholder 3"/>
          <p:cNvSpPr>
            <a:spLocks noGrp="1"/>
          </p:cNvSpPr>
          <p:nvPr>
            <p:ph type="sldNum" sz="quarter" idx="12"/>
          </p:nvPr>
        </p:nvSpPr>
        <p:spPr/>
        <p:txBody>
          <a:bodyPr/>
          <a:lstStyle/>
          <a:p>
            <a:fld id="{90026505-0E30-4F78-9599-3B4C12BFF49B}" type="slidenum">
              <a:rPr lang="en-US" smtClean="0"/>
              <a:t>11</a:t>
            </a:fld>
            <a:endParaRPr lang="en-US"/>
          </a:p>
        </p:txBody>
      </p:sp>
    </p:spTree>
    <p:extLst>
      <p:ext uri="{BB962C8B-B14F-4D97-AF65-F5344CB8AC3E}">
        <p14:creationId xmlns:p14="http://schemas.microsoft.com/office/powerpoint/2010/main" val="139653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839200" cy="5016691"/>
          </a:xfrm>
        </p:spPr>
        <p:txBody>
          <a:bodyPr>
            <a:normAutofit/>
          </a:bodyPr>
          <a:lstStyle/>
          <a:p>
            <a:pPr marL="109728" indent="0">
              <a:buNone/>
            </a:pPr>
            <a:r>
              <a:rPr lang="en-US" sz="2800" u="sng" dirty="0" smtClean="0">
                <a:latin typeface="Arial" panose="020B0604020202020204" pitchFamily="34" charset="0"/>
                <a:cs typeface="Arial" panose="020B0604020202020204" pitchFamily="34" charset="0"/>
              </a:rPr>
              <a:t>Ephesians 5:31-32 ESV</a:t>
            </a:r>
            <a:r>
              <a:rPr lang="en-US" sz="2800" dirty="0" smtClean="0">
                <a:latin typeface="Arial" panose="020B0604020202020204" pitchFamily="34" charset="0"/>
                <a:cs typeface="Arial" panose="020B0604020202020204" pitchFamily="34" charset="0"/>
              </a:rPr>
              <a:t> “Therefore </a:t>
            </a:r>
            <a:r>
              <a:rPr lang="en-US" sz="2800" dirty="0">
                <a:latin typeface="Arial" panose="020B0604020202020204" pitchFamily="34" charset="0"/>
                <a:cs typeface="Arial" panose="020B0604020202020204" pitchFamily="34" charset="0"/>
              </a:rPr>
              <a:t>a man shall leave his father and mother and hold fast to his wife, and the two shall become one flesh.” </a:t>
            </a:r>
            <a:r>
              <a:rPr lang="en-US" sz="2800" b="1" dirty="0" smtClean="0">
                <a:latin typeface="Arial" panose="020B0604020202020204" pitchFamily="34" charset="0"/>
                <a:cs typeface="Arial" panose="020B0604020202020204" pitchFamily="34" charset="0"/>
              </a:rPr>
              <a:t>This </a:t>
            </a:r>
            <a:r>
              <a:rPr lang="en-US" sz="2800" b="1" dirty="0">
                <a:latin typeface="Arial" panose="020B0604020202020204" pitchFamily="34" charset="0"/>
                <a:cs typeface="Arial" panose="020B0604020202020204" pitchFamily="34" charset="0"/>
              </a:rPr>
              <a:t>mystery </a:t>
            </a:r>
            <a:r>
              <a:rPr lang="en-US" sz="2800" dirty="0">
                <a:latin typeface="Arial" panose="020B0604020202020204" pitchFamily="34" charset="0"/>
                <a:cs typeface="Arial" panose="020B0604020202020204" pitchFamily="34" charset="0"/>
              </a:rPr>
              <a:t>is profound, and </a:t>
            </a:r>
            <a:r>
              <a:rPr lang="en-US" sz="2800" dirty="0">
                <a:solidFill>
                  <a:srgbClr val="FF0000"/>
                </a:solidFill>
                <a:latin typeface="Arial" panose="020B0604020202020204" pitchFamily="34" charset="0"/>
                <a:cs typeface="Arial" panose="020B0604020202020204" pitchFamily="34" charset="0"/>
              </a:rPr>
              <a:t>I am saying that it refers to Christ and the church</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marL="109728" indent="0">
              <a:buNone/>
            </a:pP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Will Jesus abandon His bride?</a:t>
            </a:r>
          </a:p>
          <a:p>
            <a:r>
              <a:rPr lang="en-US" sz="2800" dirty="0" smtClean="0">
                <a:latin typeface="Arial" panose="020B0604020202020204" pitchFamily="34" charset="0"/>
                <a:cs typeface="Arial" panose="020B0604020202020204" pitchFamily="34" charset="0"/>
              </a:rPr>
              <a:t>Will the church abandon their bride groom Jesus?</a:t>
            </a:r>
          </a:p>
          <a:p>
            <a:endParaRPr lang="en-US" sz="2800" dirty="0">
              <a:latin typeface="Arial" panose="020B0604020202020204" pitchFamily="34" charset="0"/>
              <a:cs typeface="Arial" panose="020B0604020202020204" pitchFamily="34" charset="0"/>
            </a:endParaRPr>
          </a:p>
          <a:p>
            <a:pPr marL="109728" indent="0">
              <a:buNone/>
            </a:pPr>
            <a:endParaRPr lang="en-US" sz="2800" dirty="0" smtClean="0">
              <a:latin typeface="Arial" panose="020B0604020202020204" pitchFamily="34" charset="0"/>
              <a:cs typeface="Arial" panose="020B0604020202020204" pitchFamily="34" charset="0"/>
            </a:endParaRPr>
          </a:p>
          <a:p>
            <a:pPr marL="109728" indent="0">
              <a:buNone/>
            </a:pPr>
            <a:endParaRPr lang="en-US" sz="30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533400" y="228600"/>
            <a:ext cx="8229600" cy="792162"/>
          </a:xfrm>
        </p:spPr>
        <p:txBody>
          <a:bodyPr>
            <a:normAutofit/>
          </a:bodyPr>
          <a:lstStyle/>
          <a:p>
            <a:r>
              <a:rPr lang="en-US" sz="3200" dirty="0">
                <a:solidFill>
                  <a:srgbClr val="FF0000"/>
                </a:solidFill>
                <a:effectLst/>
                <a:latin typeface="Arial" panose="020B0604020202020204" pitchFamily="34" charset="0"/>
                <a:cs typeface="Arial" panose="020B0604020202020204" pitchFamily="34" charset="0"/>
              </a:rPr>
              <a:t>2.    </a:t>
            </a:r>
            <a:r>
              <a:rPr lang="en-US" sz="3200" dirty="0" smtClean="0">
                <a:solidFill>
                  <a:srgbClr val="FF0000"/>
                </a:solidFill>
                <a:effectLst/>
                <a:latin typeface="Arial" panose="020B0604020202020204" pitchFamily="34" charset="0"/>
                <a:cs typeface="Arial" panose="020B0604020202020204" pitchFamily="34" charset="0"/>
              </a:rPr>
              <a:t>       Glorify </a:t>
            </a:r>
            <a:r>
              <a:rPr lang="en-US" sz="3200" dirty="0">
                <a:solidFill>
                  <a:srgbClr val="FF0000"/>
                </a:solidFill>
                <a:effectLst/>
                <a:latin typeface="Arial" panose="020B0604020202020204" pitchFamily="34" charset="0"/>
                <a:cs typeface="Arial" panose="020B0604020202020204" pitchFamily="34" charset="0"/>
              </a:rPr>
              <a:t>God In Marriage</a:t>
            </a:r>
            <a:endParaRPr lang="en-US" sz="3200" dirty="0"/>
          </a:p>
        </p:txBody>
      </p:sp>
      <p:sp>
        <p:nvSpPr>
          <p:cNvPr id="4" name="Slide Number Placeholder 3"/>
          <p:cNvSpPr>
            <a:spLocks noGrp="1"/>
          </p:cNvSpPr>
          <p:nvPr>
            <p:ph type="sldNum" sz="quarter" idx="12"/>
          </p:nvPr>
        </p:nvSpPr>
        <p:spPr/>
        <p:txBody>
          <a:bodyPr/>
          <a:lstStyle/>
          <a:p>
            <a:fld id="{90026505-0E30-4F78-9599-3B4C12BFF49B}" type="slidenum">
              <a:rPr lang="en-US" smtClean="0"/>
              <a:t>12</a:t>
            </a:fld>
            <a:endParaRPr lang="en-US"/>
          </a:p>
        </p:txBody>
      </p:sp>
    </p:spTree>
    <p:extLst>
      <p:ext uri="{BB962C8B-B14F-4D97-AF65-F5344CB8AC3E}">
        <p14:creationId xmlns:p14="http://schemas.microsoft.com/office/powerpoint/2010/main" val="427858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763000" cy="4525963"/>
          </a:xfrm>
        </p:spPr>
        <p:txBody>
          <a:bodyPr>
            <a:normAutofit/>
          </a:bodyPr>
          <a:lstStyle/>
          <a:p>
            <a:pPr marL="109728" indent="0">
              <a:buNone/>
            </a:pPr>
            <a:r>
              <a:rPr lang="en-US" sz="2800" u="sng" dirty="0" smtClean="0">
                <a:latin typeface="Arial" panose="020B0604020202020204" pitchFamily="34" charset="0"/>
                <a:cs typeface="Arial" panose="020B0604020202020204" pitchFamily="34" charset="0"/>
              </a:rPr>
              <a:t>Mark 10:1-2</a:t>
            </a:r>
            <a:r>
              <a:rPr lang="en-US" sz="2800" dirty="0" smtClean="0">
                <a:latin typeface="Arial" panose="020B0604020202020204" pitchFamily="34" charset="0"/>
                <a:cs typeface="Arial" panose="020B0604020202020204" pitchFamily="34" charset="0"/>
              </a:rPr>
              <a:t> Getting </a:t>
            </a:r>
            <a:r>
              <a:rPr lang="en-US" sz="2800" dirty="0">
                <a:latin typeface="Arial" panose="020B0604020202020204" pitchFamily="34" charset="0"/>
                <a:cs typeface="Arial" panose="020B0604020202020204" pitchFamily="34" charset="0"/>
              </a:rPr>
              <a:t>up, He went from there to the region of Judea and beyond the Jordan; crowds gathered around Him again, and, according to His custom, He once more began to teach them. </a:t>
            </a:r>
            <a:r>
              <a:rPr lang="en-US" sz="2800" dirty="0" smtClean="0">
                <a:latin typeface="Arial" panose="020B0604020202020204" pitchFamily="34" charset="0"/>
                <a:cs typeface="Arial" panose="020B0604020202020204" pitchFamily="34" charset="0"/>
              </a:rPr>
              <a:t>Some </a:t>
            </a:r>
            <a:r>
              <a:rPr lang="en-US" sz="2800" dirty="0">
                <a:latin typeface="Arial" panose="020B0604020202020204" pitchFamily="34" charset="0"/>
                <a:cs typeface="Arial" panose="020B0604020202020204" pitchFamily="34" charset="0"/>
              </a:rPr>
              <a:t>Pharisees came up to Jesus,</a:t>
            </a:r>
            <a:r>
              <a:rPr lang="en-US" sz="2800" dirty="0">
                <a:solidFill>
                  <a:srgbClr val="FF0000"/>
                </a:solidFill>
                <a:latin typeface="Arial" panose="020B0604020202020204" pitchFamily="34" charset="0"/>
                <a:cs typeface="Arial" panose="020B0604020202020204" pitchFamily="34" charset="0"/>
              </a:rPr>
              <a:t> testing Him</a:t>
            </a:r>
            <a:r>
              <a:rPr lang="en-US" sz="2800" dirty="0">
                <a:latin typeface="Arial" panose="020B0604020202020204" pitchFamily="34" charset="0"/>
                <a:cs typeface="Arial" panose="020B0604020202020204" pitchFamily="34" charset="0"/>
              </a:rPr>
              <a:t>, and began to question Him whether it was lawful for a man to divorce a wife. </a:t>
            </a:r>
          </a:p>
        </p:txBody>
      </p:sp>
      <p:sp>
        <p:nvSpPr>
          <p:cNvPr id="3" name="Title 2"/>
          <p:cNvSpPr>
            <a:spLocks noGrp="1"/>
          </p:cNvSpPr>
          <p:nvPr>
            <p:ph type="title"/>
          </p:nvPr>
        </p:nvSpPr>
        <p:spPr>
          <a:xfrm>
            <a:off x="457200" y="274638"/>
            <a:ext cx="8229600" cy="792162"/>
          </a:xfrm>
        </p:spPr>
        <p:txBody>
          <a:bodyPr>
            <a:normAutofit/>
          </a:bodyPr>
          <a:lstStyle/>
          <a:p>
            <a:r>
              <a:rPr lang="en-US" sz="3200" b="0" dirty="0" smtClean="0">
                <a:solidFill>
                  <a:srgbClr val="0070C0"/>
                </a:solidFill>
                <a:effectLst/>
                <a:latin typeface="Arial" panose="020B0604020202020204" pitchFamily="34" charset="0"/>
                <a:cs typeface="Arial" panose="020B0604020202020204" pitchFamily="34" charset="0"/>
              </a:rPr>
              <a:t>          </a:t>
            </a:r>
            <a:r>
              <a:rPr lang="en-US" sz="3200" dirty="0" smtClean="0">
                <a:solidFill>
                  <a:srgbClr val="0070C0"/>
                </a:solidFill>
                <a:effectLst/>
                <a:latin typeface="Arial" panose="020B0604020202020204" pitchFamily="34" charset="0"/>
                <a:cs typeface="Arial" panose="020B0604020202020204" pitchFamily="34" charset="0"/>
              </a:rPr>
              <a:t>The Setting For The “Set Up”</a:t>
            </a:r>
            <a:endParaRPr lang="en-US" sz="3200" dirty="0">
              <a:solidFill>
                <a:srgbClr val="0070C0"/>
              </a:solidFill>
              <a:effectLst/>
              <a:latin typeface="Arial" panose="020B0604020202020204" pitchFamily="34" charset="0"/>
              <a:cs typeface="Arial" panose="020B0604020202020204" pitchFamily="34" charset="0"/>
            </a:endParaRPr>
          </a:p>
        </p:txBody>
      </p:sp>
      <p:cxnSp>
        <p:nvCxnSpPr>
          <p:cNvPr id="5" name="Straight Connector 4"/>
          <p:cNvCxnSpPr/>
          <p:nvPr/>
        </p:nvCxnSpPr>
        <p:spPr>
          <a:xfrm>
            <a:off x="1905000" y="2362200"/>
            <a:ext cx="47244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90026505-0E30-4F78-9599-3B4C12BFF49B}" type="slidenum">
              <a:rPr lang="en-US" smtClean="0"/>
              <a:t>2</a:t>
            </a:fld>
            <a:endParaRPr lang="en-US"/>
          </a:p>
        </p:txBody>
      </p:sp>
    </p:spTree>
    <p:extLst>
      <p:ext uri="{BB962C8B-B14F-4D97-AF65-F5344CB8AC3E}">
        <p14:creationId xmlns:p14="http://schemas.microsoft.com/office/powerpoint/2010/main" val="364659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1000"/>
            <a:ext cx="9829800" cy="875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8589168" y="7552531"/>
            <a:ext cx="631032" cy="524669"/>
          </a:xfrm>
        </p:spPr>
        <p:txBody>
          <a:bodyPr/>
          <a:lstStyle/>
          <a:p>
            <a:fld id="{90026505-0E30-4F78-9599-3B4C12BFF49B}" type="slidenum">
              <a:rPr lang="en-US" smtClean="0"/>
              <a:t>3</a:t>
            </a:fld>
            <a:endParaRPr lang="en-US" dirty="0"/>
          </a:p>
        </p:txBody>
      </p:sp>
    </p:spTree>
    <p:extLst>
      <p:ext uri="{BB962C8B-B14F-4D97-AF65-F5344CB8AC3E}">
        <p14:creationId xmlns:p14="http://schemas.microsoft.com/office/powerpoint/2010/main" val="2338612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763000" cy="4788091"/>
          </a:xfrm>
        </p:spPr>
        <p:txBody>
          <a:bodyPr>
            <a:normAutofit/>
          </a:bodyPr>
          <a:lstStyle/>
          <a:p>
            <a:pPr marL="109728" indent="0">
              <a:buNone/>
            </a:pPr>
            <a:r>
              <a:rPr lang="en-US" sz="2800" u="sng" dirty="0" smtClean="0">
                <a:latin typeface="Arial" panose="020B0604020202020204" pitchFamily="34" charset="0"/>
                <a:cs typeface="Arial" panose="020B0604020202020204" pitchFamily="34" charset="0"/>
              </a:rPr>
              <a:t>Mark 10:3-4</a:t>
            </a:r>
            <a:r>
              <a:rPr lang="en-US" sz="2800" dirty="0" smtClean="0">
                <a:latin typeface="Arial" panose="020B0604020202020204" pitchFamily="34" charset="0"/>
                <a:cs typeface="Arial" panose="020B0604020202020204" pitchFamily="34" charset="0"/>
              </a:rPr>
              <a:t>  And </a:t>
            </a:r>
            <a:r>
              <a:rPr lang="en-US" sz="2800" dirty="0">
                <a:latin typeface="Arial" panose="020B0604020202020204" pitchFamily="34" charset="0"/>
                <a:cs typeface="Arial" panose="020B0604020202020204" pitchFamily="34" charset="0"/>
              </a:rPr>
              <a:t>He answered and said to them, “What did Moses command you?” </a:t>
            </a:r>
            <a:r>
              <a:rPr lang="en-US" sz="2800" dirty="0" smtClean="0">
                <a:latin typeface="Arial" panose="020B0604020202020204" pitchFamily="34" charset="0"/>
                <a:cs typeface="Arial" panose="020B0604020202020204" pitchFamily="34" charset="0"/>
              </a:rPr>
              <a:t>They </a:t>
            </a:r>
            <a:r>
              <a:rPr lang="en-US" sz="2800" dirty="0">
                <a:latin typeface="Arial" panose="020B0604020202020204" pitchFamily="34" charset="0"/>
                <a:cs typeface="Arial" panose="020B0604020202020204" pitchFamily="34" charset="0"/>
              </a:rPr>
              <a:t>said, “Moses permitted a man TO WRITE A </a:t>
            </a:r>
            <a:r>
              <a:rPr lang="en-US" sz="2800" dirty="0">
                <a:solidFill>
                  <a:srgbClr val="0070C0"/>
                </a:solidFill>
                <a:latin typeface="Arial" panose="020B0604020202020204" pitchFamily="34" charset="0"/>
                <a:cs typeface="Arial" panose="020B0604020202020204" pitchFamily="34" charset="0"/>
              </a:rPr>
              <a:t>CERTIFICATE OF DIVORCE </a:t>
            </a:r>
            <a:r>
              <a:rPr lang="en-US" sz="2800" dirty="0">
                <a:latin typeface="Arial" panose="020B0604020202020204" pitchFamily="34" charset="0"/>
                <a:cs typeface="Arial" panose="020B0604020202020204" pitchFamily="34" charset="0"/>
              </a:rPr>
              <a:t>AND SEND her AWAY.” </a:t>
            </a:r>
            <a:endParaRPr lang="en-US" sz="2800" dirty="0" smtClean="0">
              <a:latin typeface="Arial" panose="020B0604020202020204" pitchFamily="34" charset="0"/>
              <a:cs typeface="Arial" panose="020B0604020202020204" pitchFamily="34" charset="0"/>
            </a:endParaRPr>
          </a:p>
          <a:p>
            <a:pPr marL="109728" indent="0">
              <a:buNone/>
            </a:pPr>
            <a:endParaRPr lang="en-US" sz="2800" dirty="0">
              <a:latin typeface="Arial" panose="020B0604020202020204" pitchFamily="34" charset="0"/>
              <a:cs typeface="Arial" panose="020B0604020202020204" pitchFamily="34" charset="0"/>
            </a:endParaRPr>
          </a:p>
          <a:p>
            <a:pPr marL="109728" indent="0">
              <a:buNone/>
            </a:pPr>
            <a:r>
              <a:rPr lang="en-US" sz="2800" u="sng" dirty="0" smtClean="0">
                <a:latin typeface="Arial" panose="020B0604020202020204" pitchFamily="34" charset="0"/>
                <a:cs typeface="Arial" panose="020B0604020202020204" pitchFamily="34" charset="0"/>
              </a:rPr>
              <a:t>Deuteronomy 24:1</a:t>
            </a:r>
            <a:r>
              <a:rPr lang="en-US" sz="2800" dirty="0" smtClean="0">
                <a:latin typeface="Arial" panose="020B0604020202020204" pitchFamily="34" charset="0"/>
                <a:cs typeface="Arial" panose="020B0604020202020204" pitchFamily="34" charset="0"/>
              </a:rPr>
              <a:t> When </a:t>
            </a:r>
            <a:r>
              <a:rPr lang="en-US" sz="2800" dirty="0">
                <a:latin typeface="Arial" panose="020B0604020202020204" pitchFamily="34" charset="0"/>
                <a:cs typeface="Arial" panose="020B0604020202020204" pitchFamily="34" charset="0"/>
              </a:rPr>
              <a:t>a man takes a wife and marries her, and it happens that she finds no favor in his eyes because he has found </a:t>
            </a:r>
            <a:r>
              <a:rPr lang="en-US" sz="2800" dirty="0">
                <a:solidFill>
                  <a:srgbClr val="FF0000"/>
                </a:solidFill>
                <a:latin typeface="Arial" panose="020B0604020202020204" pitchFamily="34" charset="0"/>
                <a:cs typeface="Arial" panose="020B0604020202020204" pitchFamily="34" charset="0"/>
              </a:rPr>
              <a:t>some indecency</a:t>
            </a:r>
            <a:r>
              <a:rPr lang="en-US" sz="2800" dirty="0">
                <a:latin typeface="Arial" panose="020B0604020202020204" pitchFamily="34" charset="0"/>
                <a:cs typeface="Arial" panose="020B0604020202020204" pitchFamily="34" charset="0"/>
              </a:rPr>
              <a:t> in her, and he writes her a </a:t>
            </a:r>
            <a:r>
              <a:rPr lang="en-US" sz="2800" dirty="0">
                <a:solidFill>
                  <a:srgbClr val="0070C0"/>
                </a:solidFill>
                <a:latin typeface="Arial" panose="020B0604020202020204" pitchFamily="34" charset="0"/>
                <a:cs typeface="Arial" panose="020B0604020202020204" pitchFamily="34" charset="0"/>
              </a:rPr>
              <a:t>certificate of divorce </a:t>
            </a:r>
            <a:r>
              <a:rPr lang="en-US" sz="2800" dirty="0">
                <a:latin typeface="Arial" panose="020B0604020202020204" pitchFamily="34" charset="0"/>
                <a:cs typeface="Arial" panose="020B0604020202020204" pitchFamily="34" charset="0"/>
              </a:rPr>
              <a:t>and puts it in her hand and sends her out from his </a:t>
            </a:r>
            <a:r>
              <a:rPr lang="en-US" sz="2800" dirty="0" smtClean="0">
                <a:latin typeface="Arial" panose="020B0604020202020204" pitchFamily="34" charset="0"/>
                <a:cs typeface="Arial" panose="020B0604020202020204" pitchFamily="34" charset="0"/>
              </a:rPr>
              <a:t>house.</a:t>
            </a:r>
            <a:endParaRPr lang="en-U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228600"/>
            <a:ext cx="8229600" cy="685800"/>
          </a:xfrm>
        </p:spPr>
        <p:txBody>
          <a:bodyPr>
            <a:normAutofit/>
          </a:bodyPr>
          <a:lstStyle/>
          <a:p>
            <a:r>
              <a:rPr lang="en-US" sz="3200" dirty="0" smtClean="0">
                <a:solidFill>
                  <a:srgbClr val="0070C0"/>
                </a:solidFill>
                <a:effectLst/>
                <a:latin typeface="Arial" panose="020B0604020202020204" pitchFamily="34" charset="0"/>
                <a:cs typeface="Arial" panose="020B0604020202020204" pitchFamily="34" charset="0"/>
              </a:rPr>
              <a:t>   The Pharisees Misunderstand Moses</a:t>
            </a:r>
            <a:endParaRPr lang="en-US" sz="3200" dirty="0">
              <a:solidFill>
                <a:srgbClr val="0070C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026505-0E30-4F78-9599-3B4C12BFF49B}" type="slidenum">
              <a:rPr lang="en-US" smtClean="0"/>
              <a:t>4</a:t>
            </a:fld>
            <a:endParaRPr lang="en-US"/>
          </a:p>
        </p:txBody>
      </p:sp>
    </p:spTree>
    <p:extLst>
      <p:ext uri="{BB962C8B-B14F-4D97-AF65-F5344CB8AC3E}">
        <p14:creationId xmlns:p14="http://schemas.microsoft.com/office/powerpoint/2010/main" val="426245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839200" cy="4788091"/>
          </a:xfrm>
        </p:spPr>
        <p:txBody>
          <a:bodyPr>
            <a:normAutofit/>
          </a:bodyPr>
          <a:lstStyle/>
          <a:p>
            <a:pPr marL="109728" indent="0">
              <a:buNone/>
            </a:pPr>
            <a:r>
              <a:rPr lang="en-US" sz="2800" u="sng" dirty="0" smtClean="0">
                <a:latin typeface="Arial" panose="020B0604020202020204" pitchFamily="34" charset="0"/>
                <a:cs typeface="Arial" panose="020B0604020202020204" pitchFamily="34" charset="0"/>
              </a:rPr>
              <a:t>Mark 10:5-9</a:t>
            </a:r>
            <a:r>
              <a:rPr lang="en-US" sz="2800" dirty="0" smtClean="0">
                <a:latin typeface="Arial" panose="020B0604020202020204" pitchFamily="34" charset="0"/>
                <a:cs typeface="Arial" panose="020B0604020202020204" pitchFamily="34" charset="0"/>
              </a:rPr>
              <a:t> But </a:t>
            </a:r>
            <a:r>
              <a:rPr lang="en-US" sz="2800" dirty="0">
                <a:latin typeface="Arial" panose="020B0604020202020204" pitchFamily="34" charset="0"/>
                <a:cs typeface="Arial" panose="020B0604020202020204" pitchFamily="34" charset="0"/>
              </a:rPr>
              <a:t>Jesus said to them, “Because of your hardness of heart he wrote you this commandment. </a:t>
            </a:r>
            <a:r>
              <a:rPr lang="en-US" sz="2800" dirty="0" smtClean="0">
                <a:latin typeface="Arial" panose="020B0604020202020204" pitchFamily="34" charset="0"/>
                <a:cs typeface="Arial" panose="020B0604020202020204" pitchFamily="34" charset="0"/>
              </a:rPr>
              <a:t>“But </a:t>
            </a:r>
            <a:r>
              <a:rPr lang="en-US" sz="2800" dirty="0">
                <a:latin typeface="Arial" panose="020B0604020202020204" pitchFamily="34" charset="0"/>
                <a:cs typeface="Arial" panose="020B0604020202020204" pitchFamily="34" charset="0"/>
              </a:rPr>
              <a:t>from the beginning of creation,</a:t>
            </a:r>
            <a:r>
              <a:rPr lang="en-US" sz="2800" dirty="0">
                <a:solidFill>
                  <a:srgbClr val="FF0000"/>
                </a:solidFill>
                <a:latin typeface="Arial" panose="020B0604020202020204" pitchFamily="34" charset="0"/>
                <a:cs typeface="Arial" panose="020B0604020202020204" pitchFamily="34" charset="0"/>
              </a:rPr>
              <a:t> God MADE THEM MALE AND FEMALE</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“FOR THIS REASON A MAN SHALL LEAVE HIS FATHER AND MOTHER,  </a:t>
            </a:r>
            <a:r>
              <a:rPr lang="en-US" sz="2800" dirty="0" smtClean="0">
                <a:latin typeface="Arial" panose="020B0604020202020204" pitchFamily="34" charset="0"/>
                <a:cs typeface="Arial" panose="020B0604020202020204" pitchFamily="34" charset="0"/>
              </a:rPr>
              <a:t>AND </a:t>
            </a:r>
            <a:r>
              <a:rPr lang="en-US" sz="2800" dirty="0">
                <a:latin typeface="Arial" panose="020B0604020202020204" pitchFamily="34" charset="0"/>
                <a:cs typeface="Arial" panose="020B0604020202020204" pitchFamily="34" charset="0"/>
              </a:rPr>
              <a:t>THE TWO SHALL BECOME ONE FLESH; so they are no longer two, but one flesh</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What therefore God has joined together, let no man separate.” </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2400" y="76200"/>
            <a:ext cx="8839200" cy="1143000"/>
          </a:xfrm>
        </p:spPr>
        <p:txBody>
          <a:bodyPr>
            <a:normAutofit/>
          </a:bodyPr>
          <a:lstStyle/>
          <a:p>
            <a:r>
              <a:rPr lang="en-US" sz="3200" dirty="0" smtClean="0">
                <a:solidFill>
                  <a:srgbClr val="0070C0"/>
                </a:solidFill>
                <a:effectLst/>
                <a:latin typeface="Arial" panose="020B0604020202020204" pitchFamily="34" charset="0"/>
                <a:cs typeface="Arial" panose="020B0604020202020204" pitchFamily="34" charset="0"/>
              </a:rPr>
              <a:t>Jesus Explains God’s Intention For Marriage</a:t>
            </a:r>
            <a:endParaRPr lang="en-US" sz="3200" dirty="0">
              <a:solidFill>
                <a:srgbClr val="0070C0"/>
              </a:solidFill>
              <a:effectLst/>
              <a:latin typeface="Arial" panose="020B0604020202020204" pitchFamily="34" charset="0"/>
              <a:cs typeface="Arial" panose="020B0604020202020204" pitchFamily="34" charset="0"/>
            </a:endParaRPr>
          </a:p>
        </p:txBody>
      </p:sp>
      <p:sp>
        <p:nvSpPr>
          <p:cNvPr id="4" name="Oval 3"/>
          <p:cNvSpPr/>
          <p:nvPr/>
        </p:nvSpPr>
        <p:spPr>
          <a:xfrm>
            <a:off x="2286000" y="2895600"/>
            <a:ext cx="1371600" cy="53340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715000" y="3810000"/>
            <a:ext cx="19812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24400" y="4245429"/>
            <a:ext cx="1317171"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99857" y="4724400"/>
            <a:ext cx="309154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0026505-0E30-4F78-9599-3B4C12BFF49B}" type="slidenum">
              <a:rPr lang="en-US" smtClean="0"/>
              <a:t>5</a:t>
            </a:fld>
            <a:endParaRPr lang="en-US"/>
          </a:p>
        </p:txBody>
      </p:sp>
    </p:spTree>
    <p:extLst>
      <p:ext uri="{BB962C8B-B14F-4D97-AF65-F5344CB8AC3E}">
        <p14:creationId xmlns:p14="http://schemas.microsoft.com/office/powerpoint/2010/main" val="176365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839200" cy="4788091"/>
          </a:xfrm>
        </p:spPr>
        <p:txBody>
          <a:bodyPr>
            <a:normAutofit/>
          </a:bodyPr>
          <a:lstStyle/>
          <a:p>
            <a:pPr marL="109728" indent="0">
              <a:buNone/>
            </a:pPr>
            <a:r>
              <a:rPr lang="en-US" sz="2800" u="sng" dirty="0" smtClean="0">
                <a:latin typeface="Arial" panose="020B0604020202020204" pitchFamily="34" charset="0"/>
                <a:cs typeface="Arial" panose="020B0604020202020204" pitchFamily="34" charset="0"/>
              </a:rPr>
              <a:t>Mark 10:10-12</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In the house the disciples began questioning Him about this again. </a:t>
            </a:r>
            <a:r>
              <a:rPr lang="en-US" sz="2800" dirty="0" smtClean="0">
                <a:latin typeface="Arial" panose="020B0604020202020204" pitchFamily="34" charset="0"/>
                <a:cs typeface="Arial" panose="020B0604020202020204" pitchFamily="34" charset="0"/>
              </a:rPr>
              <a:t>And </a:t>
            </a:r>
            <a:r>
              <a:rPr lang="en-US" sz="2800" dirty="0">
                <a:latin typeface="Arial" panose="020B0604020202020204" pitchFamily="34" charset="0"/>
                <a:cs typeface="Arial" panose="020B0604020202020204" pitchFamily="34" charset="0"/>
              </a:rPr>
              <a:t>He said to them, “Whoever divorces his wife and marries another woman commits </a:t>
            </a:r>
            <a:r>
              <a:rPr lang="en-US" sz="2800" dirty="0">
                <a:solidFill>
                  <a:srgbClr val="FF0000"/>
                </a:solidFill>
                <a:latin typeface="Arial" panose="020B0604020202020204" pitchFamily="34" charset="0"/>
                <a:cs typeface="Arial" panose="020B0604020202020204" pitchFamily="34" charset="0"/>
              </a:rPr>
              <a:t>adultery</a:t>
            </a:r>
            <a:r>
              <a:rPr lang="en-US" sz="2800" dirty="0">
                <a:latin typeface="Arial" panose="020B0604020202020204" pitchFamily="34" charset="0"/>
                <a:cs typeface="Arial" panose="020B0604020202020204" pitchFamily="34" charset="0"/>
              </a:rPr>
              <a:t> against her; </a:t>
            </a:r>
            <a:r>
              <a:rPr lang="en-US" sz="2800" dirty="0" smtClean="0">
                <a:latin typeface="Arial" panose="020B0604020202020204" pitchFamily="34" charset="0"/>
                <a:cs typeface="Arial" panose="020B0604020202020204" pitchFamily="34" charset="0"/>
              </a:rPr>
              <a:t>and </a:t>
            </a:r>
            <a:r>
              <a:rPr lang="en-US" sz="2800" dirty="0">
                <a:latin typeface="Arial" panose="020B0604020202020204" pitchFamily="34" charset="0"/>
                <a:cs typeface="Arial" panose="020B0604020202020204" pitchFamily="34" charset="0"/>
              </a:rPr>
              <a:t>if she herself divorces her husband and marries another man, she is committing </a:t>
            </a:r>
            <a:r>
              <a:rPr lang="en-US" sz="2800" dirty="0" smtClean="0">
                <a:solidFill>
                  <a:srgbClr val="FF0000"/>
                </a:solidFill>
                <a:latin typeface="Arial" panose="020B0604020202020204" pitchFamily="34" charset="0"/>
                <a:cs typeface="Arial" panose="020B0604020202020204" pitchFamily="34" charset="0"/>
              </a:rPr>
              <a:t>adultery</a:t>
            </a:r>
            <a:r>
              <a:rPr lang="en-US" sz="2800" dirty="0" smtClean="0">
                <a:latin typeface="Arial" panose="020B0604020202020204" pitchFamily="34" charset="0"/>
                <a:cs typeface="Arial" panose="020B0604020202020204" pitchFamily="34" charset="0"/>
              </a:rPr>
              <a:t>.” </a:t>
            </a:r>
          </a:p>
          <a:p>
            <a:pPr marL="109728" indent="0">
              <a:buNone/>
            </a:pPr>
            <a:endParaRPr lang="en-US" sz="2800" dirty="0">
              <a:latin typeface="Arial" panose="020B0604020202020204" pitchFamily="34" charset="0"/>
              <a:cs typeface="Arial" panose="020B0604020202020204" pitchFamily="34" charset="0"/>
            </a:endParaRPr>
          </a:p>
          <a:p>
            <a:pPr marL="109728" indent="0">
              <a:buNone/>
            </a:pPr>
            <a:r>
              <a:rPr lang="en-US" sz="2800" dirty="0" err="1" smtClean="0">
                <a:latin typeface="Arial" panose="020B0604020202020204" pitchFamily="34" charset="0"/>
                <a:cs typeface="Arial" panose="020B0604020202020204" pitchFamily="34" charset="0"/>
              </a:rPr>
              <a:t>Exelthe</a:t>
            </a:r>
            <a:r>
              <a:rPr lang="en-US" sz="2800" dirty="0" smtClean="0">
                <a:latin typeface="Arial" panose="020B0604020202020204" pitchFamily="34" charset="0"/>
                <a:cs typeface="Arial" panose="020B0604020202020204" pitchFamily="34" charset="0"/>
              </a:rPr>
              <a:t> = “leaves” (not official divorce)</a:t>
            </a:r>
            <a:endParaRPr lang="en-U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274638"/>
            <a:ext cx="8229600" cy="792162"/>
          </a:xfrm>
        </p:spPr>
        <p:txBody>
          <a:bodyPr>
            <a:normAutofit/>
          </a:bodyPr>
          <a:lstStyle/>
          <a:p>
            <a:r>
              <a:rPr lang="en-US" sz="3200" dirty="0" smtClean="0">
                <a:solidFill>
                  <a:srgbClr val="0070C0"/>
                </a:solidFill>
                <a:effectLst/>
                <a:latin typeface="Arial" panose="020B0604020202020204" pitchFamily="34" charset="0"/>
                <a:cs typeface="Arial" panose="020B0604020202020204" pitchFamily="34" charset="0"/>
              </a:rPr>
              <a:t>  Jesus Stands Against Jewish Tradition</a:t>
            </a:r>
            <a:endParaRPr lang="en-US" sz="3200" dirty="0">
              <a:solidFill>
                <a:srgbClr val="0070C0"/>
              </a:solidFill>
              <a:effectLst/>
              <a:latin typeface="Arial" panose="020B0604020202020204" pitchFamily="34" charset="0"/>
              <a:cs typeface="Arial" panose="020B0604020202020204" pitchFamily="34" charset="0"/>
            </a:endParaRPr>
          </a:p>
        </p:txBody>
      </p:sp>
      <p:cxnSp>
        <p:nvCxnSpPr>
          <p:cNvPr id="5" name="Straight Connector 4"/>
          <p:cNvCxnSpPr/>
          <p:nvPr/>
        </p:nvCxnSpPr>
        <p:spPr>
          <a:xfrm>
            <a:off x="1447800" y="2514600"/>
            <a:ext cx="41148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415143" y="2895600"/>
            <a:ext cx="1600200" cy="60960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90026505-0E30-4F78-9599-3B4C12BFF49B}" type="slidenum">
              <a:rPr lang="en-US" smtClean="0"/>
              <a:t>6</a:t>
            </a:fld>
            <a:endParaRPr lang="en-US"/>
          </a:p>
        </p:txBody>
      </p:sp>
    </p:spTree>
    <p:extLst>
      <p:ext uri="{BB962C8B-B14F-4D97-AF65-F5344CB8AC3E}">
        <p14:creationId xmlns:p14="http://schemas.microsoft.com/office/powerpoint/2010/main" val="332026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686800" cy="4788091"/>
          </a:xfrm>
        </p:spPr>
        <p:txBody>
          <a:bodyPr>
            <a:normAutofit/>
          </a:bodyPr>
          <a:lstStyle/>
          <a:p>
            <a:pPr marL="109728" indent="0">
              <a:buNone/>
            </a:pPr>
            <a:r>
              <a:rPr lang="en-US" sz="2800" dirty="0" smtClean="0">
                <a:solidFill>
                  <a:srgbClr val="FF0000"/>
                </a:solidFill>
                <a:latin typeface="Arial" panose="020B0604020202020204" pitchFamily="34" charset="0"/>
                <a:cs typeface="Arial" panose="020B0604020202020204" pitchFamily="34" charset="0"/>
              </a:rPr>
              <a:t>1. </a:t>
            </a:r>
            <a:r>
              <a:rPr lang="en-US" sz="2800" dirty="0" smtClean="0">
                <a:latin typeface="Arial" panose="020B0604020202020204" pitchFamily="34" charset="0"/>
                <a:cs typeface="Arial" panose="020B0604020202020204" pitchFamily="34" charset="0"/>
              </a:rPr>
              <a:t>We must remember that honoring God by keeping our commitments is more important than being “happy” in this life.</a:t>
            </a:r>
          </a:p>
          <a:p>
            <a:pPr marL="109728" indent="0">
              <a:buNone/>
            </a:pPr>
            <a:endParaRPr lang="en-US" sz="2800" dirty="0">
              <a:latin typeface="Arial" panose="020B0604020202020204" pitchFamily="34" charset="0"/>
              <a:cs typeface="Arial" panose="020B0604020202020204" pitchFamily="34" charset="0"/>
            </a:endParaRPr>
          </a:p>
          <a:p>
            <a:pPr marL="109728" indent="0">
              <a:buNone/>
            </a:pPr>
            <a:r>
              <a:rPr lang="en-US" sz="2800" dirty="0" smtClean="0">
                <a:solidFill>
                  <a:srgbClr val="FF0000"/>
                </a:solidFill>
                <a:latin typeface="Arial" panose="020B0604020202020204" pitchFamily="34" charset="0"/>
                <a:cs typeface="Arial" panose="020B0604020202020204" pitchFamily="34" charset="0"/>
              </a:rPr>
              <a:t>2.</a:t>
            </a:r>
            <a:r>
              <a:rPr lang="en-US" sz="2800" dirty="0" smtClean="0">
                <a:latin typeface="Arial" panose="020B0604020202020204" pitchFamily="34" charset="0"/>
                <a:cs typeface="Arial" panose="020B0604020202020204" pitchFamily="34" charset="0"/>
              </a:rPr>
              <a:t> We must understand that marriage is an object lesson designed to glorify God by depicting Christ’s soon union with the church.</a:t>
            </a:r>
            <a:endParaRPr lang="en-U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76200"/>
            <a:ext cx="8229600" cy="1143000"/>
          </a:xfrm>
        </p:spPr>
        <p:txBody>
          <a:bodyPr/>
          <a:lstStyle/>
          <a:p>
            <a:r>
              <a:rPr lang="en-US" dirty="0" smtClean="0"/>
              <a:t>                </a:t>
            </a:r>
            <a:r>
              <a:rPr lang="en-US" sz="3200" dirty="0" smtClean="0">
                <a:solidFill>
                  <a:srgbClr val="FF0000"/>
                </a:solidFill>
                <a:effectLst/>
                <a:latin typeface="Arial" panose="020B0604020202020204" pitchFamily="34" charset="0"/>
                <a:cs typeface="Arial" panose="020B0604020202020204" pitchFamily="34" charset="0"/>
              </a:rPr>
              <a:t>Applications</a:t>
            </a:r>
            <a:endParaRPr lang="en-US" sz="3200" dirty="0">
              <a:solidFill>
                <a:srgbClr val="FF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026505-0E30-4F78-9599-3B4C12BFF49B}" type="slidenum">
              <a:rPr lang="en-US" smtClean="0"/>
              <a:t>7</a:t>
            </a:fld>
            <a:endParaRPr lang="en-US"/>
          </a:p>
        </p:txBody>
      </p:sp>
    </p:spTree>
    <p:extLst>
      <p:ext uri="{BB962C8B-B14F-4D97-AF65-F5344CB8AC3E}">
        <p14:creationId xmlns:p14="http://schemas.microsoft.com/office/powerpoint/2010/main" val="258568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76400"/>
            <a:ext cx="8839200" cy="4330891"/>
          </a:xfrm>
        </p:spPr>
        <p:txBody>
          <a:bodyPr>
            <a:normAutofit/>
          </a:bodyPr>
          <a:lstStyle/>
          <a:p>
            <a:pPr marL="109728" indent="0">
              <a:buNone/>
            </a:pPr>
            <a:r>
              <a:rPr lang="en-US" sz="2800" b="1" dirty="0" smtClean="0">
                <a:latin typeface="Arial" panose="020B0604020202020204" pitchFamily="34" charset="0"/>
                <a:cs typeface="Arial" panose="020B0604020202020204" pitchFamily="34" charset="0"/>
              </a:rPr>
              <a:t>Marriage is a covenant before God:</a:t>
            </a:r>
          </a:p>
          <a:p>
            <a:pPr marL="109728" indent="0">
              <a:buNone/>
            </a:pPr>
            <a:r>
              <a:rPr lang="en-US" sz="2800" u="sng" dirty="0" smtClean="0">
                <a:latin typeface="Arial" panose="020B0604020202020204" pitchFamily="34" charset="0"/>
                <a:cs typeface="Arial" panose="020B0604020202020204" pitchFamily="34" charset="0"/>
              </a:rPr>
              <a:t>Genesis 2:24</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For this reason a man shall leave his father and his mother, and be joined to his wife; and they shall become </a:t>
            </a:r>
            <a:r>
              <a:rPr lang="en-US" sz="2800" dirty="0">
                <a:solidFill>
                  <a:srgbClr val="FF0000"/>
                </a:solidFill>
                <a:latin typeface="Arial" panose="020B0604020202020204" pitchFamily="34" charset="0"/>
                <a:cs typeface="Arial" panose="020B0604020202020204" pitchFamily="34" charset="0"/>
              </a:rPr>
              <a:t>one flesh</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marL="109728" indent="0">
              <a:buNone/>
            </a:pPr>
            <a:endParaRPr lang="en-US" sz="2800" dirty="0">
              <a:latin typeface="Arial" panose="020B0604020202020204" pitchFamily="34" charset="0"/>
              <a:cs typeface="Arial" panose="020B0604020202020204" pitchFamily="34" charset="0"/>
            </a:endParaRPr>
          </a:p>
          <a:p>
            <a:pPr marL="109728" indent="0">
              <a:buNone/>
            </a:pPr>
            <a:r>
              <a:rPr lang="en-US" sz="2800" dirty="0" smtClean="0">
                <a:latin typeface="Arial" panose="020B0604020202020204" pitchFamily="34" charset="0"/>
                <a:cs typeface="Arial" panose="020B0604020202020204" pitchFamily="34" charset="0"/>
              </a:rPr>
              <a:t>Leave = (</a:t>
            </a:r>
            <a:r>
              <a:rPr lang="en-US" sz="2800" dirty="0" err="1" smtClean="0">
                <a:latin typeface="Arial" panose="020B0604020202020204" pitchFamily="34" charset="0"/>
                <a:cs typeface="Arial" panose="020B0604020202020204" pitchFamily="34" charset="0"/>
              </a:rPr>
              <a:t>azav</a:t>
            </a:r>
            <a:r>
              <a:rPr lang="en-US" sz="2800" dirty="0" smtClean="0">
                <a:latin typeface="Arial" panose="020B0604020202020204" pitchFamily="34" charset="0"/>
                <a:cs typeface="Arial" panose="020B0604020202020204" pitchFamily="34" charset="0"/>
              </a:rPr>
              <a:t>) “forsake” (Deut. 12:19; 29:25)</a:t>
            </a:r>
          </a:p>
          <a:p>
            <a:pPr marL="109728" indent="0">
              <a:buNone/>
            </a:pPr>
            <a:r>
              <a:rPr lang="en-US" sz="2800" dirty="0" smtClean="0">
                <a:latin typeface="Arial" panose="020B0604020202020204" pitchFamily="34" charset="0"/>
                <a:cs typeface="Arial" panose="020B0604020202020204" pitchFamily="34" charset="0"/>
              </a:rPr>
              <a:t>Joined = (</a:t>
            </a:r>
            <a:r>
              <a:rPr lang="en-US" sz="2800" dirty="0" err="1" smtClean="0">
                <a:latin typeface="Arial" panose="020B0604020202020204" pitchFamily="34" charset="0"/>
                <a:cs typeface="Arial" panose="020B0604020202020204" pitchFamily="34" charset="0"/>
              </a:rPr>
              <a:t>davaq</a:t>
            </a:r>
            <a:r>
              <a:rPr lang="en-US" sz="2800" dirty="0" smtClean="0">
                <a:latin typeface="Arial" panose="020B0604020202020204" pitchFamily="34" charset="0"/>
                <a:cs typeface="Arial" panose="020B0604020202020204" pitchFamily="34" charset="0"/>
              </a:rPr>
              <a:t>) “stick to” (Deut. 10:20; 11:22)</a:t>
            </a:r>
            <a:endParaRPr lang="en-U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2400" y="228600"/>
            <a:ext cx="8534400" cy="1143000"/>
          </a:xfrm>
        </p:spPr>
        <p:txBody>
          <a:bodyPr>
            <a:normAutofit/>
          </a:bodyPr>
          <a:lstStyle/>
          <a:p>
            <a:r>
              <a:rPr lang="en-US" sz="3200" dirty="0" smtClean="0">
                <a:solidFill>
                  <a:srgbClr val="FF0000"/>
                </a:solidFill>
                <a:effectLst/>
                <a:latin typeface="Arial" panose="020B0604020202020204" pitchFamily="34" charset="0"/>
                <a:cs typeface="Arial" panose="020B0604020202020204" pitchFamily="34" charset="0"/>
              </a:rPr>
              <a:t>1.   Honoring Our Commitments Is More  </a:t>
            </a:r>
            <a:br>
              <a:rPr lang="en-US" sz="3200" dirty="0" smtClean="0">
                <a:solidFill>
                  <a:srgbClr val="FF0000"/>
                </a:solidFill>
                <a:effectLst/>
                <a:latin typeface="Arial" panose="020B0604020202020204" pitchFamily="34" charset="0"/>
                <a:cs typeface="Arial" panose="020B0604020202020204" pitchFamily="34" charset="0"/>
              </a:rPr>
            </a:br>
            <a:r>
              <a:rPr lang="en-US" sz="3200" dirty="0">
                <a:solidFill>
                  <a:srgbClr val="FF0000"/>
                </a:solidFill>
                <a:effectLst/>
                <a:latin typeface="Arial" panose="020B0604020202020204" pitchFamily="34" charset="0"/>
                <a:cs typeface="Arial" panose="020B0604020202020204" pitchFamily="34" charset="0"/>
              </a:rPr>
              <a:t>	</a:t>
            </a:r>
            <a:r>
              <a:rPr lang="en-US" sz="3200" dirty="0" smtClean="0">
                <a:solidFill>
                  <a:srgbClr val="FF0000"/>
                </a:solidFill>
                <a:effectLst/>
                <a:latin typeface="Arial" panose="020B0604020202020204" pitchFamily="34" charset="0"/>
                <a:cs typeface="Arial" panose="020B0604020202020204" pitchFamily="34" charset="0"/>
              </a:rPr>
              <a:t>  Important Than Our Happiness</a:t>
            </a:r>
            <a:endParaRPr lang="en-US" sz="3200" dirty="0">
              <a:solidFill>
                <a:srgbClr val="FF0000"/>
              </a:solidFill>
              <a:effectLst/>
              <a:latin typeface="Arial" panose="020B0604020202020204" pitchFamily="34" charset="0"/>
              <a:cs typeface="Arial" panose="020B0604020202020204" pitchFamily="34" charset="0"/>
            </a:endParaRPr>
          </a:p>
        </p:txBody>
      </p:sp>
      <p:sp>
        <p:nvSpPr>
          <p:cNvPr id="4" name="Oval 3"/>
          <p:cNvSpPr/>
          <p:nvPr/>
        </p:nvSpPr>
        <p:spPr>
          <a:xfrm>
            <a:off x="6858000" y="2198914"/>
            <a:ext cx="990600" cy="4572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953000" y="2628900"/>
            <a:ext cx="11430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0026505-0E30-4F78-9599-3B4C12BFF49B}" type="slidenum">
              <a:rPr lang="en-US" smtClean="0"/>
              <a:t>8</a:t>
            </a:fld>
            <a:endParaRPr lang="en-US"/>
          </a:p>
        </p:txBody>
      </p:sp>
    </p:spTree>
    <p:extLst>
      <p:ext uri="{BB962C8B-B14F-4D97-AF65-F5344CB8AC3E}">
        <p14:creationId xmlns:p14="http://schemas.microsoft.com/office/powerpoint/2010/main" val="227788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763000" cy="4525963"/>
          </a:xfrm>
        </p:spPr>
        <p:txBody>
          <a:bodyPr>
            <a:normAutofit/>
          </a:bodyPr>
          <a:lstStyle/>
          <a:p>
            <a:pPr marL="109728" indent="0">
              <a:buNone/>
            </a:pPr>
            <a:r>
              <a:rPr lang="en-US" u="sng" dirty="0" smtClean="0">
                <a:latin typeface="Arial" panose="020B0604020202020204" pitchFamily="34" charset="0"/>
                <a:cs typeface="Arial" panose="020B0604020202020204" pitchFamily="34" charset="0"/>
              </a:rPr>
              <a:t>Proverbs 5:18-21</a:t>
            </a:r>
            <a:r>
              <a:rPr lang="en-US" dirty="0" smtClean="0">
                <a:latin typeface="Arial" panose="020B0604020202020204" pitchFamily="34" charset="0"/>
                <a:cs typeface="Arial" panose="020B0604020202020204" pitchFamily="34" charset="0"/>
              </a:rPr>
              <a:t> Let </a:t>
            </a:r>
            <a:r>
              <a:rPr lang="en-US" dirty="0">
                <a:latin typeface="Arial" panose="020B0604020202020204" pitchFamily="34" charset="0"/>
                <a:cs typeface="Arial" panose="020B0604020202020204" pitchFamily="34" charset="0"/>
              </a:rPr>
              <a:t>your fountain be blessed,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rejoice in the wife of your youth. </a:t>
            </a:r>
            <a:r>
              <a:rPr lang="en-US" dirty="0" smtClean="0">
                <a:latin typeface="Arial" panose="020B0604020202020204" pitchFamily="34" charset="0"/>
                <a:cs typeface="Arial" panose="020B0604020202020204" pitchFamily="34" charset="0"/>
              </a:rPr>
              <a:t>As </a:t>
            </a:r>
            <a:r>
              <a:rPr lang="en-US" dirty="0">
                <a:latin typeface="Arial" panose="020B0604020202020204" pitchFamily="34" charset="0"/>
                <a:cs typeface="Arial" panose="020B0604020202020204" pitchFamily="34" charset="0"/>
              </a:rPr>
              <a:t>a loving hind and a graceful doe, </a:t>
            </a:r>
            <a:r>
              <a:rPr lang="en-US" dirty="0" smtClean="0">
                <a:latin typeface="Arial" panose="020B0604020202020204" pitchFamily="34" charset="0"/>
                <a:cs typeface="Arial" panose="020B0604020202020204" pitchFamily="34" charset="0"/>
              </a:rPr>
              <a:t>let </a:t>
            </a:r>
            <a:r>
              <a:rPr lang="en-US" dirty="0">
                <a:latin typeface="Arial" panose="020B0604020202020204" pitchFamily="34" charset="0"/>
                <a:cs typeface="Arial" panose="020B0604020202020204" pitchFamily="34" charset="0"/>
              </a:rPr>
              <a:t>her breasts satisfy you at all times; Be exhilarated always with her love. </a:t>
            </a:r>
            <a:r>
              <a:rPr lang="en-US" dirty="0" smtClean="0">
                <a:latin typeface="Arial" panose="020B0604020202020204" pitchFamily="34" charset="0"/>
                <a:cs typeface="Arial" panose="020B0604020202020204" pitchFamily="34" charset="0"/>
              </a:rPr>
              <a:t>For </a:t>
            </a:r>
            <a:r>
              <a:rPr lang="en-US" dirty="0">
                <a:latin typeface="Arial" panose="020B0604020202020204" pitchFamily="34" charset="0"/>
                <a:cs typeface="Arial" panose="020B0604020202020204" pitchFamily="34" charset="0"/>
              </a:rPr>
              <a:t>why should you, my son, be exhilarated with an adulteress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embrace the bosom of a foreigner? </a:t>
            </a:r>
            <a:r>
              <a:rPr lang="en-US" dirty="0" smtClean="0">
                <a:solidFill>
                  <a:srgbClr val="FF0000"/>
                </a:solidFill>
                <a:latin typeface="Arial" panose="020B0604020202020204" pitchFamily="34" charset="0"/>
                <a:cs typeface="Arial" panose="020B0604020202020204" pitchFamily="34" charset="0"/>
              </a:rPr>
              <a:t>For </a:t>
            </a:r>
            <a:r>
              <a:rPr lang="en-US" dirty="0">
                <a:solidFill>
                  <a:srgbClr val="FF0000"/>
                </a:solidFill>
                <a:latin typeface="Arial" panose="020B0604020202020204" pitchFamily="34" charset="0"/>
                <a:cs typeface="Arial" panose="020B0604020202020204" pitchFamily="34" charset="0"/>
              </a:rPr>
              <a:t>the ways of a man are before the eyes of the LORD</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He watches all his </a:t>
            </a:r>
            <a:r>
              <a:rPr lang="en-US" dirty="0" smtClean="0">
                <a:latin typeface="Arial" panose="020B0604020202020204" pitchFamily="34" charset="0"/>
                <a:cs typeface="Arial" panose="020B0604020202020204" pitchFamily="34" charset="0"/>
              </a:rPr>
              <a:t>paths.</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a:bodyPr>
          <a:lstStyle/>
          <a:p>
            <a:r>
              <a:rPr lang="en-US" sz="3200" dirty="0">
                <a:solidFill>
                  <a:srgbClr val="FF0000"/>
                </a:solidFill>
                <a:effectLst/>
                <a:latin typeface="Arial" panose="020B0604020202020204" pitchFamily="34" charset="0"/>
                <a:cs typeface="Arial" panose="020B0604020202020204" pitchFamily="34" charset="0"/>
              </a:rPr>
              <a:t>1.   Honoring Our Commitments Is More  </a:t>
            </a:r>
            <a:br>
              <a:rPr lang="en-US" sz="3200" dirty="0">
                <a:solidFill>
                  <a:srgbClr val="FF0000"/>
                </a:solidFill>
                <a:effectLst/>
                <a:latin typeface="Arial" panose="020B0604020202020204" pitchFamily="34" charset="0"/>
                <a:cs typeface="Arial" panose="020B0604020202020204" pitchFamily="34" charset="0"/>
              </a:rPr>
            </a:br>
            <a:r>
              <a:rPr lang="en-US" sz="3200" dirty="0">
                <a:solidFill>
                  <a:srgbClr val="FF0000"/>
                </a:solidFill>
                <a:effectLst/>
                <a:latin typeface="Arial" panose="020B0604020202020204" pitchFamily="34" charset="0"/>
                <a:cs typeface="Arial" panose="020B0604020202020204" pitchFamily="34" charset="0"/>
              </a:rPr>
              <a:t>	  Important Than Our Happiness</a:t>
            </a:r>
            <a:endParaRPr lang="en-US" sz="3200" dirty="0"/>
          </a:p>
        </p:txBody>
      </p:sp>
      <p:sp>
        <p:nvSpPr>
          <p:cNvPr id="4" name="Slide Number Placeholder 3"/>
          <p:cNvSpPr>
            <a:spLocks noGrp="1"/>
          </p:cNvSpPr>
          <p:nvPr>
            <p:ph type="sldNum" sz="quarter" idx="12"/>
          </p:nvPr>
        </p:nvSpPr>
        <p:spPr/>
        <p:txBody>
          <a:bodyPr/>
          <a:lstStyle/>
          <a:p>
            <a:fld id="{90026505-0E30-4F78-9599-3B4C12BFF49B}" type="slidenum">
              <a:rPr lang="en-US" smtClean="0"/>
              <a:t>9</a:t>
            </a:fld>
            <a:endParaRPr lang="en-US"/>
          </a:p>
        </p:txBody>
      </p:sp>
    </p:spTree>
    <p:extLst>
      <p:ext uri="{BB962C8B-B14F-4D97-AF65-F5344CB8AC3E}">
        <p14:creationId xmlns:p14="http://schemas.microsoft.com/office/powerpoint/2010/main" val="146843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2342</TotalTime>
  <Words>4081</Words>
  <Application>Microsoft Office PowerPoint</Application>
  <PresentationFormat>On-screen Show (4:3)</PresentationFormat>
  <Paragraphs>193</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Lucida Sans Unicode</vt:lpstr>
      <vt:lpstr>Verdana</vt:lpstr>
      <vt:lpstr>Wingdings</vt:lpstr>
      <vt:lpstr>Wingdings 2</vt:lpstr>
      <vt:lpstr>Wingdings 3</vt:lpstr>
      <vt:lpstr>Concourse</vt:lpstr>
      <vt:lpstr>Mark 10:1-12</vt:lpstr>
      <vt:lpstr>          The Setting For The “Set Up”</vt:lpstr>
      <vt:lpstr>PowerPoint Presentation</vt:lpstr>
      <vt:lpstr>   The Pharisees Misunderstand Moses</vt:lpstr>
      <vt:lpstr>Jesus Explains God’s Intention For Marriage</vt:lpstr>
      <vt:lpstr>  Jesus Stands Against Jewish Tradition</vt:lpstr>
      <vt:lpstr>                Applications</vt:lpstr>
      <vt:lpstr>1.   Honoring Our Commitments Is More      Important Than Our Happiness</vt:lpstr>
      <vt:lpstr>1.   Honoring Our Commitments Is More      Important Than Our Happiness</vt:lpstr>
      <vt:lpstr>2.            Glorify God In Marriage</vt:lpstr>
      <vt:lpstr>2.           Glorify God In Marriage</vt:lpstr>
      <vt:lpstr>2.           Glorify God In Marriage</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 10:1-12</dc:title>
  <dc:creator>Eric</dc:creator>
  <cp:lastModifiedBy>Christy</cp:lastModifiedBy>
  <cp:revision>72</cp:revision>
  <cp:lastPrinted>2013-10-11T18:32:28Z</cp:lastPrinted>
  <dcterms:created xsi:type="dcterms:W3CDTF">2013-10-07T19:50:49Z</dcterms:created>
  <dcterms:modified xsi:type="dcterms:W3CDTF">2013-10-11T18:32:55Z</dcterms:modified>
</cp:coreProperties>
</file>