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12"/>
  </p:notesMasterIdLst>
  <p:handoutMasterIdLst>
    <p:handoutMasterId r:id="rId13"/>
  </p:handoutMasterIdLst>
  <p:sldIdLst>
    <p:sldId id="256" r:id="rId2"/>
    <p:sldId id="556" r:id="rId3"/>
    <p:sldId id="619" r:id="rId4"/>
    <p:sldId id="627" r:id="rId5"/>
    <p:sldId id="650" r:id="rId6"/>
    <p:sldId id="651" r:id="rId7"/>
    <p:sldId id="652" r:id="rId8"/>
    <p:sldId id="653" r:id="rId9"/>
    <p:sldId id="654" r:id="rId10"/>
    <p:sldId id="655" r:id="rId1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CC0000"/>
    <a:srgbClr val="FF3300"/>
    <a:srgbClr val="FFCC00"/>
    <a:srgbClr val="2E3303"/>
    <a:srgbClr val="003618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84" autoAdjust="0"/>
    <p:restoredTop sz="94434" autoAdjust="0"/>
  </p:normalViewPr>
  <p:slideViewPr>
    <p:cSldViewPr>
      <p:cViewPr varScale="1">
        <p:scale>
          <a:sx n="71" d="100"/>
          <a:sy n="71" d="100"/>
        </p:scale>
        <p:origin x="10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1" d="100"/>
          <a:sy n="51" d="100"/>
        </p:scale>
        <p:origin x="281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121024" y="335826"/>
            <a:ext cx="3170138" cy="481028"/>
          </a:xfrm>
          <a:prstGeom prst="rect">
            <a:avLst/>
          </a:prstGeom>
        </p:spPr>
        <p:txBody>
          <a:bodyPr vert="horz" lIns="97192" tIns="48596" rIns="97192" bIns="48596" rtlCol="0"/>
          <a:lstStyle>
            <a:lvl1pPr algn="l" eaLnBrk="0" hangingPunct="0">
              <a:defRPr sz="1300">
                <a:cs typeface="+mn-cs"/>
              </a:defRPr>
            </a:lvl1pPr>
          </a:lstStyle>
          <a:p>
            <a:pPr algn="ctr">
              <a:defRPr/>
            </a:pPr>
            <a:r>
              <a:rPr lang="en-US" sz="1400" b="1" dirty="0" smtClean="0"/>
              <a:t>The </a:t>
            </a:r>
            <a:r>
              <a:rPr lang="en-US" sz="1400" b="1" dirty="0"/>
              <a:t>Church and Her </a:t>
            </a:r>
            <a:r>
              <a:rPr lang="en-US" sz="1400" b="1" dirty="0" smtClean="0"/>
              <a:t>Practices</a:t>
            </a:r>
          </a:p>
          <a:p>
            <a:pPr algn="ctr">
              <a:defRPr/>
            </a:pPr>
            <a:r>
              <a:rPr lang="en-US" sz="1400" b="1" dirty="0" smtClean="0"/>
              <a:t>Understanding the Local Church</a:t>
            </a:r>
            <a:endParaRPr lang="en-US" sz="1400" b="1" dirty="0"/>
          </a:p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422049" y="316465"/>
            <a:ext cx="3170138" cy="481028"/>
          </a:xfrm>
          <a:prstGeom prst="rect">
            <a:avLst/>
          </a:prstGeom>
        </p:spPr>
        <p:txBody>
          <a:bodyPr vert="horz" lIns="97192" tIns="48596" rIns="97192" bIns="48596" rtlCol="0"/>
          <a:lstStyle>
            <a:lvl1pPr algn="r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r>
              <a:rPr lang="en-US" sz="1200" dirty="0" smtClean="0"/>
              <a:t>11/17/13</a:t>
            </a:r>
            <a:endParaRPr lang="en-US" sz="1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16905" y="8751582"/>
            <a:ext cx="3170138" cy="481028"/>
          </a:xfrm>
          <a:prstGeom prst="rect">
            <a:avLst/>
          </a:prstGeom>
        </p:spPr>
        <p:txBody>
          <a:bodyPr vert="horz" lIns="97192" tIns="48596" rIns="97192" bIns="48596" rtlCol="0" anchor="b"/>
          <a:lstStyle>
            <a:lvl1pPr algn="l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Gospelofgracefellowship.org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422047" y="8732221"/>
            <a:ext cx="3170138" cy="481028"/>
          </a:xfrm>
          <a:prstGeom prst="rect">
            <a:avLst/>
          </a:prstGeom>
        </p:spPr>
        <p:txBody>
          <a:bodyPr vert="horz" lIns="97192" tIns="48596" rIns="97192" bIns="48596" rtlCol="0" anchor="b"/>
          <a:lstStyle>
            <a:lvl1pPr algn="r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fld id="{CD4FC1A5-26C6-4460-9DD2-947AE03DA7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Header Placeholder 1"/>
          <p:cNvSpPr txBox="1">
            <a:spLocks/>
          </p:cNvSpPr>
          <p:nvPr/>
        </p:nvSpPr>
        <p:spPr>
          <a:xfrm>
            <a:off x="563662" y="316465"/>
            <a:ext cx="3170138" cy="481028"/>
          </a:xfrm>
          <a:prstGeom prst="rect">
            <a:avLst/>
          </a:prstGeom>
        </p:spPr>
        <p:txBody>
          <a:bodyPr vert="horz" lIns="97192" tIns="48596" rIns="97192" bIns="48596" rtlCol="0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dirty="0" smtClean="0"/>
              <a:t>Gospel of Grace </a:t>
            </a:r>
            <a:br>
              <a:rPr lang="en-US" sz="1200" dirty="0" smtClean="0"/>
            </a:br>
            <a:r>
              <a:rPr lang="en-US" sz="1200" dirty="0" smtClean="0"/>
              <a:t>Fellowship</a:t>
            </a:r>
          </a:p>
        </p:txBody>
      </p:sp>
    </p:spTree>
    <p:extLst>
      <p:ext uri="{BB962C8B-B14F-4D97-AF65-F5344CB8AC3E}">
        <p14:creationId xmlns:p14="http://schemas.microsoft.com/office/powerpoint/2010/main" val="27967759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427" y="1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9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2829" y="4561576"/>
            <a:ext cx="5849543" cy="4320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9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18683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427" y="9118683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fld id="{F269ED02-72F6-4E84-AFB2-708F7405C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918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972669-F832-40F4-88CD-0C197C793D3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ACT 2:40 And with many other words he solemnly testified and kept on exhorting them, saying, "Be saved from this perverse generation!"</a:t>
            </a:r>
          </a:p>
          <a:p>
            <a:r>
              <a:rPr lang="en-US" smtClean="0"/>
              <a:t>ACT 2:41 So then, those who had received his word were baptized; and that day there were added about three thousand souls.</a:t>
            </a:r>
          </a:p>
          <a:p>
            <a:r>
              <a:rPr lang="en-US" smtClean="0"/>
              <a:t>ACT 2:42 They were continually devoting themselves to the apostles' teaching and to fellowship, to the breaking of bread and to prayer.</a:t>
            </a:r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511291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100" dirty="0" smtClean="0"/>
          </a:p>
        </p:txBody>
      </p:sp>
      <p:sp>
        <p:nvSpPr>
          <p:cNvPr id="58372" name="Slide Number Placeholder 3"/>
          <p:cNvSpPr txBox="1">
            <a:spLocks noGrp="1"/>
          </p:cNvSpPr>
          <p:nvPr/>
        </p:nvSpPr>
        <p:spPr bwMode="auto">
          <a:xfrm>
            <a:off x="4143427" y="9118683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7192" tIns="48596" rIns="97192" bIns="48596" anchor="b"/>
          <a:lstStyle/>
          <a:p>
            <a:pPr algn="r"/>
            <a:fld id="{4223D0EA-57AD-4F2F-B07C-65EBF67C50EA}" type="slidenum">
              <a:rPr lang="en-US" sz="1300"/>
              <a:pPr algn="r"/>
              <a:t>10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427773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C6568C-9443-4CCB-B3B7-A90BE774BAAB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738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4445F0-A41F-42AA-B46D-7A117FF4A588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900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100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5CB3B8-A9FF-4901-981C-549225B9661D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7651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100" dirty="0" smtClean="0"/>
          </a:p>
        </p:txBody>
      </p:sp>
      <p:sp>
        <p:nvSpPr>
          <p:cNvPr id="48132" name="Slide Number Placeholder 3"/>
          <p:cNvSpPr txBox="1">
            <a:spLocks noGrp="1"/>
          </p:cNvSpPr>
          <p:nvPr/>
        </p:nvSpPr>
        <p:spPr bwMode="auto">
          <a:xfrm>
            <a:off x="4143427" y="9118683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7192" tIns="48596" rIns="97192" bIns="48596" anchor="b"/>
          <a:lstStyle/>
          <a:p>
            <a:pPr algn="r"/>
            <a:fld id="{7237A5F8-E9A8-4F75-8640-73806CFD3514}" type="slidenum">
              <a:rPr lang="en-US" sz="1300"/>
              <a:pPr algn="r"/>
              <a:t>5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645037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100" smtClean="0"/>
          </a:p>
        </p:txBody>
      </p:sp>
      <p:sp>
        <p:nvSpPr>
          <p:cNvPr id="50180" name="Slide Number Placeholder 3"/>
          <p:cNvSpPr txBox="1">
            <a:spLocks noGrp="1"/>
          </p:cNvSpPr>
          <p:nvPr/>
        </p:nvSpPr>
        <p:spPr bwMode="auto">
          <a:xfrm>
            <a:off x="4143427" y="9118683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7192" tIns="48596" rIns="97192" bIns="48596" anchor="b"/>
          <a:lstStyle/>
          <a:p>
            <a:pPr algn="r"/>
            <a:fld id="{D8546E3A-9F5C-4A65-A81E-5D078FB6DC1A}" type="slidenum">
              <a:rPr lang="en-US" sz="1300"/>
              <a:pPr algn="r"/>
              <a:t>6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124818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100" dirty="0" smtClean="0"/>
          </a:p>
        </p:txBody>
      </p:sp>
      <p:sp>
        <p:nvSpPr>
          <p:cNvPr id="52228" name="Slide Number Placeholder 3"/>
          <p:cNvSpPr txBox="1">
            <a:spLocks noGrp="1"/>
          </p:cNvSpPr>
          <p:nvPr/>
        </p:nvSpPr>
        <p:spPr bwMode="auto">
          <a:xfrm>
            <a:off x="4143427" y="9118683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7192" tIns="48596" rIns="97192" bIns="48596" anchor="b"/>
          <a:lstStyle/>
          <a:p>
            <a:pPr algn="r"/>
            <a:fld id="{7C64DAF8-6B7F-4109-8713-DAC1A0C61569}" type="slidenum">
              <a:rPr lang="en-US" sz="1300"/>
              <a:pPr algn="r"/>
              <a:t>7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2443550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100" smtClean="0"/>
          </a:p>
        </p:txBody>
      </p:sp>
      <p:sp>
        <p:nvSpPr>
          <p:cNvPr id="54276" name="Slide Number Placeholder 3"/>
          <p:cNvSpPr txBox="1">
            <a:spLocks noGrp="1"/>
          </p:cNvSpPr>
          <p:nvPr/>
        </p:nvSpPr>
        <p:spPr bwMode="auto">
          <a:xfrm>
            <a:off x="4143427" y="9118683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7192" tIns="48596" rIns="97192" bIns="48596" anchor="b"/>
          <a:lstStyle/>
          <a:p>
            <a:pPr algn="r"/>
            <a:fld id="{67BDEE92-E748-47EE-B1A7-F637AAB5A344}" type="slidenum">
              <a:rPr lang="en-US" sz="1300"/>
              <a:pPr algn="r"/>
              <a:t>8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16946663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100" smtClean="0"/>
          </a:p>
        </p:txBody>
      </p:sp>
      <p:sp>
        <p:nvSpPr>
          <p:cNvPr id="56324" name="Slide Number Placeholder 3"/>
          <p:cNvSpPr txBox="1">
            <a:spLocks noGrp="1"/>
          </p:cNvSpPr>
          <p:nvPr/>
        </p:nvSpPr>
        <p:spPr bwMode="auto">
          <a:xfrm>
            <a:off x="4143427" y="9118683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7192" tIns="48596" rIns="97192" bIns="48596" anchor="b"/>
          <a:lstStyle/>
          <a:p>
            <a:pPr algn="r"/>
            <a:fld id="{2965FF55-4FBE-4325-B2C3-DCF1514DF636}" type="slidenum">
              <a:rPr lang="en-US" sz="1300"/>
              <a:pPr algn="r"/>
              <a:t>9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033788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B8B2011-C300-4433-AC03-8E90DAC026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61D59-E9A0-4FBE-93D5-593582907D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30DA5-A704-423C-B8D5-1CDC93C5A0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>
          <a:xfrm>
            <a:off x="8458200" y="6248400"/>
            <a:ext cx="555625" cy="525463"/>
          </a:xfrm>
        </p:spPr>
        <p:txBody>
          <a:bodyPr/>
          <a:lstStyle>
            <a:lvl1pPr>
              <a:defRPr sz="2000"/>
            </a:lvl1pPr>
          </a:lstStyle>
          <a:p>
            <a:pPr>
              <a:defRPr/>
            </a:pPr>
            <a:fld id="{9DD85F7A-758E-4163-86C4-84A9B13E474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61D0F7-DE58-4639-9C3A-1B5F36988E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9157DC-5DC0-4D63-A914-45076F60E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578EFFC-CAE2-4CD8-8CCC-9ADDF6840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DBBC5A8-7F61-419A-B781-58E3A2E3A6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FE785-805A-4EA0-8AF0-5576E05240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482748-69C7-46E4-BA1A-97456CAC5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020713E-F81F-4943-9256-9C22FF9DBC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8C816E80-13EB-48E9-A4F5-78414EE808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8" r:id="rId2"/>
    <p:sldLayoutId id="2147483690" r:id="rId3"/>
    <p:sldLayoutId id="2147483691" r:id="rId4"/>
    <p:sldLayoutId id="2147483692" r:id="rId5"/>
    <p:sldLayoutId id="2147483693" r:id="rId6"/>
    <p:sldLayoutId id="2147483687" r:id="rId7"/>
    <p:sldLayoutId id="2147483694" r:id="rId8"/>
    <p:sldLayoutId id="2147483695" r:id="rId9"/>
    <p:sldLayoutId id="2147483686" r:id="rId10"/>
    <p:sldLayoutId id="214748368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62100" y="1151545"/>
            <a:ext cx="6019800" cy="762000"/>
          </a:xfrm>
        </p:spPr>
        <p:txBody>
          <a:bodyPr/>
          <a:lstStyle/>
          <a:p>
            <a:pPr marR="0" algn="ctr" eaLnBrk="1" hangingPunct="1"/>
            <a:r>
              <a:rPr lang="en-US" sz="3200" dirty="0" smtClean="0">
                <a:latin typeface="Arial" charset="0"/>
                <a:cs typeface="Arial" charset="0"/>
              </a:rPr>
              <a:t>Understanding the Local Church</a:t>
            </a:r>
          </a:p>
        </p:txBody>
      </p:sp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304800" y="5486400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533400" y="3429000"/>
            <a:ext cx="4953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Presented by Bob DeWaay</a:t>
            </a:r>
          </a:p>
          <a:p>
            <a:pPr eaLnBrk="0" hangingPunct="0">
              <a:spcBef>
                <a:spcPct val="50000"/>
              </a:spcBef>
            </a:pPr>
            <a:r>
              <a:rPr lang="en-US"/>
              <a:t>November 27, 2013</a:t>
            </a:r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723900" y="572107"/>
            <a:ext cx="7696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/>
              <a:t>The Church and Her Practices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4"/>
          <p:cNvSpPr>
            <a:spLocks noChangeArrowheads="1"/>
          </p:cNvSpPr>
          <p:nvPr/>
        </p:nvSpPr>
        <p:spPr bwMode="auto">
          <a:xfrm>
            <a:off x="304800" y="76200"/>
            <a:ext cx="861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>
                <a:solidFill>
                  <a:srgbClr val="3333CC"/>
                </a:solidFill>
              </a:rPr>
              <a:t>One Another</a:t>
            </a:r>
          </a:p>
        </p:txBody>
      </p:sp>
      <p:sp>
        <p:nvSpPr>
          <p:cNvPr id="57347" name="Rectangle 3"/>
          <p:cNvSpPr txBox="1">
            <a:spLocks noChangeArrowheads="1"/>
          </p:cNvSpPr>
          <p:nvPr/>
        </p:nvSpPr>
        <p:spPr bwMode="auto">
          <a:xfrm>
            <a:off x="304800" y="1219200"/>
            <a:ext cx="8610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Colossians 3:12-14</a:t>
            </a:r>
            <a:r>
              <a:rPr lang="en-US" sz="2800" dirty="0"/>
              <a:t> </a:t>
            </a:r>
            <a:r>
              <a:rPr lang="en-US" sz="2800" b="1" u="sng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1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So, as those who have been chosen of God, holy and beloved, put on a heart of compassion, kindness, humility, gentleness and patience;  </a:t>
            </a:r>
            <a:r>
              <a:rPr lang="en-US" sz="2800" dirty="0">
                <a:solidFill>
                  <a:srgbClr val="C00000"/>
                </a:solidFill>
              </a:rPr>
              <a:t>bearing with one another</a:t>
            </a:r>
            <a:r>
              <a:rPr lang="en-US" sz="2800" dirty="0"/>
              <a:t>, and forgiving each other, whoever has a complaint against anyone; just as the Lord forgave you, so also should you. Beyond all these things put on love, which is the perfect bond of unity.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58200" y="6408738"/>
            <a:ext cx="555625" cy="449262"/>
          </a:xfrm>
        </p:spPr>
        <p:txBody>
          <a:bodyPr/>
          <a:lstStyle/>
          <a:p>
            <a:pPr>
              <a:defRPr/>
            </a:pPr>
            <a:fld id="{DB3FE785-805A-4EA0-8AF0-5576E052406C}" type="slidenum">
              <a:rPr lang="en-US" sz="2000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304800" y="152400"/>
            <a:ext cx="883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>
                <a:solidFill>
                  <a:srgbClr val="3333CC"/>
                </a:solidFill>
              </a:rPr>
              <a:t>Saved From the World</a:t>
            </a:r>
          </a:p>
        </p:txBody>
      </p:sp>
      <p:sp>
        <p:nvSpPr>
          <p:cNvPr id="17410" name="Rectangle 3"/>
          <p:cNvSpPr txBox="1">
            <a:spLocks noChangeArrowheads="1"/>
          </p:cNvSpPr>
          <p:nvPr/>
        </p:nvSpPr>
        <p:spPr bwMode="auto">
          <a:xfrm>
            <a:off x="304800" y="1143000"/>
            <a:ext cx="8610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Acts 2:40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4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And with many other words he solemnly testified and kept on exhorting them, saying, </a:t>
            </a:r>
            <a:r>
              <a:rPr lang="en-US" sz="2800" dirty="0" smtClean="0"/>
              <a:t>“Be </a:t>
            </a:r>
            <a:r>
              <a:rPr lang="en-US" sz="2800" dirty="0"/>
              <a:t>saved from this perverse generation</a:t>
            </a:r>
            <a:r>
              <a:rPr lang="en-US" sz="2800" dirty="0" smtClean="0"/>
              <a:t>!”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228600" y="3505200"/>
            <a:ext cx="8610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/>
              <a:t>The gospel had been preached by Peter 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/>
              <a:t>These were those who had been convicted by the Holy Spirit (Acts 2:37)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D85F7A-758E-4163-86C4-84A9B13E474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228600" y="7620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>
                <a:solidFill>
                  <a:srgbClr val="3333CC"/>
                </a:solidFill>
              </a:rPr>
              <a:t>Conversion and Means of Grace </a:t>
            </a:r>
          </a:p>
        </p:txBody>
      </p:sp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304800" y="1295400"/>
            <a:ext cx="86106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/>
              <a:t>Acts 2:41, 42</a:t>
            </a:r>
            <a:endParaRPr lang="en-US" sz="280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/>
              <a:t>	So then, those who had received his word were baptized; and that day there were added about three thousand souls. They were continually devoting themselves to the apostles' teaching and to fellowship, to the breaking of bread and to prayer.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/>
              <a:t>	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D85F7A-758E-4163-86C4-84A9B13E474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4"/>
          <p:cNvSpPr>
            <a:spLocks noChangeArrowheads="1"/>
          </p:cNvSpPr>
          <p:nvPr/>
        </p:nvSpPr>
        <p:spPr bwMode="auto">
          <a:xfrm>
            <a:off x="304800" y="76200"/>
            <a:ext cx="861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>
                <a:solidFill>
                  <a:srgbClr val="3333CC"/>
                </a:solidFill>
              </a:rPr>
              <a:t>Sanctified by the Word</a:t>
            </a:r>
          </a:p>
        </p:txBody>
      </p:sp>
      <p:sp>
        <p:nvSpPr>
          <p:cNvPr id="23554" name="Rectangle 3"/>
          <p:cNvSpPr txBox="1">
            <a:spLocks noChangeArrowheads="1"/>
          </p:cNvSpPr>
          <p:nvPr/>
        </p:nvSpPr>
        <p:spPr bwMode="auto">
          <a:xfrm>
            <a:off x="304800" y="1219200"/>
            <a:ext cx="8610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John 17:17</a:t>
            </a:r>
            <a:r>
              <a:rPr lang="en-US" sz="2800" dirty="0"/>
              <a:t> </a:t>
            </a:r>
            <a:r>
              <a:rPr lang="en-US" sz="2800" b="1" u="sng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1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Sanctify them in the truth; Your word is truth.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6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1Peter 2:2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dirty="0"/>
              <a:t>	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dirty="0"/>
              <a:t>	</a:t>
            </a:r>
            <a:r>
              <a:rPr lang="en-US" sz="2800" dirty="0"/>
              <a:t>like newborn babies, </a:t>
            </a:r>
            <a:r>
              <a:rPr lang="en-US" sz="2800" dirty="0">
                <a:solidFill>
                  <a:srgbClr val="C00000"/>
                </a:solidFill>
              </a:rPr>
              <a:t>long for the pure milk of the word, so that by it you may grow </a:t>
            </a:r>
            <a:r>
              <a:rPr lang="en-US" sz="2800" dirty="0"/>
              <a:t>in respect to salvation,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D85F7A-758E-4163-86C4-84A9B13E474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4"/>
          <p:cNvSpPr>
            <a:spLocks noChangeArrowheads="1"/>
          </p:cNvSpPr>
          <p:nvPr/>
        </p:nvSpPr>
        <p:spPr bwMode="auto">
          <a:xfrm>
            <a:off x="304800" y="76200"/>
            <a:ext cx="861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>
                <a:solidFill>
                  <a:srgbClr val="3333CC"/>
                </a:solidFill>
              </a:rPr>
              <a:t>Grounded in the Truth</a:t>
            </a:r>
          </a:p>
        </p:txBody>
      </p:sp>
      <p:sp>
        <p:nvSpPr>
          <p:cNvPr id="47107" name="Rectangle 3"/>
          <p:cNvSpPr txBox="1">
            <a:spLocks noChangeArrowheads="1"/>
          </p:cNvSpPr>
          <p:nvPr/>
        </p:nvSpPr>
        <p:spPr bwMode="auto">
          <a:xfrm>
            <a:off x="304800" y="1219200"/>
            <a:ext cx="8610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1Timothy 3:15</a:t>
            </a:r>
            <a:r>
              <a:rPr lang="en-US" sz="2800" dirty="0"/>
              <a:t> </a:t>
            </a:r>
            <a:r>
              <a:rPr lang="en-US" sz="2800" b="1" u="sng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1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but in case I am delayed, I write so that you will know how one ought to conduct himself in the household of God, which is the church of the living God, </a:t>
            </a:r>
            <a:r>
              <a:rPr lang="en-US" sz="2800" dirty="0">
                <a:solidFill>
                  <a:srgbClr val="C00000"/>
                </a:solidFill>
              </a:rPr>
              <a:t>the pillar and support of the truth</a:t>
            </a:r>
            <a:r>
              <a:rPr lang="en-US" sz="2800" dirty="0"/>
              <a:t>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3FE785-805A-4EA0-8AF0-5576E052406C}" type="slidenum">
              <a:rPr lang="en-US" sz="2000" smtClean="0"/>
              <a:pPr>
                <a:defRPr/>
              </a:pPr>
              <a:t>5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4"/>
          <p:cNvSpPr>
            <a:spLocks noChangeArrowheads="1"/>
          </p:cNvSpPr>
          <p:nvPr/>
        </p:nvSpPr>
        <p:spPr bwMode="auto">
          <a:xfrm>
            <a:off x="304800" y="76200"/>
            <a:ext cx="861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>
                <a:solidFill>
                  <a:srgbClr val="3333CC"/>
                </a:solidFill>
              </a:rPr>
              <a:t>The Priesthood of all Believers</a:t>
            </a:r>
          </a:p>
        </p:txBody>
      </p:sp>
      <p:sp>
        <p:nvSpPr>
          <p:cNvPr id="49155" name="Rectangle 3"/>
          <p:cNvSpPr txBox="1">
            <a:spLocks noChangeArrowheads="1"/>
          </p:cNvSpPr>
          <p:nvPr/>
        </p:nvSpPr>
        <p:spPr bwMode="auto">
          <a:xfrm>
            <a:off x="304800" y="914400"/>
            <a:ext cx="8610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1Peter 2:5</a:t>
            </a:r>
            <a:r>
              <a:rPr lang="en-US" sz="2800" dirty="0"/>
              <a:t> </a:t>
            </a:r>
            <a:r>
              <a:rPr lang="en-US" sz="2800" b="1" u="sng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1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you also, as living stones, are being built up as a spiritual house for </a:t>
            </a:r>
            <a:r>
              <a:rPr lang="en-US" sz="2800" dirty="0">
                <a:solidFill>
                  <a:srgbClr val="C00000"/>
                </a:solidFill>
              </a:rPr>
              <a:t>a holy priesthood</a:t>
            </a:r>
            <a:r>
              <a:rPr lang="en-US" sz="2800" dirty="0"/>
              <a:t>, to offer up spiritual sacrifices acceptable to God through Jesus Christ.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3657600"/>
            <a:ext cx="8610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 smtClean="0"/>
              <a:t>Hebrews 8:1b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we have such a high priest, who has taken His seat at the right hand of the throne of the Majesty in the heavens,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 </a:t>
            </a:r>
            <a:r>
              <a:rPr lang="en-US" sz="2800" b="1" u="sng" dirty="0" smtClean="0"/>
              <a:t> </a:t>
            </a:r>
            <a:endParaRPr lang="en-US" sz="2800" b="1" u="sng" dirty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1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3FE785-805A-4EA0-8AF0-5576E052406C}" type="slidenum">
              <a:rPr lang="en-US" sz="2000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/>
          <p:cNvSpPr>
            <a:spLocks noChangeArrowheads="1"/>
          </p:cNvSpPr>
          <p:nvPr/>
        </p:nvSpPr>
        <p:spPr bwMode="auto">
          <a:xfrm>
            <a:off x="304800" y="76200"/>
            <a:ext cx="861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>
                <a:solidFill>
                  <a:srgbClr val="3333CC"/>
                </a:solidFill>
              </a:rPr>
              <a:t>The Gathered Local Church</a:t>
            </a:r>
          </a:p>
        </p:txBody>
      </p:sp>
      <p:sp>
        <p:nvSpPr>
          <p:cNvPr id="51203" name="Rectangle 3"/>
          <p:cNvSpPr txBox="1">
            <a:spLocks noChangeArrowheads="1"/>
          </p:cNvSpPr>
          <p:nvPr/>
        </p:nvSpPr>
        <p:spPr bwMode="auto">
          <a:xfrm>
            <a:off x="304800" y="1219200"/>
            <a:ext cx="8610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Hebrews 10:24, 25</a:t>
            </a:r>
            <a:r>
              <a:rPr lang="en-US" sz="2800" dirty="0"/>
              <a:t> </a:t>
            </a:r>
            <a:r>
              <a:rPr lang="en-US" sz="2800" b="1" u="sng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1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and let us consider how to stimulate one another to love and good deeds, </a:t>
            </a:r>
            <a:r>
              <a:rPr lang="en-US" sz="2800" dirty="0">
                <a:solidFill>
                  <a:srgbClr val="C00000"/>
                </a:solidFill>
              </a:rPr>
              <a:t>not forsaking our own assembling together</a:t>
            </a:r>
            <a:r>
              <a:rPr lang="en-US" sz="2800" dirty="0"/>
              <a:t>, as is the habit of some, but encouraging one another; and all the more as you see the day drawing near.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3FE785-805A-4EA0-8AF0-5576E052406C}" type="slidenum">
              <a:rPr lang="en-US" sz="2000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/>
          <p:cNvSpPr>
            <a:spLocks noChangeArrowheads="1"/>
          </p:cNvSpPr>
          <p:nvPr/>
        </p:nvSpPr>
        <p:spPr bwMode="auto">
          <a:xfrm>
            <a:off x="304800" y="76200"/>
            <a:ext cx="861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>
                <a:solidFill>
                  <a:srgbClr val="3333CC"/>
                </a:solidFill>
              </a:rPr>
              <a:t>Church Discipline</a:t>
            </a:r>
          </a:p>
        </p:txBody>
      </p:sp>
      <p:sp>
        <p:nvSpPr>
          <p:cNvPr id="53251" name="Rectangle 3"/>
          <p:cNvSpPr txBox="1">
            <a:spLocks noChangeArrowheads="1"/>
          </p:cNvSpPr>
          <p:nvPr/>
        </p:nvSpPr>
        <p:spPr bwMode="auto">
          <a:xfrm>
            <a:off x="304800" y="1219200"/>
            <a:ext cx="8610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/>
              <a:t>1Corinthians 5:4, 5</a:t>
            </a:r>
            <a:r>
              <a:rPr lang="en-US" sz="2800"/>
              <a:t> </a:t>
            </a:r>
            <a:r>
              <a:rPr lang="en-US" sz="2800" b="1" u="sng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10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/>
              <a:t>	In the name of our Lord Jesus, when you are assembled, and I with you in spirit, with the power of our Lord Jesus, I have decided to deliver such a one to Satan for the destruction of his flesh, so that his spirit may be saved in the day of the Lord Jesus.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3FE785-805A-4EA0-8AF0-5576E052406C}" type="slidenum">
              <a:rPr lang="en-US" sz="2000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ChangeArrowheads="1"/>
          </p:cNvSpPr>
          <p:nvPr/>
        </p:nvSpPr>
        <p:spPr bwMode="auto">
          <a:xfrm>
            <a:off x="304800" y="76200"/>
            <a:ext cx="861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>
                <a:solidFill>
                  <a:srgbClr val="3333CC"/>
                </a:solidFill>
              </a:rPr>
              <a:t>Christ is Confessed</a:t>
            </a:r>
          </a:p>
        </p:txBody>
      </p:sp>
      <p:sp>
        <p:nvSpPr>
          <p:cNvPr id="55299" name="Rectangle 3"/>
          <p:cNvSpPr txBox="1">
            <a:spLocks noChangeArrowheads="1"/>
          </p:cNvSpPr>
          <p:nvPr/>
        </p:nvSpPr>
        <p:spPr bwMode="auto">
          <a:xfrm>
            <a:off x="304800" y="1219200"/>
            <a:ext cx="8610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/>
              <a:t>Matthew 16:16, 18</a:t>
            </a:r>
            <a:r>
              <a:rPr lang="en-US" sz="2800"/>
              <a:t> </a:t>
            </a:r>
            <a:r>
              <a:rPr lang="en-US" sz="2800" b="1" u="sng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10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/>
              <a:t>	Simon Peter answered, “You are the Christ, the Son of the living God.” . . . “I also say to you that you are Peter, and upon this rock I will build My church; and the gates of Hades will not overpower it.”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3FE785-805A-4EA0-8AF0-5576E052406C}" type="slidenum">
              <a:rPr lang="en-US" sz="2000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21978</TotalTime>
  <Words>196</Words>
  <Application>Microsoft Office PowerPoint</Application>
  <PresentationFormat>On-screen Show (4:3)</PresentationFormat>
  <Paragraphs>75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Lucida Sans Unicode</vt:lpstr>
      <vt:lpstr>Verdana</vt:lpstr>
      <vt:lpstr>Wingdings</vt:lpstr>
      <vt:lpstr>Wingdings 2</vt:lpstr>
      <vt:lpstr>Wingdings 3</vt:lpstr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Resurrection</dc:title>
  <dc:creator>jentoft</dc:creator>
  <cp:lastModifiedBy>Christy</cp:lastModifiedBy>
  <cp:revision>1643</cp:revision>
  <cp:lastPrinted>2013-11-14T16:45:10Z</cp:lastPrinted>
  <dcterms:created xsi:type="dcterms:W3CDTF">2004-04-07T22:52:17Z</dcterms:created>
  <dcterms:modified xsi:type="dcterms:W3CDTF">2013-11-15T17:47:48Z</dcterms:modified>
</cp:coreProperties>
</file>